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1"/>
    <p:sldMasterId id="2147483703" r:id="rId2"/>
  </p:sldMasterIdLst>
  <p:notesMasterIdLst>
    <p:notesMasterId r:id="rId40"/>
  </p:notesMasterIdLst>
  <p:handoutMasterIdLst>
    <p:handoutMasterId r:id="rId41"/>
  </p:handoutMasterIdLst>
  <p:sldIdLst>
    <p:sldId id="491" r:id="rId3"/>
    <p:sldId id="343" r:id="rId4"/>
    <p:sldId id="407" r:id="rId5"/>
    <p:sldId id="493" r:id="rId6"/>
    <p:sldId id="492" r:id="rId7"/>
    <p:sldId id="470" r:id="rId8"/>
    <p:sldId id="468" r:id="rId9"/>
    <p:sldId id="465" r:id="rId10"/>
    <p:sldId id="488" r:id="rId11"/>
    <p:sldId id="494" r:id="rId12"/>
    <p:sldId id="495" r:id="rId13"/>
    <p:sldId id="496" r:id="rId14"/>
    <p:sldId id="497" r:id="rId15"/>
    <p:sldId id="498" r:id="rId16"/>
    <p:sldId id="500" r:id="rId17"/>
    <p:sldId id="501" r:id="rId18"/>
    <p:sldId id="499" r:id="rId19"/>
    <p:sldId id="503" r:id="rId20"/>
    <p:sldId id="480" r:id="rId21"/>
    <p:sldId id="504" r:id="rId22"/>
    <p:sldId id="505" r:id="rId23"/>
    <p:sldId id="506" r:id="rId24"/>
    <p:sldId id="513" r:id="rId25"/>
    <p:sldId id="507" r:id="rId26"/>
    <p:sldId id="508" r:id="rId27"/>
    <p:sldId id="509" r:id="rId28"/>
    <p:sldId id="511" r:id="rId29"/>
    <p:sldId id="512" r:id="rId30"/>
    <p:sldId id="514" r:id="rId31"/>
    <p:sldId id="515" r:id="rId32"/>
    <p:sldId id="510" r:id="rId33"/>
    <p:sldId id="516" r:id="rId34"/>
    <p:sldId id="517" r:id="rId35"/>
    <p:sldId id="518" r:id="rId36"/>
    <p:sldId id="519" r:id="rId37"/>
    <p:sldId id="520" r:id="rId38"/>
    <p:sldId id="372" r:id="rId39"/>
  </p:sldIdLst>
  <p:sldSz cx="9144000" cy="6858000" type="screen4x3"/>
  <p:notesSz cx="6797675" cy="9926638"/>
  <p:defaultTextStyle>
    <a:defPPr>
      <a:defRPr lang="fr-FR"/>
    </a:defPPr>
    <a:lvl1pPr algn="ctr" rtl="0" fontAlgn="base">
      <a:spcBef>
        <a:spcPct val="0"/>
      </a:spcBef>
      <a:spcAft>
        <a:spcPct val="0"/>
      </a:spcAft>
      <a:defRPr sz="2600" b="1" kern="1200">
        <a:solidFill>
          <a:srgbClr val="FF3300"/>
        </a:solidFill>
        <a:latin typeface="Arial Black" pitchFamily="34" charset="0"/>
        <a:ea typeface="+mn-ea"/>
        <a:cs typeface="+mn-cs"/>
      </a:defRPr>
    </a:lvl1pPr>
    <a:lvl2pPr marL="457200" algn="ctr" rtl="0" fontAlgn="base">
      <a:spcBef>
        <a:spcPct val="0"/>
      </a:spcBef>
      <a:spcAft>
        <a:spcPct val="0"/>
      </a:spcAft>
      <a:defRPr sz="2600" b="1" kern="1200">
        <a:solidFill>
          <a:srgbClr val="FF3300"/>
        </a:solidFill>
        <a:latin typeface="Arial Black" pitchFamily="34" charset="0"/>
        <a:ea typeface="+mn-ea"/>
        <a:cs typeface="+mn-cs"/>
      </a:defRPr>
    </a:lvl2pPr>
    <a:lvl3pPr marL="914400" algn="ctr" rtl="0" fontAlgn="base">
      <a:spcBef>
        <a:spcPct val="0"/>
      </a:spcBef>
      <a:spcAft>
        <a:spcPct val="0"/>
      </a:spcAft>
      <a:defRPr sz="2600" b="1" kern="1200">
        <a:solidFill>
          <a:srgbClr val="FF3300"/>
        </a:solidFill>
        <a:latin typeface="Arial Black" pitchFamily="34" charset="0"/>
        <a:ea typeface="+mn-ea"/>
        <a:cs typeface="+mn-cs"/>
      </a:defRPr>
    </a:lvl3pPr>
    <a:lvl4pPr marL="1371600" algn="ctr" rtl="0" fontAlgn="base">
      <a:spcBef>
        <a:spcPct val="0"/>
      </a:spcBef>
      <a:spcAft>
        <a:spcPct val="0"/>
      </a:spcAft>
      <a:defRPr sz="2600" b="1" kern="1200">
        <a:solidFill>
          <a:srgbClr val="FF3300"/>
        </a:solidFill>
        <a:latin typeface="Arial Black" pitchFamily="34" charset="0"/>
        <a:ea typeface="+mn-ea"/>
        <a:cs typeface="+mn-cs"/>
      </a:defRPr>
    </a:lvl4pPr>
    <a:lvl5pPr marL="1828800" algn="ctr" rtl="0" fontAlgn="base">
      <a:spcBef>
        <a:spcPct val="0"/>
      </a:spcBef>
      <a:spcAft>
        <a:spcPct val="0"/>
      </a:spcAft>
      <a:defRPr sz="2600" b="1" kern="1200">
        <a:solidFill>
          <a:srgbClr val="FF3300"/>
        </a:solidFill>
        <a:latin typeface="Arial Black" pitchFamily="34" charset="0"/>
        <a:ea typeface="+mn-ea"/>
        <a:cs typeface="+mn-cs"/>
      </a:defRPr>
    </a:lvl5pPr>
    <a:lvl6pPr marL="2286000" algn="l" defTabSz="914400" rtl="0" eaLnBrk="1" latinLnBrk="0" hangingPunct="1">
      <a:defRPr sz="2600" b="1" kern="1200">
        <a:solidFill>
          <a:srgbClr val="FF3300"/>
        </a:solidFill>
        <a:latin typeface="Arial Black" pitchFamily="34" charset="0"/>
        <a:ea typeface="+mn-ea"/>
        <a:cs typeface="+mn-cs"/>
      </a:defRPr>
    </a:lvl6pPr>
    <a:lvl7pPr marL="2743200" algn="l" defTabSz="914400" rtl="0" eaLnBrk="1" latinLnBrk="0" hangingPunct="1">
      <a:defRPr sz="2600" b="1" kern="1200">
        <a:solidFill>
          <a:srgbClr val="FF3300"/>
        </a:solidFill>
        <a:latin typeface="Arial Black" pitchFamily="34" charset="0"/>
        <a:ea typeface="+mn-ea"/>
        <a:cs typeface="+mn-cs"/>
      </a:defRPr>
    </a:lvl7pPr>
    <a:lvl8pPr marL="3200400" algn="l" defTabSz="914400" rtl="0" eaLnBrk="1" latinLnBrk="0" hangingPunct="1">
      <a:defRPr sz="2600" b="1" kern="1200">
        <a:solidFill>
          <a:srgbClr val="FF3300"/>
        </a:solidFill>
        <a:latin typeface="Arial Black" pitchFamily="34" charset="0"/>
        <a:ea typeface="+mn-ea"/>
        <a:cs typeface="+mn-cs"/>
      </a:defRPr>
    </a:lvl8pPr>
    <a:lvl9pPr marL="3657600" algn="l" defTabSz="914400" rtl="0" eaLnBrk="1" latinLnBrk="0" hangingPunct="1">
      <a:defRPr sz="2600" b="1" kern="1200">
        <a:solidFill>
          <a:srgbClr val="FF3300"/>
        </a:solidFill>
        <a:latin typeface="Arial Black" pitchFamily="34" charset="0"/>
        <a:ea typeface="+mn-ea"/>
        <a:cs typeface="+mn-cs"/>
      </a:defRPr>
    </a:lvl9pPr>
  </p:defaultTextStyle>
  <p:extLst>
    <p:ext uri="{521415D9-36F7-43E2-AB2F-B90AF26B5E84}">
      <p14:sectionLst xmlns:p14="http://schemas.microsoft.com/office/powerpoint/2010/main">
        <p14:section name="Section par défaut" id="{6B1F8C65-7D59-44E9-B0E1-102E0AF98B57}">
          <p14:sldIdLst>
            <p14:sldId id="491"/>
            <p14:sldId id="343"/>
            <p14:sldId id="407"/>
            <p14:sldId id="493"/>
            <p14:sldId id="492"/>
            <p14:sldId id="470"/>
            <p14:sldId id="468"/>
            <p14:sldId id="465"/>
            <p14:sldId id="488"/>
            <p14:sldId id="494"/>
            <p14:sldId id="495"/>
            <p14:sldId id="496"/>
            <p14:sldId id="497"/>
            <p14:sldId id="498"/>
            <p14:sldId id="500"/>
            <p14:sldId id="501"/>
            <p14:sldId id="499"/>
            <p14:sldId id="503"/>
            <p14:sldId id="480"/>
            <p14:sldId id="504"/>
            <p14:sldId id="505"/>
            <p14:sldId id="506"/>
            <p14:sldId id="513"/>
            <p14:sldId id="507"/>
            <p14:sldId id="508"/>
            <p14:sldId id="509"/>
            <p14:sldId id="511"/>
            <p14:sldId id="512"/>
            <p14:sldId id="514"/>
            <p14:sldId id="515"/>
            <p14:sldId id="510"/>
            <p14:sldId id="516"/>
            <p14:sldId id="517"/>
            <p14:sldId id="518"/>
            <p14:sldId id="519"/>
            <p14:sldId id="520"/>
            <p14:sldId id="372"/>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E9A934-A403-E6B6-BC2E-4230995CEEBF}" name="Isabelle DORDOIGNE" initials="ID" userId="S::isabelledordoigne@athsarthe.fr::87ea761a-92de-4fd8-bf58-b1e60bc689f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sabelle DORDOIGNE" initials="I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F1FE"/>
    <a:srgbClr val="318BCF"/>
    <a:srgbClr val="FEEAA0"/>
    <a:srgbClr val="FFC9FF"/>
    <a:srgbClr val="FEA8EE"/>
    <a:srgbClr val="FCB8FE"/>
    <a:srgbClr val="CEEEFE"/>
    <a:srgbClr val="FFCC66"/>
    <a:srgbClr val="FFCC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83" autoAdjust="0"/>
  </p:normalViewPr>
  <p:slideViewPr>
    <p:cSldViewPr>
      <p:cViewPr varScale="1">
        <p:scale>
          <a:sx n="78" d="100"/>
          <a:sy n="78" d="100"/>
        </p:scale>
        <p:origin x="1622"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402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944438297476842"/>
          <c:y val="0.2235245808693965"/>
          <c:w val="0.68494177305669357"/>
          <c:h val="0.66961561752437748"/>
        </c:manualLayout>
      </c:layout>
      <c:pie3DChart>
        <c:varyColors val="1"/>
        <c:ser>
          <c:idx val="0"/>
          <c:order val="0"/>
          <c:explosion val="3"/>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1-B3AF-45C5-AEB2-8807FD727F90}"/>
              </c:ext>
            </c:extLst>
          </c:dPt>
          <c:dPt>
            <c:idx val="1"/>
            <c:bubble3D val="0"/>
            <c:spPr>
              <a:solidFill>
                <a:schemeClr val="accent2">
                  <a:lumMod val="40000"/>
                  <a:lumOff val="60000"/>
                  <a:alpha val="90000"/>
                </a:schemeClr>
              </a:solidFill>
              <a:ln w="19050">
                <a:solidFill>
                  <a:schemeClr val="accent2">
                    <a:lumMod val="40000"/>
                    <a:lumOff val="60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40000"/>
                    <a:lumOff val="60000"/>
                  </a:schemeClr>
                </a:contourClr>
              </a:sp3d>
            </c:spPr>
            <c:extLst>
              <c:ext xmlns:c16="http://schemas.microsoft.com/office/drawing/2014/chart" uri="{C3380CC4-5D6E-409C-BE32-E72D297353CC}">
                <c16:uniqueId val="{00000003-B3AF-45C5-AEB2-8807FD727F90}"/>
              </c:ext>
            </c:extLst>
          </c:dPt>
          <c:dPt>
            <c:idx val="2"/>
            <c:bubble3D val="0"/>
            <c:spPr>
              <a:solidFill>
                <a:schemeClr val="accent3">
                  <a:lumMod val="40000"/>
                  <a:lumOff val="60000"/>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5-B3AF-45C5-AEB2-8807FD727F90}"/>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7-B3AF-45C5-AEB2-8807FD727F90}"/>
              </c:ext>
            </c:extLst>
          </c:dPt>
          <c:dLbls>
            <c:dLbl>
              <c:idx val="0"/>
              <c:layout>
                <c:manualLayout>
                  <c:x val="0.16346822575269415"/>
                  <c:y val="-6.8758946162550155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noAutofit/>
                </a:bodyPr>
                <a:lstStyle/>
                <a:p>
                  <a:pPr>
                    <a:defRPr sz="1600" b="1" i="0" u="none" strike="noStrike" kern="1200" baseline="0">
                      <a:solidFill>
                        <a:schemeClr val="accent1"/>
                      </a:solidFill>
                      <a:effectLst/>
                      <a:latin typeface="Arial Narrow" panose="020B0606020202030204" pitchFamily="34" charset="0"/>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1823334444320996"/>
                      <c:h val="0.23204090812188569"/>
                    </c:manualLayout>
                  </c15:layout>
                </c:ext>
                <c:ext xmlns:c16="http://schemas.microsoft.com/office/drawing/2014/chart" uri="{C3380CC4-5D6E-409C-BE32-E72D297353CC}">
                  <c16:uniqueId val="{00000001-B3AF-45C5-AEB2-8807FD727F90}"/>
                </c:ext>
              </c:extLst>
            </c:dLbl>
            <c:dLbl>
              <c:idx val="1"/>
              <c:layout>
                <c:manualLayout>
                  <c:x val="-1.5140665372206291E-2"/>
                  <c:y val="5.3178977254221244E-2"/>
                </c:manualLayout>
              </c:layout>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noAutofit/>
                </a:bodyPr>
                <a:lstStyle/>
                <a:p>
                  <a:pPr>
                    <a:defRPr sz="1600" b="1" i="0" u="none" strike="noStrike" kern="1200" baseline="0">
                      <a:solidFill>
                        <a:schemeClr val="accent2"/>
                      </a:solidFill>
                      <a:effectLst/>
                      <a:latin typeface="Arial Narrow" panose="020B0606020202030204" pitchFamily="34" charset="0"/>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616237436212917"/>
                      <c:h val="0.25428786032903844"/>
                    </c:manualLayout>
                  </c15:layout>
                </c:ext>
                <c:ext xmlns:c16="http://schemas.microsoft.com/office/drawing/2014/chart" uri="{C3380CC4-5D6E-409C-BE32-E72D297353CC}">
                  <c16:uniqueId val="{00000003-B3AF-45C5-AEB2-8807FD727F90}"/>
                </c:ext>
              </c:extLst>
            </c:dLbl>
            <c:dLbl>
              <c:idx val="2"/>
              <c:layout>
                <c:manualLayout>
                  <c:x val="0.13258769103946175"/>
                  <c:y val="-3.4729977500572329E-2"/>
                </c:manualLayout>
              </c:layout>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3"/>
                      </a:solidFill>
                      <a:effectLst/>
                      <a:latin typeface="Arial Narrow" panose="020B0606020202030204" pitchFamily="34" charset="0"/>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32285934312028924"/>
                      <c:h val="0.19716819387237094"/>
                    </c:manualLayout>
                  </c15:layout>
                </c:ext>
                <c:ext xmlns:c16="http://schemas.microsoft.com/office/drawing/2014/chart" uri="{C3380CC4-5D6E-409C-BE32-E72D297353CC}">
                  <c16:uniqueId val="{00000005-B3AF-45C5-AEB2-8807FD727F90}"/>
                </c:ext>
              </c:extLst>
            </c:dLbl>
            <c:dLbl>
              <c:idx val="3"/>
              <c:layout>
                <c:manualLayout>
                  <c:x val="0.19686286089238844"/>
                  <c:y val="4.1072470107903162E-3"/>
                </c:manualLayout>
              </c:layout>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4"/>
                      </a:solidFill>
                      <a:effectLst/>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B3AF-45C5-AEB2-8807FD727F90}"/>
                </c:ext>
              </c:extLst>
            </c:dLbl>
            <c:spPr>
              <a:solidFill>
                <a:sysClr val="window" lastClr="FFFFFF">
                  <a:alpha val="90000"/>
                </a:sysClr>
              </a:solidFill>
              <a:ln w="12700" cap="flat" cmpd="sng" algn="ctr">
                <a:solidFill>
                  <a:srgbClr val="4F81BD"/>
                </a:solidFill>
                <a:round/>
              </a:ln>
              <a:effectLst>
                <a:outerShdw blurRad="50800" dist="38100" dir="2700000" algn="tl" rotWithShape="0">
                  <a:srgbClr val="4F81BD">
                    <a:lumMod val="75000"/>
                    <a:alpha val="40000"/>
                  </a:srgbClr>
                </a:outerShdw>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accent1"/>
                    </a:solidFill>
                    <a:effectLst/>
                    <a:latin typeface="+mn-lt"/>
                    <a:ea typeface="+mn-ea"/>
                    <a:cs typeface="+mn-cs"/>
                  </a:defRPr>
                </a:pPr>
                <a:endParaRPr lang="fr-FR"/>
              </a:p>
            </c:txPr>
            <c:dLblPos val="inEnd"/>
            <c:showLegendKey val="0"/>
            <c:showVal val="0"/>
            <c:showCatName val="1"/>
            <c:showSerName val="0"/>
            <c:showPercent val="1"/>
            <c:showBubbleSize val="0"/>
            <c:showLeaderLines val="1"/>
            <c:leaderLines>
              <c:spPr>
                <a:ln w="9525">
                  <a:solidFill>
                    <a:schemeClr val="tx2">
                      <a:lumMod val="75000"/>
                    </a:schemeClr>
                  </a:solidFill>
                  <a:prstDash val="sysDash"/>
                </a:ln>
                <a:effectLst/>
              </c:spPr>
            </c:leaderLines>
            <c:extLst>
              <c:ext xmlns:c15="http://schemas.microsoft.com/office/drawing/2012/chart" uri="{CE6537A1-D6FC-4f65-9D91-7224C49458BB}"/>
            </c:extLst>
          </c:dLbls>
          <c:cat>
            <c:strRef>
              <c:f>'2025'!$L$39:$L$42</c:f>
              <c:strCache>
                <c:ptCount val="3"/>
                <c:pt idx="0">
                  <c:v>Ouvertures</c:v>
                </c:pt>
                <c:pt idx="1">
                  <c:v>Transfert vers DMJPM</c:v>
                </c:pt>
                <c:pt idx="2">
                  <c:v>Transfert famille</c:v>
                </c:pt>
              </c:strCache>
            </c:strRef>
          </c:cat>
          <c:val>
            <c:numRef>
              <c:f>'2025'!$M$39:$M$42</c:f>
              <c:numCache>
                <c:formatCode>General</c:formatCode>
                <c:ptCount val="4"/>
                <c:pt idx="0">
                  <c:v>95</c:v>
                </c:pt>
                <c:pt idx="1">
                  <c:v>10</c:v>
                </c:pt>
                <c:pt idx="2">
                  <c:v>3</c:v>
                </c:pt>
              </c:numCache>
            </c:numRef>
          </c:val>
          <c:extLst>
            <c:ext xmlns:c16="http://schemas.microsoft.com/office/drawing/2014/chart" uri="{C3380CC4-5D6E-409C-BE32-E72D297353CC}">
              <c16:uniqueId val="{00000008-B3AF-45C5-AEB2-8807FD727F90}"/>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7916666666666667"/>
          <c:y val="0.30787037037037035"/>
          <c:w val="0.71666666666666667"/>
          <c:h val="0.68055555555555547"/>
        </c:manualLayout>
      </c:layout>
      <c:pie3DChart>
        <c:varyColors val="1"/>
        <c:ser>
          <c:idx val="0"/>
          <c:order val="0"/>
          <c:dPt>
            <c:idx val="0"/>
            <c:bubble3D val="0"/>
            <c:spPr>
              <a:solidFill>
                <a:schemeClr val="accent1">
                  <a:lumMod val="75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82E4-417F-8879-BF226FABE621}"/>
              </c:ext>
            </c:extLst>
          </c:dPt>
          <c:dPt>
            <c:idx val="1"/>
            <c:bubble3D val="0"/>
            <c:spPr>
              <a:solidFill>
                <a:schemeClr val="tx2">
                  <a:lumMod val="60000"/>
                  <a:lumOff val="4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82E4-417F-8879-BF226FABE621}"/>
              </c:ext>
            </c:extLst>
          </c:dPt>
          <c:dPt>
            <c:idx val="2"/>
            <c:bubble3D val="0"/>
            <c:spPr>
              <a:solidFill>
                <a:schemeClr val="accent6">
                  <a:lumMod val="40000"/>
                  <a:lumOff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82E4-417F-8879-BF226FABE621}"/>
              </c:ext>
            </c:extLst>
          </c:dPt>
          <c:dPt>
            <c:idx val="3"/>
            <c:bubble3D val="0"/>
            <c:spPr>
              <a:solidFill>
                <a:schemeClr val="accent3">
                  <a:lumMod val="40000"/>
                  <a:lumOff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82E4-417F-8879-BF226FABE621}"/>
              </c:ext>
            </c:extLst>
          </c:dPt>
          <c:dPt>
            <c:idx val="4"/>
            <c:bubble3D val="0"/>
            <c:spPr>
              <a:solidFill>
                <a:schemeClr val="accent2">
                  <a:lumMod val="40000"/>
                  <a:lumOff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82E4-417F-8879-BF226FABE621}"/>
              </c:ext>
            </c:extLst>
          </c:dPt>
          <c:dLbls>
            <c:dLbl>
              <c:idx val="0"/>
              <c:layout>
                <c:manualLayout>
                  <c:x val="4.4186785348712544E-2"/>
                  <c:y val="1.3888789871251868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75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2E4-417F-8879-BF226FABE621}"/>
                </c:ext>
              </c:extLst>
            </c:dLbl>
            <c:dLbl>
              <c:idx val="1"/>
              <c:layout>
                <c:manualLayout>
                  <c:x val="-5.5554461942257174E-3"/>
                  <c:y val="-6.7129811898512762E-2"/>
                </c:manualLayout>
              </c:layout>
              <c:tx>
                <c:rich>
                  <a:bodyPr rot="0" spcFirstLastPara="1" vertOverflow="ellipsis" vert="horz" wrap="square" lIns="38100" tIns="19050" rIns="38100" bIns="19050" anchor="ctr" anchorCtr="0">
                    <a:noAutofit/>
                  </a:bodyPr>
                  <a:lstStyle/>
                  <a:p>
                    <a:pPr algn="ctr">
                      <a:defRPr sz="1400" b="1" i="0" u="none" strike="noStrike" kern="1200" spc="0" baseline="0">
                        <a:solidFill>
                          <a:schemeClr val="accent1"/>
                        </a:solidFill>
                        <a:latin typeface="+mn-lt"/>
                        <a:ea typeface="+mn-ea"/>
                        <a:cs typeface="+mn-cs"/>
                      </a:defRPr>
                    </a:pPr>
                    <a:fld id="{C0B63C45-B41F-445B-8A1C-C097095F2DA9}" type="CATEGORYNAME">
                      <a:rPr lang="en-US">
                        <a:solidFill>
                          <a:schemeClr val="tx2">
                            <a:lumMod val="60000"/>
                            <a:lumOff val="40000"/>
                          </a:schemeClr>
                        </a:solidFill>
                      </a:rPr>
                      <a:pPr algn="ctr">
                        <a:defRPr sz="1400">
                          <a:solidFill>
                            <a:schemeClr val="accent1"/>
                          </a:solidFill>
                        </a:defRPr>
                      </a:pPr>
                      <a:t>[NOM DE CATÉGORIE]</a:t>
                    </a:fld>
                    <a:r>
                      <a:rPr lang="en-US" baseline="0" dirty="0">
                        <a:solidFill>
                          <a:schemeClr val="tx2">
                            <a:lumMod val="60000"/>
                            <a:lumOff val="40000"/>
                          </a:schemeClr>
                        </a:solidFill>
                      </a:rPr>
                      <a:t>
</a:t>
                    </a:r>
                    <a:fld id="{B3F9A4C7-8BE5-4E62-B004-F9A2F8FD3B6A}" type="PERCENTAGE">
                      <a:rPr lang="en-US" baseline="0">
                        <a:solidFill>
                          <a:schemeClr val="tx2">
                            <a:lumMod val="60000"/>
                            <a:lumOff val="40000"/>
                          </a:schemeClr>
                        </a:solidFill>
                      </a:rPr>
                      <a:pPr algn="ctr">
                        <a:defRPr sz="1400">
                          <a:solidFill>
                            <a:schemeClr val="accent1"/>
                          </a:solidFill>
                        </a:defRPr>
                      </a:pPr>
                      <a:t>[POURCENTAGE]</a:t>
                    </a:fld>
                    <a:endParaRPr lang="en-US" baseline="0" dirty="0">
                      <a:solidFill>
                        <a:schemeClr val="tx2">
                          <a:lumMod val="60000"/>
                          <a:lumOff val="40000"/>
                        </a:schemeClr>
                      </a:solidFill>
                    </a:endParaRPr>
                  </a:p>
                </c:rich>
              </c:tx>
              <c:spPr>
                <a:noFill/>
                <a:ln>
                  <a:noFill/>
                </a:ln>
                <a:effectLst/>
              </c:spPr>
              <c:txPr>
                <a:bodyPr rot="0" spcFirstLastPara="1" vertOverflow="ellipsis" vert="horz" wrap="square" lIns="38100" tIns="19050" rIns="38100" bIns="19050" anchor="ctr" anchorCtr="0">
                  <a:noAutofit/>
                </a:bodyPr>
                <a:lstStyle/>
                <a:p>
                  <a:pPr algn="ctr">
                    <a:defRPr sz="14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0309733158355203"/>
                      <c:h val="0.25587962962962962"/>
                    </c:manualLayout>
                  </c15:layout>
                  <c15:dlblFieldTable/>
                  <c15:showDataLabelsRange val="0"/>
                </c:ext>
                <c:ext xmlns:c16="http://schemas.microsoft.com/office/drawing/2014/chart" uri="{C3380CC4-5D6E-409C-BE32-E72D297353CC}">
                  <c16:uniqueId val="{00000003-82E4-417F-8879-BF226FABE621}"/>
                </c:ext>
              </c:extLst>
            </c:dLbl>
            <c:dLbl>
              <c:idx val="2"/>
              <c:layout>
                <c:manualLayout>
                  <c:x val="-2.5419200485758305E-2"/>
                  <c:y val="-0.12757309932045097"/>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rgbClr val="FFCC66"/>
                        </a:solidFill>
                        <a:latin typeface="+mn-lt"/>
                        <a:ea typeface="+mn-ea"/>
                        <a:cs typeface="+mn-cs"/>
                      </a:defRPr>
                    </a:pPr>
                    <a:fld id="{E8D5075E-FBFF-4C15-93E1-0C85884157B7}" type="CATEGORYNAME">
                      <a:rPr lang="en-US" sz="1400">
                        <a:solidFill>
                          <a:srgbClr val="FFCC66"/>
                        </a:solidFill>
                      </a:rPr>
                      <a:pPr>
                        <a:defRPr sz="1400">
                          <a:solidFill>
                            <a:srgbClr val="FFCC66"/>
                          </a:solidFill>
                        </a:defRPr>
                      </a:pPr>
                      <a:t>[NOM DE CATÉGORIE]</a:t>
                    </a:fld>
                    <a:r>
                      <a:rPr lang="en-US" sz="1400" baseline="0" dirty="0">
                        <a:solidFill>
                          <a:srgbClr val="FFCC66"/>
                        </a:solidFill>
                      </a:rPr>
                      <a:t>
</a:t>
                    </a:r>
                    <a:fld id="{21BD9FB6-2D0A-44EA-89E9-A541D2385704}" type="PERCENTAGE">
                      <a:rPr lang="en-US" sz="1400" baseline="0">
                        <a:solidFill>
                          <a:srgbClr val="FFCC66"/>
                        </a:solidFill>
                      </a:rPr>
                      <a:pPr>
                        <a:defRPr sz="1400">
                          <a:solidFill>
                            <a:srgbClr val="FFCC66"/>
                          </a:solidFill>
                        </a:defRPr>
                      </a:pPr>
                      <a:t>[POURCENTAGE]</a:t>
                    </a:fld>
                    <a:endParaRPr lang="en-US" sz="1400" baseline="0" dirty="0">
                      <a:solidFill>
                        <a:srgbClr val="FFCC66"/>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rgbClr val="FFCC6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2E4-417F-8879-BF226FABE621}"/>
                </c:ext>
              </c:extLst>
            </c:dLbl>
            <c:dLbl>
              <c:idx val="3"/>
              <c:layout>
                <c:manualLayout>
                  <c:x val="6.3502386595326976E-2"/>
                  <c:y val="-6.1732995881226362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fld id="{D3F92814-3C0E-4C5D-BB88-DB543C882D23}" type="CATEGORYNAME">
                      <a:rPr lang="en-US">
                        <a:solidFill>
                          <a:schemeClr val="accent3">
                            <a:lumMod val="60000"/>
                            <a:lumOff val="40000"/>
                          </a:schemeClr>
                        </a:solidFill>
                      </a:rPr>
                      <a:pPr>
                        <a:defRPr sz="1400">
                          <a:solidFill>
                            <a:schemeClr val="accent1"/>
                          </a:solidFill>
                        </a:defRPr>
                      </a:pPr>
                      <a:t>[NOM DE CATÉGORIE]</a:t>
                    </a:fld>
                    <a:r>
                      <a:rPr lang="en-US" baseline="0" dirty="0">
                        <a:solidFill>
                          <a:schemeClr val="accent3">
                            <a:lumMod val="60000"/>
                            <a:lumOff val="40000"/>
                          </a:schemeClr>
                        </a:solidFill>
                      </a:rPr>
                      <a:t>
</a:t>
                    </a:r>
                    <a:fld id="{A20258DF-F8B9-4BA8-9057-14C7C346665D}" type="PERCENTAGE">
                      <a:rPr lang="en-US" baseline="0">
                        <a:solidFill>
                          <a:schemeClr val="accent3">
                            <a:lumMod val="60000"/>
                            <a:lumOff val="40000"/>
                          </a:schemeClr>
                        </a:solidFill>
                      </a:rPr>
                      <a:pPr>
                        <a:defRPr sz="1400">
                          <a:solidFill>
                            <a:schemeClr val="accent1"/>
                          </a:solidFill>
                        </a:defRPr>
                      </a:pPr>
                      <a:t>[POURCENTAGE]</a:t>
                    </a:fld>
                    <a:endParaRPr lang="en-US" baseline="0" dirty="0">
                      <a:solidFill>
                        <a:schemeClr val="accent3">
                          <a:lumMod val="60000"/>
                          <a:lumOff val="40000"/>
                        </a:schemeClr>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82E4-417F-8879-BF226FABE621}"/>
                </c:ext>
              </c:extLst>
            </c:dLbl>
            <c:dLbl>
              <c:idx val="4"/>
              <c:layout>
                <c:manualLayout>
                  <c:x val="0.19128015131661727"/>
                  <c:y val="-7.407667853798118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lumMod val="60000"/>
                          <a:lumOff val="4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82E4-417F-8879-BF226FABE62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fr-FR"/>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'2025'!$B$70:$B$74</c:f>
              <c:strCache>
                <c:ptCount val="5"/>
                <c:pt idx="0">
                  <c:v>Décès</c:v>
                </c:pt>
                <c:pt idx="1">
                  <c:v>Mainlevées</c:v>
                </c:pt>
                <c:pt idx="2">
                  <c:v>Tranferts vers DMJPM</c:v>
                </c:pt>
                <c:pt idx="3">
                  <c:v>Tranferts vers famille</c:v>
                </c:pt>
                <c:pt idx="4">
                  <c:v>Caducités</c:v>
                </c:pt>
              </c:strCache>
            </c:strRef>
          </c:cat>
          <c:val>
            <c:numRef>
              <c:f>'2025'!$C$70:$C$74</c:f>
              <c:numCache>
                <c:formatCode>General</c:formatCode>
                <c:ptCount val="5"/>
                <c:pt idx="0">
                  <c:v>52</c:v>
                </c:pt>
                <c:pt idx="1">
                  <c:v>3</c:v>
                </c:pt>
                <c:pt idx="2">
                  <c:v>12</c:v>
                </c:pt>
                <c:pt idx="3">
                  <c:v>1</c:v>
                </c:pt>
                <c:pt idx="4">
                  <c:v>2</c:v>
                </c:pt>
              </c:numCache>
            </c:numRef>
          </c:val>
          <c:extLst>
            <c:ext xmlns:c16="http://schemas.microsoft.com/office/drawing/2014/chart" uri="{C3380CC4-5D6E-409C-BE32-E72D297353CC}">
              <c16:uniqueId val="{0000000A-82E4-417F-8879-BF226FABE621}"/>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950238371068745E-2"/>
          <c:y val="0.13557556534299064"/>
          <c:w val="0.9533868444795609"/>
          <c:h val="0.72561038927429389"/>
        </c:manualLayout>
      </c:layout>
      <c:lineChart>
        <c:grouping val="standard"/>
        <c:varyColors val="0"/>
        <c:ser>
          <c:idx val="0"/>
          <c:order val="0"/>
          <c:tx>
            <c:strRef>
              <c:f>'2025'!$A$108</c:f>
              <c:strCache>
                <c:ptCount val="1"/>
                <c:pt idx="0">
                  <c:v>Tribunal Le Mans</c:v>
                </c:pt>
              </c:strCache>
            </c:strRef>
          </c:tx>
          <c:spPr>
            <a:ln w="19050" cap="rnd" cmpd="sng" algn="ctr">
              <a:solidFill>
                <a:schemeClr val="accent2">
                  <a:lumMod val="7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olidFill>
                    <a:latin typeface="Arial Narrow" panose="020B0606020202030204" pitchFamily="34" charset="0"/>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'2025'!$B$107:$F$107</c:f>
              <c:numCache>
                <c:formatCode>General</c:formatCode>
                <c:ptCount val="5"/>
                <c:pt idx="0">
                  <c:v>2021</c:v>
                </c:pt>
                <c:pt idx="1">
                  <c:v>2022</c:v>
                </c:pt>
                <c:pt idx="2">
                  <c:v>2023</c:v>
                </c:pt>
                <c:pt idx="3">
                  <c:v>2024</c:v>
                </c:pt>
                <c:pt idx="4">
                  <c:v>2025</c:v>
                </c:pt>
              </c:numCache>
            </c:numRef>
          </c:cat>
          <c:val>
            <c:numRef>
              <c:f>'2025'!$B$108:$F$108</c:f>
              <c:numCache>
                <c:formatCode>General</c:formatCode>
                <c:ptCount val="5"/>
                <c:pt idx="0">
                  <c:v>726</c:v>
                </c:pt>
                <c:pt idx="1">
                  <c:v>732</c:v>
                </c:pt>
                <c:pt idx="2">
                  <c:v>730</c:v>
                </c:pt>
                <c:pt idx="3">
                  <c:v>763</c:v>
                </c:pt>
                <c:pt idx="4">
                  <c:v>788</c:v>
                </c:pt>
              </c:numCache>
            </c:numRef>
          </c:val>
          <c:smooth val="0"/>
          <c:extLst>
            <c:ext xmlns:c16="http://schemas.microsoft.com/office/drawing/2014/chart" uri="{C3380CC4-5D6E-409C-BE32-E72D297353CC}">
              <c16:uniqueId val="{00000000-B417-4403-8BBE-12F44C76F1B2}"/>
            </c:ext>
          </c:extLst>
        </c:ser>
        <c:ser>
          <c:idx val="1"/>
          <c:order val="1"/>
          <c:tx>
            <c:strRef>
              <c:f>'2025'!$A$109</c:f>
              <c:strCache>
                <c:ptCount val="1"/>
                <c:pt idx="0">
                  <c:v>Tribunal La Flèche</c:v>
                </c:pt>
              </c:strCache>
            </c:strRef>
          </c:tx>
          <c:spPr>
            <a:ln w="19050" cap="rnd" cmpd="sng" algn="ctr">
              <a:solidFill>
                <a:srgbClr val="DB37B0"/>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FEA8EE"/>
                    </a:solidFill>
                    <a:latin typeface="Arial Narrow" panose="020B0606020202030204" pitchFamily="34" charset="0"/>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'2025'!$B$107:$F$107</c:f>
              <c:numCache>
                <c:formatCode>General</c:formatCode>
                <c:ptCount val="5"/>
                <c:pt idx="0">
                  <c:v>2021</c:v>
                </c:pt>
                <c:pt idx="1">
                  <c:v>2022</c:v>
                </c:pt>
                <c:pt idx="2">
                  <c:v>2023</c:v>
                </c:pt>
                <c:pt idx="3">
                  <c:v>2024</c:v>
                </c:pt>
                <c:pt idx="4">
                  <c:v>2025</c:v>
                </c:pt>
              </c:numCache>
            </c:numRef>
          </c:cat>
          <c:val>
            <c:numRef>
              <c:f>'2025'!$B$109:$F$109</c:f>
              <c:numCache>
                <c:formatCode>General</c:formatCode>
                <c:ptCount val="5"/>
                <c:pt idx="0">
                  <c:v>290</c:v>
                </c:pt>
                <c:pt idx="1">
                  <c:v>282</c:v>
                </c:pt>
                <c:pt idx="2">
                  <c:v>290</c:v>
                </c:pt>
                <c:pt idx="3">
                  <c:v>315</c:v>
                </c:pt>
                <c:pt idx="4">
                  <c:v>323</c:v>
                </c:pt>
              </c:numCache>
            </c:numRef>
          </c:val>
          <c:smooth val="0"/>
          <c:extLst>
            <c:ext xmlns:c16="http://schemas.microsoft.com/office/drawing/2014/chart" uri="{C3380CC4-5D6E-409C-BE32-E72D297353CC}">
              <c16:uniqueId val="{00000001-B417-4403-8BBE-12F44C76F1B2}"/>
            </c:ext>
          </c:extLst>
        </c:ser>
        <c:ser>
          <c:idx val="2"/>
          <c:order val="2"/>
          <c:tx>
            <c:strRef>
              <c:f>'2025'!$A$110</c:f>
              <c:strCache>
                <c:ptCount val="1"/>
                <c:pt idx="0">
                  <c:v>Autres tribunaux</c:v>
                </c:pt>
              </c:strCache>
            </c:strRef>
          </c:tx>
          <c:spPr>
            <a:ln w="19050" cap="rnd" cmpd="sng" algn="ctr">
              <a:solidFill>
                <a:schemeClr val="accent3">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3"/>
                    </a:solidFill>
                    <a:latin typeface="Arial Narrow" panose="020B0606020202030204" pitchFamily="34" charset="0"/>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'2025'!$B$107:$F$107</c:f>
              <c:numCache>
                <c:formatCode>General</c:formatCode>
                <c:ptCount val="5"/>
                <c:pt idx="0">
                  <c:v>2021</c:v>
                </c:pt>
                <c:pt idx="1">
                  <c:v>2022</c:v>
                </c:pt>
                <c:pt idx="2">
                  <c:v>2023</c:v>
                </c:pt>
                <c:pt idx="3">
                  <c:v>2024</c:v>
                </c:pt>
                <c:pt idx="4">
                  <c:v>2025</c:v>
                </c:pt>
              </c:numCache>
            </c:numRef>
          </c:cat>
          <c:val>
            <c:numRef>
              <c:f>'2025'!$B$110:$F$110</c:f>
              <c:numCache>
                <c:formatCode>General</c:formatCode>
                <c:ptCount val="5"/>
                <c:pt idx="0">
                  <c:v>2</c:v>
                </c:pt>
                <c:pt idx="1">
                  <c:v>3</c:v>
                </c:pt>
                <c:pt idx="2">
                  <c:v>3</c:v>
                </c:pt>
                <c:pt idx="3">
                  <c:v>1</c:v>
                </c:pt>
                <c:pt idx="4">
                  <c:v>0</c:v>
                </c:pt>
              </c:numCache>
            </c:numRef>
          </c:val>
          <c:smooth val="0"/>
          <c:extLst>
            <c:ext xmlns:c16="http://schemas.microsoft.com/office/drawing/2014/chart" uri="{C3380CC4-5D6E-409C-BE32-E72D297353CC}">
              <c16:uniqueId val="{00000002-B417-4403-8BBE-12F44C76F1B2}"/>
            </c:ext>
          </c:extLst>
        </c:ser>
        <c:dLbls>
          <c:dLblPos val="ctr"/>
          <c:showLegendKey val="0"/>
          <c:showVal val="1"/>
          <c:showCatName val="0"/>
          <c:showSerName val="0"/>
          <c:showPercent val="0"/>
          <c:showBubbleSize val="0"/>
        </c:dLbls>
        <c:marker val="1"/>
        <c:smooth val="0"/>
        <c:axId val="652728752"/>
        <c:axId val="652736432"/>
      </c:lineChart>
      <c:catAx>
        <c:axId val="65272875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accent2">
                    <a:lumMod val="75000"/>
                  </a:schemeClr>
                </a:solidFill>
                <a:latin typeface="+mn-lt"/>
                <a:ea typeface="+mn-ea"/>
                <a:cs typeface="+mn-cs"/>
              </a:defRPr>
            </a:pPr>
            <a:endParaRPr lang="fr-FR"/>
          </a:p>
        </c:txPr>
        <c:crossAx val="652736432"/>
        <c:crosses val="autoZero"/>
        <c:auto val="1"/>
        <c:lblAlgn val="ctr"/>
        <c:lblOffset val="100"/>
        <c:noMultiLvlLbl val="0"/>
      </c:catAx>
      <c:valAx>
        <c:axId val="652736432"/>
        <c:scaling>
          <c:orientation val="minMax"/>
        </c:scaling>
        <c:delete val="1"/>
        <c:axPos val="l"/>
        <c:numFmt formatCode="General" sourceLinked="1"/>
        <c:majorTickMark val="none"/>
        <c:minorTickMark val="none"/>
        <c:tickLblPos val="nextTo"/>
        <c:crossAx val="65272875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1" i="0" u="none" strike="noStrike" kern="1200" baseline="0">
                <a:solidFill>
                  <a:schemeClr val="accent2">
                    <a:lumMod val="75000"/>
                  </a:schemeClr>
                </a:solidFill>
                <a:latin typeface="Arial Narrow" panose="020B0606020202030204" pitchFamily="34" charset="0"/>
                <a:ea typeface="+mn-ea"/>
                <a:cs typeface="+mn-cs"/>
              </a:defRPr>
            </a:pPr>
            <a:endParaRPr lang="fr-FR"/>
          </a:p>
        </c:txPr>
      </c:legendEntry>
      <c:legendEntry>
        <c:idx val="1"/>
        <c:txPr>
          <a:bodyPr rot="0" spcFirstLastPara="1" vertOverflow="ellipsis" vert="horz" wrap="square" anchor="ctr" anchorCtr="1"/>
          <a:lstStyle/>
          <a:p>
            <a:pPr>
              <a:defRPr sz="1400" b="1" i="0" u="none" strike="noStrike" kern="1200" baseline="0">
                <a:solidFill>
                  <a:srgbClr val="DB37B0"/>
                </a:solidFill>
                <a:latin typeface="Arial Narrow" panose="020B0606020202030204" pitchFamily="34" charset="0"/>
                <a:ea typeface="+mn-ea"/>
                <a:cs typeface="+mn-cs"/>
              </a:defRPr>
            </a:pPr>
            <a:endParaRPr lang="fr-FR"/>
          </a:p>
        </c:txPr>
      </c:legendEntry>
      <c:legendEntry>
        <c:idx val="2"/>
        <c:txPr>
          <a:bodyPr rot="0" spcFirstLastPara="1" vertOverflow="ellipsis" vert="horz" wrap="square" anchor="ctr" anchorCtr="1"/>
          <a:lstStyle/>
          <a:p>
            <a:pPr>
              <a:defRPr sz="1400" b="1" i="0" u="none" strike="noStrike" kern="1200" baseline="0">
                <a:solidFill>
                  <a:schemeClr val="accent3">
                    <a:lumMod val="75000"/>
                  </a:schemeClr>
                </a:solidFill>
                <a:latin typeface="Arial Narrow" panose="020B0606020202030204" pitchFamily="34" charset="0"/>
                <a:ea typeface="+mn-ea"/>
                <a:cs typeface="+mn-cs"/>
              </a:defRPr>
            </a:pPr>
            <a:endParaRPr lang="fr-FR"/>
          </a:p>
        </c:txPr>
      </c:legendEntry>
      <c:layout>
        <c:manualLayout>
          <c:xMode val="edge"/>
          <c:yMode val="edge"/>
          <c:x val="6.0593932348528931E-2"/>
          <c:y val="3.6975154184451998E-2"/>
          <c:w val="0.89999993326677807"/>
          <c:h val="8.972637415427017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fr-FR"/>
        </a:p>
      </c:txPr>
    </c:legend>
    <c:plotVisOnly val="1"/>
    <c:dispBlanksAs val="gap"/>
    <c:showDLblsOverMax val="0"/>
  </c:chart>
  <c:spPr>
    <a:solidFill>
      <a:schemeClr val="lt1"/>
    </a:solidFill>
    <a:ln w="9525" cap="flat" cmpd="sng" algn="ctr">
      <a:noFill/>
      <a:round/>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685320356853206E-2"/>
          <c:y val="0.20879935438957778"/>
          <c:w val="0.92862935928629364"/>
          <c:h val="0.58214246457457075"/>
        </c:manualLayout>
      </c:layout>
      <c:lineChart>
        <c:grouping val="standard"/>
        <c:varyColors val="0"/>
        <c:ser>
          <c:idx val="0"/>
          <c:order val="0"/>
          <c:tx>
            <c:strRef>
              <c:f>'2025'!$B$189</c:f>
              <c:strCache>
                <c:ptCount val="1"/>
                <c:pt idx="0">
                  <c:v>domicile</c:v>
                </c:pt>
              </c:strCache>
            </c:strRef>
          </c:tx>
          <c:spPr>
            <a:ln w="19050" cap="rnd" cmpd="sng" algn="ctr">
              <a:solidFill>
                <a:schemeClr val="accent1"/>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anchor="ctr" anchorCtr="1"/>
              <a:lstStyle/>
              <a:p>
                <a:pPr>
                  <a:defRPr sz="1600" b="1" i="0" u="none" strike="noStrike" kern="1200" baseline="0">
                    <a:solidFill>
                      <a:schemeClr val="accent1"/>
                    </a:solidFill>
                    <a:latin typeface="Arial Narrow" panose="020B0606020202030204" pitchFamily="34" charset="0"/>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'2025'!$A$190:$A$194</c:f>
              <c:numCache>
                <c:formatCode>General</c:formatCode>
                <c:ptCount val="5"/>
                <c:pt idx="0">
                  <c:v>2021</c:v>
                </c:pt>
                <c:pt idx="1">
                  <c:v>2022</c:v>
                </c:pt>
                <c:pt idx="2">
                  <c:v>2023</c:v>
                </c:pt>
                <c:pt idx="3">
                  <c:v>2024</c:v>
                </c:pt>
                <c:pt idx="4">
                  <c:v>2025</c:v>
                </c:pt>
              </c:numCache>
            </c:numRef>
          </c:cat>
          <c:val>
            <c:numRef>
              <c:f>'2025'!$B$190:$B$194</c:f>
              <c:numCache>
                <c:formatCode>General</c:formatCode>
                <c:ptCount val="5"/>
                <c:pt idx="0">
                  <c:v>717</c:v>
                </c:pt>
                <c:pt idx="1">
                  <c:v>724</c:v>
                </c:pt>
                <c:pt idx="2">
                  <c:v>724</c:v>
                </c:pt>
                <c:pt idx="3">
                  <c:v>761</c:v>
                </c:pt>
                <c:pt idx="4">
                  <c:v>778</c:v>
                </c:pt>
              </c:numCache>
            </c:numRef>
          </c:val>
          <c:smooth val="0"/>
          <c:extLst>
            <c:ext xmlns:c16="http://schemas.microsoft.com/office/drawing/2014/chart" uri="{C3380CC4-5D6E-409C-BE32-E72D297353CC}">
              <c16:uniqueId val="{00000000-B56B-42A3-AB61-988FAE86221A}"/>
            </c:ext>
          </c:extLst>
        </c:ser>
        <c:ser>
          <c:idx val="1"/>
          <c:order val="1"/>
          <c:tx>
            <c:strRef>
              <c:f>'2025'!$C$189</c:f>
              <c:strCache>
                <c:ptCount val="1"/>
                <c:pt idx="0">
                  <c:v>établissement</c:v>
                </c:pt>
              </c:strCache>
            </c:strRef>
          </c:tx>
          <c:spPr>
            <a:ln w="19050" cap="rnd" cmpd="sng" algn="ctr">
              <a:solidFill>
                <a:schemeClr val="accent3">
                  <a:lumMod val="60000"/>
                  <a:lumOff val="40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anchor="ctr" anchorCtr="1"/>
              <a:lstStyle/>
              <a:p>
                <a:pPr>
                  <a:defRPr sz="1600" b="1" i="0" u="none" strike="noStrike" kern="1200" baseline="0">
                    <a:solidFill>
                      <a:schemeClr val="accent3">
                        <a:lumMod val="75000"/>
                      </a:schemeClr>
                    </a:solidFill>
                    <a:latin typeface="Arial Narrow" panose="020B0606020202030204" pitchFamily="34" charset="0"/>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'2025'!$A$190:$A$194</c:f>
              <c:numCache>
                <c:formatCode>General</c:formatCode>
                <c:ptCount val="5"/>
                <c:pt idx="0">
                  <c:v>2021</c:v>
                </c:pt>
                <c:pt idx="1">
                  <c:v>2022</c:v>
                </c:pt>
                <c:pt idx="2">
                  <c:v>2023</c:v>
                </c:pt>
                <c:pt idx="3">
                  <c:v>2024</c:v>
                </c:pt>
                <c:pt idx="4">
                  <c:v>2025</c:v>
                </c:pt>
              </c:numCache>
            </c:numRef>
          </c:cat>
          <c:val>
            <c:numRef>
              <c:f>'2025'!$C$190:$C$194</c:f>
              <c:numCache>
                <c:formatCode>General</c:formatCode>
                <c:ptCount val="5"/>
                <c:pt idx="0">
                  <c:v>301</c:v>
                </c:pt>
                <c:pt idx="1">
                  <c:v>293</c:v>
                </c:pt>
                <c:pt idx="2">
                  <c:v>299</c:v>
                </c:pt>
                <c:pt idx="3">
                  <c:v>318</c:v>
                </c:pt>
                <c:pt idx="4">
                  <c:v>333</c:v>
                </c:pt>
              </c:numCache>
            </c:numRef>
          </c:val>
          <c:smooth val="0"/>
          <c:extLst>
            <c:ext xmlns:c16="http://schemas.microsoft.com/office/drawing/2014/chart" uri="{C3380CC4-5D6E-409C-BE32-E72D297353CC}">
              <c16:uniqueId val="{00000001-B56B-42A3-AB61-988FAE86221A}"/>
            </c:ext>
          </c:extLst>
        </c:ser>
        <c:dLbls>
          <c:dLblPos val="ctr"/>
          <c:showLegendKey val="0"/>
          <c:showVal val="1"/>
          <c:showCatName val="0"/>
          <c:showSerName val="0"/>
          <c:showPercent val="0"/>
          <c:showBubbleSize val="0"/>
        </c:dLbls>
        <c:marker val="1"/>
        <c:smooth val="0"/>
        <c:axId val="1402903728"/>
        <c:axId val="1402894128"/>
      </c:lineChart>
      <c:catAx>
        <c:axId val="140290372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accent2">
                    <a:lumMod val="50000"/>
                  </a:schemeClr>
                </a:solidFill>
                <a:latin typeface="Arial Narrow" panose="020B0606020202030204" pitchFamily="34" charset="0"/>
                <a:ea typeface="+mn-ea"/>
                <a:cs typeface="+mn-cs"/>
              </a:defRPr>
            </a:pPr>
            <a:endParaRPr lang="fr-FR"/>
          </a:p>
        </c:txPr>
        <c:crossAx val="1402894128"/>
        <c:crosses val="autoZero"/>
        <c:auto val="1"/>
        <c:lblAlgn val="ctr"/>
        <c:lblOffset val="100"/>
        <c:noMultiLvlLbl val="0"/>
      </c:catAx>
      <c:valAx>
        <c:axId val="1402894128"/>
        <c:scaling>
          <c:orientation val="minMax"/>
        </c:scaling>
        <c:delete val="1"/>
        <c:axPos val="l"/>
        <c:numFmt formatCode="General" sourceLinked="1"/>
        <c:majorTickMark val="none"/>
        <c:minorTickMark val="none"/>
        <c:tickLblPos val="nextTo"/>
        <c:crossAx val="140290372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600" b="0" i="0" u="none" strike="noStrike" kern="1200" baseline="0">
                <a:solidFill>
                  <a:schemeClr val="accent1">
                    <a:lumMod val="75000"/>
                  </a:schemeClr>
                </a:solidFill>
                <a:latin typeface="Arial Narrow" panose="020B0606020202030204" pitchFamily="34" charset="0"/>
                <a:ea typeface="+mn-ea"/>
                <a:cs typeface="+mn-cs"/>
              </a:defRPr>
            </a:pPr>
            <a:endParaRPr lang="fr-FR"/>
          </a:p>
        </c:txPr>
      </c:legendEntry>
      <c:legendEntry>
        <c:idx val="1"/>
        <c:txPr>
          <a:bodyPr rot="0" spcFirstLastPara="1" vertOverflow="ellipsis" vert="horz" wrap="square" anchor="ctr" anchorCtr="1"/>
          <a:lstStyle/>
          <a:p>
            <a:pPr>
              <a:defRPr sz="1600" b="0" i="0" u="none" strike="noStrike" kern="1200" baseline="0">
                <a:solidFill>
                  <a:schemeClr val="accent3">
                    <a:lumMod val="75000"/>
                  </a:schemeClr>
                </a:solidFill>
                <a:latin typeface="Arial Narrow" panose="020B0606020202030204" pitchFamily="34" charset="0"/>
                <a:ea typeface="+mn-ea"/>
                <a:cs typeface="+mn-cs"/>
              </a:defRPr>
            </a:pPr>
            <a:endParaRPr lang="fr-FR"/>
          </a:p>
        </c:txPr>
      </c:legendEntry>
      <c:layout>
        <c:manualLayout>
          <c:xMode val="edge"/>
          <c:yMode val="edge"/>
          <c:x val="0.11636614187438614"/>
          <c:y val="2.258042757153967E-2"/>
          <c:w val="0.75568357053208834"/>
          <c:h val="0.1302907971390965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dk1">
                  <a:lumMod val="65000"/>
                  <a:lumOff val="35000"/>
                </a:schemeClr>
              </a:solidFill>
              <a:latin typeface="Arial Narrow" panose="020B0606020202030204" pitchFamily="34" charset="0"/>
              <a:ea typeface="+mn-ea"/>
              <a:cs typeface="+mn-cs"/>
            </a:defRPr>
          </a:pPr>
          <a:endParaRPr lang="fr-FR"/>
        </a:p>
      </c:txPr>
    </c:legend>
    <c:plotVisOnly val="1"/>
    <c:dispBlanksAs val="gap"/>
    <c:showDLblsOverMax val="0"/>
  </c:chart>
  <c:spPr>
    <a:solidFill>
      <a:schemeClr val="lt1"/>
    </a:solidFill>
    <a:ln w="9525" cap="flat" cmpd="sng" algn="ctr">
      <a:noFill/>
      <a:round/>
    </a:ln>
    <a:effectLst/>
  </c:spPr>
  <c:txPr>
    <a:bodyPr/>
    <a:lstStyle/>
    <a:p>
      <a:pPr>
        <a:defRPr sz="1600">
          <a:latin typeface="Arial Narrow" panose="020B0606020202030204" pitchFamily="34" charset="0"/>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accent2">
                    <a:lumMod val="75000"/>
                  </a:schemeClr>
                </a:solidFill>
                <a:latin typeface="Arial Narrow" panose="020B0606020202030204" pitchFamily="34" charset="0"/>
                <a:ea typeface="+mn-ea"/>
                <a:cs typeface="+mn-cs"/>
              </a:defRPr>
            </a:pPr>
            <a:r>
              <a:rPr lang="en-US" b="1" dirty="0">
                <a:solidFill>
                  <a:schemeClr val="accent2">
                    <a:lumMod val="75000"/>
                  </a:schemeClr>
                </a:solidFill>
                <a:latin typeface="Arial Narrow" panose="020B0606020202030204" pitchFamily="34" charset="0"/>
              </a:rPr>
              <a:t>2025</a:t>
            </a:r>
          </a:p>
        </c:rich>
      </c:tx>
      <c:layout>
        <c:manualLayout>
          <c:xMode val="edge"/>
          <c:yMode val="edge"/>
          <c:x val="0.41940205947443321"/>
          <c:y val="1.7551962291352736E-3"/>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accent2">
                  <a:lumMod val="75000"/>
                </a:schemeClr>
              </a:solidFill>
              <a:latin typeface="Arial Narrow" panose="020B0606020202030204" pitchFamily="34" charset="0"/>
              <a:ea typeface="+mn-ea"/>
              <a:cs typeface="+mn-cs"/>
            </a:defRPr>
          </a:pPr>
          <a:endParaRPr lang="fr-FR"/>
        </a:p>
      </c:txPr>
    </c:title>
    <c:autoTitleDeleted val="0"/>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rgbClr val="FF6699"/>
              </a:solidFill>
              <a:ln>
                <a:noFill/>
              </a:ln>
              <a:effectLst/>
            </c:spPr>
            <c:extLst>
              <c:ext xmlns:c16="http://schemas.microsoft.com/office/drawing/2014/chart" uri="{C3380CC4-5D6E-409C-BE32-E72D297353CC}">
                <c16:uniqueId val="{00000001-3964-4055-A8C4-0BB1155120A2}"/>
              </c:ext>
            </c:extLst>
          </c:dPt>
          <c:dLbls>
            <c:spPr>
              <a:noFill/>
              <a:ln>
                <a:noFill/>
              </a:ln>
              <a:effectLst/>
            </c:spPr>
            <c:txPr>
              <a:bodyPr rot="-5400000" spcFirstLastPara="1" vertOverflow="clip" horzOverflow="clip" vert="horz" wrap="square" lIns="38100" tIns="19050" rIns="38100" bIns="19050" anchor="ctr" anchorCtr="1">
                <a:spAutoFit/>
              </a:bodyPr>
              <a:lstStyle/>
              <a:p>
                <a:pPr>
                  <a:defRPr sz="1400" b="1" i="0" u="none" strike="noStrike" kern="1200" baseline="0">
                    <a:solidFill>
                      <a:schemeClr val="accent2">
                        <a:lumMod val="75000"/>
                      </a:schemeClr>
                    </a:solidFill>
                    <a:latin typeface="Arial Narrow" panose="020B060602020203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'2025'!$A$119:$A$120</c:f>
              <c:strCache>
                <c:ptCount val="2"/>
                <c:pt idx="0">
                  <c:v>Hommes</c:v>
                </c:pt>
                <c:pt idx="1">
                  <c:v>Femmes</c:v>
                </c:pt>
              </c:strCache>
            </c:strRef>
          </c:cat>
          <c:val>
            <c:numRef>
              <c:f>'2025'!$B$119:$B$120</c:f>
              <c:numCache>
                <c:formatCode>General</c:formatCode>
                <c:ptCount val="2"/>
                <c:pt idx="0">
                  <c:v>621</c:v>
                </c:pt>
                <c:pt idx="1">
                  <c:v>490</c:v>
                </c:pt>
              </c:numCache>
            </c:numRef>
          </c:val>
          <c:extLst>
            <c:ext xmlns:c16="http://schemas.microsoft.com/office/drawing/2014/chart" uri="{C3380CC4-5D6E-409C-BE32-E72D297353CC}">
              <c16:uniqueId val="{00000002-3964-4055-A8C4-0BB1155120A2}"/>
            </c:ext>
          </c:extLst>
        </c:ser>
        <c:dLbls>
          <c:dLblPos val="outEnd"/>
          <c:showLegendKey val="0"/>
          <c:showVal val="1"/>
          <c:showCatName val="0"/>
          <c:showSerName val="0"/>
          <c:showPercent val="0"/>
          <c:showBubbleSize val="0"/>
        </c:dLbls>
        <c:gapWidth val="444"/>
        <c:overlap val="-90"/>
        <c:axId val="301471984"/>
        <c:axId val="301476304"/>
      </c:barChart>
      <c:catAx>
        <c:axId val="3014719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cap="all" spc="120" normalizeH="0" baseline="0">
                <a:solidFill>
                  <a:schemeClr val="accent2">
                    <a:lumMod val="75000"/>
                  </a:schemeClr>
                </a:solidFill>
                <a:latin typeface="Arial Narrow" panose="020B0606020202030204" pitchFamily="34" charset="0"/>
                <a:ea typeface="+mn-ea"/>
                <a:cs typeface="+mn-cs"/>
              </a:defRPr>
            </a:pPr>
            <a:endParaRPr lang="fr-FR"/>
          </a:p>
        </c:txPr>
        <c:crossAx val="301476304"/>
        <c:crosses val="autoZero"/>
        <c:auto val="1"/>
        <c:lblAlgn val="ctr"/>
        <c:lblOffset val="100"/>
        <c:noMultiLvlLbl val="0"/>
      </c:catAx>
      <c:valAx>
        <c:axId val="301476304"/>
        <c:scaling>
          <c:orientation val="minMax"/>
        </c:scaling>
        <c:delete val="1"/>
        <c:axPos val="l"/>
        <c:numFmt formatCode="General" sourceLinked="1"/>
        <c:majorTickMark val="none"/>
        <c:minorTickMark val="none"/>
        <c:tickLblPos val="nextTo"/>
        <c:crossAx val="301471984"/>
        <c:crosses val="autoZero"/>
        <c:crossBetween val="between"/>
      </c:valAx>
      <c:spPr>
        <a:noFill/>
        <a:ln>
          <a:noFill/>
        </a:ln>
        <a:effectLst/>
      </c:spPr>
    </c:plotArea>
    <c:plotVisOnly val="1"/>
    <c:dispBlanksAs val="gap"/>
    <c:showDLblsOverMax val="0"/>
  </c:chart>
  <c:spPr>
    <a:solidFill>
      <a:schemeClr val="lt1"/>
    </a:solidFill>
    <a:ln w="9525" cap="flat" cmpd="sng" algn="ctr">
      <a:noFill/>
      <a:round/>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234126518501801"/>
          <c:y val="0.15298266194496102"/>
          <c:w val="0.67798379819418442"/>
          <c:h val="0.72714285990065852"/>
        </c:manualLayout>
      </c:layout>
      <c:barChart>
        <c:barDir val="bar"/>
        <c:grouping val="clustered"/>
        <c:varyColors val="0"/>
        <c:ser>
          <c:idx val="0"/>
          <c:order val="0"/>
          <c:tx>
            <c:strRef>
              <c:f>'2025'!$B$138</c:f>
              <c:strCache>
                <c:ptCount val="1"/>
                <c:pt idx="0">
                  <c:v>2023</c:v>
                </c:pt>
              </c:strCache>
            </c:strRef>
          </c:tx>
          <c:spPr>
            <a:pattFill prst="narVert">
              <a:fgClr>
                <a:schemeClr val="accent1"/>
              </a:fgClr>
              <a:bgClr>
                <a:schemeClr val="accent1">
                  <a:lumMod val="20000"/>
                  <a:lumOff val="80000"/>
                </a:schemeClr>
              </a:bgClr>
            </a:pattFill>
            <a:ln>
              <a:noFill/>
            </a:ln>
            <a:effectLst>
              <a:innerShdw blurRad="114300">
                <a:schemeClr val="accent1"/>
              </a:innerShdw>
            </a:effectLst>
          </c:spPr>
          <c:invertIfNegative val="0"/>
          <c:dLbls>
            <c:dLbl>
              <c:idx val="0"/>
              <c:layout>
                <c:manualLayout>
                  <c:x val="7.7312566488046228E-2"/>
                  <c:y val="4.90337077784062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556-4F79-8FB0-7EC26EB80A5B}"/>
                </c:ext>
              </c:extLst>
            </c:dLbl>
            <c:dLbl>
              <c:idx val="1"/>
              <c:layout>
                <c:manualLayout>
                  <c:x val="2.4160177027514447E-2"/>
                  <c:y val="1.471011233352187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556-4F79-8FB0-7EC26EB80A5B}"/>
                </c:ext>
              </c:extLst>
            </c:dLbl>
            <c:dLbl>
              <c:idx val="2"/>
              <c:layout>
                <c:manualLayout>
                  <c:x val="9.6640708110057785E-3"/>
                  <c:y val="4.903370777840534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556-4F79-8FB0-7EC26EB80A5B}"/>
                </c:ext>
              </c:extLst>
            </c:dLbl>
            <c:dLbl>
              <c:idx val="3"/>
              <c:layout>
                <c:manualLayout>
                  <c:x val="3.140823013576878E-2"/>
                  <c:y val="1.9613483111362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556-4F79-8FB0-7EC26EB80A5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lumMod val="75000"/>
                      </a:schemeClr>
                    </a:solidFill>
                    <a:latin typeface="Arial Narrow" panose="020B060602020203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'2025'!$A$139:$A$142</c:f>
              <c:strCache>
                <c:ptCount val="4"/>
                <c:pt idx="0">
                  <c:v>Rdv PP avec partenaires</c:v>
                </c:pt>
                <c:pt idx="1">
                  <c:v>RDV PP à domicile</c:v>
                </c:pt>
                <c:pt idx="2">
                  <c:v>RDV PP à l’ATH</c:v>
                </c:pt>
                <c:pt idx="3">
                  <c:v>RDV PP permanence</c:v>
                </c:pt>
              </c:strCache>
            </c:strRef>
          </c:cat>
          <c:val>
            <c:numRef>
              <c:f>'2025'!$B$139:$B$142</c:f>
              <c:numCache>
                <c:formatCode>General</c:formatCode>
                <c:ptCount val="4"/>
                <c:pt idx="0">
                  <c:v>26</c:v>
                </c:pt>
                <c:pt idx="1">
                  <c:v>1219</c:v>
                </c:pt>
                <c:pt idx="2">
                  <c:v>538</c:v>
                </c:pt>
                <c:pt idx="3">
                  <c:v>2</c:v>
                </c:pt>
              </c:numCache>
            </c:numRef>
          </c:val>
          <c:extLst>
            <c:ext xmlns:c16="http://schemas.microsoft.com/office/drawing/2014/chart" uri="{C3380CC4-5D6E-409C-BE32-E72D297353CC}">
              <c16:uniqueId val="{00000000-C556-4F79-8FB0-7EC26EB80A5B}"/>
            </c:ext>
          </c:extLst>
        </c:ser>
        <c:ser>
          <c:idx val="1"/>
          <c:order val="1"/>
          <c:tx>
            <c:strRef>
              <c:f>'2025'!$C$138</c:f>
              <c:strCache>
                <c:ptCount val="1"/>
                <c:pt idx="0">
                  <c:v>2024</c:v>
                </c:pt>
              </c:strCache>
            </c:strRef>
          </c:tx>
          <c:spPr>
            <a:pattFill prst="narVert">
              <a:fgClr>
                <a:schemeClr val="accent2"/>
              </a:fgClr>
              <a:bgClr>
                <a:schemeClr val="accent2">
                  <a:lumMod val="20000"/>
                  <a:lumOff val="80000"/>
                </a:schemeClr>
              </a:bgClr>
            </a:pattFill>
            <a:ln>
              <a:noFill/>
            </a:ln>
            <a:effectLst>
              <a:innerShdw blurRad="114300">
                <a:schemeClr val="accent2"/>
              </a:innerShdw>
            </a:effectLst>
          </c:spPr>
          <c:invertIfNegative val="0"/>
          <c:dLbls>
            <c:dLbl>
              <c:idx val="0"/>
              <c:layout>
                <c:manualLayout>
                  <c:x val="2.1744159324763045E-2"/>
                  <c:y val="9.806741555681159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556-4F79-8FB0-7EC26EB80A5B}"/>
                </c:ext>
              </c:extLst>
            </c:dLbl>
            <c:dLbl>
              <c:idx val="1"/>
              <c:layout>
                <c:manualLayout>
                  <c:x val="4.5318922618301626E-3"/>
                  <c:y val="3.099303288178186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56-4F79-8FB0-7EC26EB80A5B}"/>
                </c:ext>
              </c:extLst>
            </c:dLbl>
            <c:dLbl>
              <c:idx val="2"/>
              <c:layout>
                <c:manualLayout>
                  <c:x val="5.5568407163283227E-2"/>
                  <c:y val="-4.90337077784062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56-4F79-8FB0-7EC26EB80A5B}"/>
                </c:ext>
              </c:extLst>
            </c:dLbl>
            <c:dLbl>
              <c:idx val="3"/>
              <c:layout>
                <c:manualLayout>
                  <c:x val="2.7784203581641569E-2"/>
                  <c:y val="2.4518784350139209E-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2">
                          <a:lumMod val="75000"/>
                        </a:schemeClr>
                      </a:solidFill>
                      <a:latin typeface="Arial Narrow" panose="020B0606020202030204" pitchFamily="34" charset="0"/>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layout>
                    <c:manualLayout>
                      <c:w val="2.7506266427018002E-2"/>
                      <c:h val="8.8554876247801673E-2"/>
                    </c:manualLayout>
                  </c15:layout>
                </c:ext>
                <c:ext xmlns:c16="http://schemas.microsoft.com/office/drawing/2014/chart" uri="{C3380CC4-5D6E-409C-BE32-E72D297353CC}">
                  <c16:uniqueId val="{0000000C-C556-4F79-8FB0-7EC26EB80A5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75000"/>
                      </a:schemeClr>
                    </a:solidFill>
                    <a:latin typeface="Arial Narrow" panose="020B060602020203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'2025'!$A$139:$A$142</c:f>
              <c:strCache>
                <c:ptCount val="4"/>
                <c:pt idx="0">
                  <c:v>Rdv PP avec partenaires</c:v>
                </c:pt>
                <c:pt idx="1">
                  <c:v>RDV PP à domicile</c:v>
                </c:pt>
                <c:pt idx="2">
                  <c:v>RDV PP à l’ATH</c:v>
                </c:pt>
                <c:pt idx="3">
                  <c:v>RDV PP permanence</c:v>
                </c:pt>
              </c:strCache>
            </c:strRef>
          </c:cat>
          <c:val>
            <c:numRef>
              <c:f>'2025'!$C$139:$C$142</c:f>
              <c:numCache>
                <c:formatCode>General</c:formatCode>
                <c:ptCount val="4"/>
                <c:pt idx="0">
                  <c:v>54</c:v>
                </c:pt>
                <c:pt idx="1">
                  <c:v>1761</c:v>
                </c:pt>
                <c:pt idx="2">
                  <c:v>603</c:v>
                </c:pt>
                <c:pt idx="3">
                  <c:v>6</c:v>
                </c:pt>
              </c:numCache>
            </c:numRef>
          </c:val>
          <c:extLst>
            <c:ext xmlns:c16="http://schemas.microsoft.com/office/drawing/2014/chart" uri="{C3380CC4-5D6E-409C-BE32-E72D297353CC}">
              <c16:uniqueId val="{00000001-C556-4F79-8FB0-7EC26EB80A5B}"/>
            </c:ext>
          </c:extLst>
        </c:ser>
        <c:ser>
          <c:idx val="2"/>
          <c:order val="2"/>
          <c:tx>
            <c:strRef>
              <c:f>'2025'!$D$138</c:f>
              <c:strCache>
                <c:ptCount val="1"/>
                <c:pt idx="0">
                  <c:v>2025</c:v>
                </c:pt>
              </c:strCache>
            </c:strRef>
          </c:tx>
          <c:spPr>
            <a:pattFill prst="narVert">
              <a:fgClr>
                <a:schemeClr val="accent3"/>
              </a:fgClr>
              <a:bgClr>
                <a:schemeClr val="accent3">
                  <a:lumMod val="20000"/>
                  <a:lumOff val="80000"/>
                </a:schemeClr>
              </a:bgClr>
            </a:pattFill>
            <a:ln>
              <a:noFill/>
            </a:ln>
            <a:effectLst>
              <a:innerShdw blurRad="114300">
                <a:schemeClr val="accent3"/>
              </a:innerShdw>
            </a:effectLst>
          </c:spPr>
          <c:invertIfNegative val="0"/>
          <c:dLbls>
            <c:dLbl>
              <c:idx val="0"/>
              <c:layout>
                <c:manualLayout>
                  <c:x val="3.6240265541271667E-2"/>
                  <c:y val="-2.942022466704383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556-4F79-8FB0-7EC26EB80A5B}"/>
                </c:ext>
              </c:extLst>
            </c:dLbl>
            <c:dLbl>
              <c:idx val="1"/>
              <c:layout>
                <c:manualLayout>
                  <c:x val="1.6912123919260114E-2"/>
                  <c:y val="-5.393707855624696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556-4F79-8FB0-7EC26EB80A5B}"/>
                </c:ext>
              </c:extLst>
            </c:dLbl>
            <c:dLbl>
              <c:idx val="2"/>
              <c:layout>
                <c:manualLayout>
                  <c:x val="3.140823013576878E-2"/>
                  <c:y val="-4.903370777840625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56-4F79-8FB0-7EC26EB80A5B}"/>
                </c:ext>
              </c:extLst>
            </c:dLbl>
            <c:dLbl>
              <c:idx val="3"/>
              <c:layout>
                <c:manualLayout>
                  <c:x val="4.3488318649526007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556-4F79-8FB0-7EC26EB80A5B}"/>
                </c:ext>
              </c:extLst>
            </c:dLbl>
            <c:spPr>
              <a:noFill/>
              <a:ln>
                <a:noFill/>
              </a:ln>
              <a:effectLst/>
            </c:spPr>
            <c:txPr>
              <a:bodyPr rot="0" spcFirstLastPara="1" vertOverflow="ellipsis" vert="horz" wrap="square" lIns="38100" tIns="19050" rIns="38100" bIns="19050" anchor="ctr" anchorCtr="1">
                <a:spAutoFit/>
              </a:bodyPr>
              <a:lstStyle/>
              <a:p>
                <a:pPr>
                  <a:defRPr sz="1400" b="1" i="0" u="sng" strike="noStrike" kern="1200" baseline="0">
                    <a:solidFill>
                      <a:schemeClr val="accent3">
                        <a:lumMod val="75000"/>
                      </a:schemeClr>
                    </a:solidFill>
                    <a:latin typeface="Arial Narrow" panose="020B060602020203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'2025'!$A$139:$A$142</c:f>
              <c:strCache>
                <c:ptCount val="4"/>
                <c:pt idx="0">
                  <c:v>Rdv PP avec partenaires</c:v>
                </c:pt>
                <c:pt idx="1">
                  <c:v>RDV PP à domicile</c:v>
                </c:pt>
                <c:pt idx="2">
                  <c:v>RDV PP à l’ATH</c:v>
                </c:pt>
                <c:pt idx="3">
                  <c:v>RDV PP permanence</c:v>
                </c:pt>
              </c:strCache>
            </c:strRef>
          </c:cat>
          <c:val>
            <c:numRef>
              <c:f>'2025'!$D$139:$D$142</c:f>
              <c:numCache>
                <c:formatCode>General</c:formatCode>
                <c:ptCount val="4"/>
                <c:pt idx="0">
                  <c:v>96</c:v>
                </c:pt>
                <c:pt idx="1">
                  <c:v>1645</c:v>
                </c:pt>
                <c:pt idx="2">
                  <c:v>675</c:v>
                </c:pt>
                <c:pt idx="3">
                  <c:v>2</c:v>
                </c:pt>
              </c:numCache>
            </c:numRef>
          </c:val>
          <c:extLst>
            <c:ext xmlns:c16="http://schemas.microsoft.com/office/drawing/2014/chart" uri="{C3380CC4-5D6E-409C-BE32-E72D297353CC}">
              <c16:uniqueId val="{00000002-C556-4F79-8FB0-7EC26EB80A5B}"/>
            </c:ext>
          </c:extLst>
        </c:ser>
        <c:dLbls>
          <c:dLblPos val="outEnd"/>
          <c:showLegendKey val="0"/>
          <c:showVal val="1"/>
          <c:showCatName val="0"/>
          <c:showSerName val="0"/>
          <c:showPercent val="0"/>
          <c:showBubbleSize val="0"/>
        </c:dLbls>
        <c:gapWidth val="227"/>
        <c:overlap val="-48"/>
        <c:axId val="823452767"/>
        <c:axId val="823442207"/>
      </c:barChart>
      <c:catAx>
        <c:axId val="823452767"/>
        <c:scaling>
          <c:orientation val="minMax"/>
        </c:scaling>
        <c:delete val="0"/>
        <c:axPos val="l"/>
        <c:numFmt formatCode="General" sourceLinked="1"/>
        <c:majorTickMark val="none"/>
        <c:minorTickMark val="none"/>
        <c:tickLblPos val="nextTo"/>
        <c:spPr>
          <a:noFill/>
          <a:ln w="19050" cap="flat" cmpd="sng" algn="ctr">
            <a:solidFill>
              <a:srgbClr val="0070C0"/>
            </a:solidFill>
            <a:round/>
          </a:ln>
          <a:effectLst/>
        </c:spPr>
        <c:txPr>
          <a:bodyPr rot="-60000000" spcFirstLastPara="1" vertOverflow="ellipsis" vert="horz" wrap="square" anchor="ctr" anchorCtr="1"/>
          <a:lstStyle/>
          <a:p>
            <a:pPr>
              <a:defRPr sz="1400" b="1" i="0" u="none" strike="noStrike" kern="1200" baseline="0">
                <a:solidFill>
                  <a:schemeClr val="accent2">
                    <a:lumMod val="50000"/>
                  </a:schemeClr>
                </a:solidFill>
                <a:latin typeface="Arial Narrow" panose="020B0606020202030204" pitchFamily="34" charset="0"/>
                <a:ea typeface="+mn-ea"/>
                <a:cs typeface="+mn-cs"/>
              </a:defRPr>
            </a:pPr>
            <a:endParaRPr lang="fr-FR"/>
          </a:p>
        </c:txPr>
        <c:crossAx val="823442207"/>
        <c:crosses val="autoZero"/>
        <c:auto val="1"/>
        <c:lblAlgn val="ctr"/>
        <c:lblOffset val="100"/>
        <c:noMultiLvlLbl val="0"/>
      </c:catAx>
      <c:valAx>
        <c:axId val="8234422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accent2">
                    <a:lumMod val="50000"/>
                  </a:schemeClr>
                </a:solidFill>
                <a:latin typeface="Arial Narrow" panose="020B0606020202030204" pitchFamily="34" charset="0"/>
                <a:ea typeface="+mn-ea"/>
                <a:cs typeface="+mn-cs"/>
              </a:defRPr>
            </a:pPr>
            <a:endParaRPr lang="fr-FR"/>
          </a:p>
        </c:txPr>
        <c:crossAx val="823452767"/>
        <c:crosses val="autoZero"/>
        <c:crossBetween val="between"/>
      </c:valAx>
      <c:spPr>
        <a:noFill/>
        <a:ln>
          <a:solidFill>
            <a:srgbClr val="0070C0"/>
          </a:solidFill>
        </a:ln>
        <a:effectLst/>
      </c:spPr>
    </c:plotArea>
    <c:legend>
      <c:legendPos val="t"/>
      <c:legendEntry>
        <c:idx val="0"/>
        <c:txPr>
          <a:bodyPr rot="0" spcFirstLastPara="1" vertOverflow="ellipsis" vert="horz" wrap="square" anchor="ctr" anchorCtr="1"/>
          <a:lstStyle/>
          <a:p>
            <a:pPr>
              <a:defRPr sz="1600" b="1" i="0" u="sng" strike="noStrike" kern="1200" baseline="0">
                <a:solidFill>
                  <a:schemeClr val="accent3">
                    <a:lumMod val="75000"/>
                  </a:schemeClr>
                </a:solidFill>
                <a:latin typeface="Arial Narrow" panose="020B0606020202030204" pitchFamily="34" charset="0"/>
                <a:ea typeface="+mn-ea"/>
                <a:cs typeface="+mn-cs"/>
              </a:defRPr>
            </a:pPr>
            <a:endParaRPr lang="fr-FR"/>
          </a:p>
        </c:txPr>
      </c:legendEntry>
      <c:legendEntry>
        <c:idx val="1"/>
        <c:txPr>
          <a:bodyPr rot="0" spcFirstLastPara="1" vertOverflow="ellipsis" vert="horz" wrap="square" anchor="ctr" anchorCtr="1"/>
          <a:lstStyle/>
          <a:p>
            <a:pPr>
              <a:defRPr sz="1600" b="1" i="0" u="none" strike="noStrike" kern="1200" baseline="0">
                <a:solidFill>
                  <a:schemeClr val="accent2">
                    <a:lumMod val="75000"/>
                  </a:schemeClr>
                </a:solidFill>
                <a:latin typeface="Arial Narrow" panose="020B0606020202030204" pitchFamily="34" charset="0"/>
                <a:ea typeface="+mn-ea"/>
                <a:cs typeface="+mn-cs"/>
              </a:defRPr>
            </a:pPr>
            <a:endParaRPr lang="fr-FR"/>
          </a:p>
        </c:txPr>
      </c:legendEntry>
      <c:legendEntry>
        <c:idx val="2"/>
        <c:txPr>
          <a:bodyPr rot="0" spcFirstLastPara="1" vertOverflow="ellipsis" vert="horz" wrap="square" anchor="ctr" anchorCtr="1"/>
          <a:lstStyle/>
          <a:p>
            <a:pPr>
              <a:defRPr sz="1600" b="1" i="0" u="none" strike="noStrike" kern="1200" baseline="0">
                <a:solidFill>
                  <a:schemeClr val="accent1">
                    <a:lumMod val="75000"/>
                  </a:schemeClr>
                </a:solidFill>
                <a:latin typeface="Arial Narrow" panose="020B0606020202030204" pitchFamily="34" charset="0"/>
                <a:ea typeface="+mn-ea"/>
                <a:cs typeface="+mn-cs"/>
              </a:defRPr>
            </a:pPr>
            <a:endParaRPr lang="fr-FR"/>
          </a:p>
        </c:txPr>
      </c:legendEntry>
      <c:layout>
        <c:manualLayout>
          <c:xMode val="edge"/>
          <c:yMode val="edge"/>
          <c:x val="0.37074353890372114"/>
          <c:y val="1.9981836513945249E-3"/>
          <c:w val="0.39560121173750862"/>
          <c:h val="0.11735619513871327"/>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Arial Narrow" panose="020B0606020202030204" pitchFamily="34" charset="0"/>
              <a:ea typeface="+mn-ea"/>
              <a:cs typeface="+mn-cs"/>
            </a:defRPr>
          </a:pPr>
          <a:endParaRPr lang="fr-FR"/>
        </a:p>
      </c:txPr>
    </c:legend>
    <c:plotVisOnly val="1"/>
    <c:dispBlanksAs val="gap"/>
    <c:showDLblsOverMax val="0"/>
  </c:chart>
  <c:spPr>
    <a:noFill/>
    <a:ln>
      <a:solidFill>
        <a:schemeClr val="accent2"/>
      </a:solid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_rels/data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A25901-5DA3-43BF-AD20-CB078D251D4A}"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6837F02C-DCF5-42C1-A131-92ACE4F81517}">
      <dgm:prSet custT="1"/>
      <dgm:spPr/>
      <dgm:t>
        <a:bodyPr/>
        <a:lstStyle/>
        <a:p>
          <a:r>
            <a:rPr lang="fr-FR" sz="2000" dirty="0">
              <a:solidFill>
                <a:schemeClr val="accent1"/>
              </a:solidFill>
              <a:latin typeface="Arial Narrow" panose="020B0606020202030204" pitchFamily="34" charset="0"/>
              <a:sym typeface="Wingdings" panose="05000000000000000000" pitchFamily="2" charset="2"/>
            </a:rPr>
            <a:t> </a:t>
          </a:r>
          <a:r>
            <a:rPr lang="fr-FR" sz="2000" dirty="0">
              <a:solidFill>
                <a:schemeClr val="accent2">
                  <a:lumMod val="50000"/>
                </a:schemeClr>
              </a:solidFill>
              <a:latin typeface="Arial Narrow" panose="020B0606020202030204" pitchFamily="34" charset="0"/>
            </a:rPr>
            <a:t>Adoption du compte rendu de l’Assemblée Générale du  3 juin 2025,</a:t>
          </a:r>
          <a:endParaRPr lang="en-US" sz="2000" dirty="0">
            <a:solidFill>
              <a:schemeClr val="accent2">
                <a:lumMod val="50000"/>
              </a:schemeClr>
            </a:solidFill>
            <a:latin typeface="Arial Narrow" panose="020B0606020202030204" pitchFamily="34" charset="0"/>
          </a:endParaRPr>
        </a:p>
      </dgm:t>
    </dgm:pt>
    <dgm:pt modelId="{968D52A2-D20B-4740-A9AF-49723BF69AAC}" type="parTrans" cxnId="{AD93D278-8BC8-4A0F-9AFA-F7C4762C1BFB}">
      <dgm:prSet/>
      <dgm:spPr/>
      <dgm:t>
        <a:bodyPr/>
        <a:lstStyle/>
        <a:p>
          <a:endParaRPr lang="en-US" sz="2000"/>
        </a:p>
      </dgm:t>
    </dgm:pt>
    <dgm:pt modelId="{6BDBA3D9-DE2D-44C0-BC9C-622534114DB3}" type="sibTrans" cxnId="{AD93D278-8BC8-4A0F-9AFA-F7C4762C1BFB}">
      <dgm:prSet/>
      <dgm:spPr/>
      <dgm:t>
        <a:bodyPr/>
        <a:lstStyle/>
        <a:p>
          <a:endParaRPr lang="en-US"/>
        </a:p>
      </dgm:t>
    </dgm:pt>
    <dgm:pt modelId="{41B3B3B4-EAD2-47A8-9492-374235460752}">
      <dgm:prSet custT="1"/>
      <dgm:spPr/>
      <dgm:t>
        <a:bodyPr/>
        <a:lstStyle/>
        <a:p>
          <a:r>
            <a:rPr lang="fr-FR" sz="1800" dirty="0">
              <a:solidFill>
                <a:schemeClr val="accent1"/>
              </a:solidFill>
              <a:latin typeface="Arial Narrow" panose="020B0606020202030204" pitchFamily="34" charset="0"/>
              <a:sym typeface="Wingdings" panose="05000000000000000000" pitchFamily="2" charset="2"/>
            </a:rPr>
            <a:t> </a:t>
          </a:r>
          <a:r>
            <a:rPr lang="fr-FR" sz="2000" dirty="0">
              <a:solidFill>
                <a:schemeClr val="accent2">
                  <a:lumMod val="50000"/>
                </a:schemeClr>
              </a:solidFill>
              <a:latin typeface="Arial Narrow" panose="020B0606020202030204" pitchFamily="34" charset="0"/>
            </a:rPr>
            <a:t>Rapport moral présenté par  Lysiane DANIEL, présidente,</a:t>
          </a:r>
          <a:endParaRPr lang="en-US" sz="2000" dirty="0">
            <a:solidFill>
              <a:schemeClr val="accent2">
                <a:lumMod val="50000"/>
              </a:schemeClr>
            </a:solidFill>
            <a:latin typeface="Arial Narrow" panose="020B0606020202030204" pitchFamily="34" charset="0"/>
          </a:endParaRPr>
        </a:p>
      </dgm:t>
    </dgm:pt>
    <dgm:pt modelId="{6B780FBC-0921-48E4-9C9E-BFE1ECCB7611}" type="parTrans" cxnId="{61E3F993-1ACE-4797-829F-970494B0BCD5}">
      <dgm:prSet/>
      <dgm:spPr/>
      <dgm:t>
        <a:bodyPr/>
        <a:lstStyle/>
        <a:p>
          <a:endParaRPr lang="en-US" sz="2000"/>
        </a:p>
      </dgm:t>
    </dgm:pt>
    <dgm:pt modelId="{CD8117B4-E32D-4029-9F2A-840592B17D74}" type="sibTrans" cxnId="{61E3F993-1ACE-4797-829F-970494B0BCD5}">
      <dgm:prSet/>
      <dgm:spPr/>
      <dgm:t>
        <a:bodyPr/>
        <a:lstStyle/>
        <a:p>
          <a:endParaRPr lang="en-US"/>
        </a:p>
      </dgm:t>
    </dgm:pt>
    <dgm:pt modelId="{A44F3927-F790-44BE-94F1-2257F37724F6}">
      <dgm:prSet custT="1"/>
      <dgm:spPr/>
      <dgm:t>
        <a:bodyPr/>
        <a:lstStyle/>
        <a:p>
          <a:r>
            <a:rPr lang="fr-FR" sz="1800" dirty="0">
              <a:solidFill>
                <a:schemeClr val="accent1"/>
              </a:solidFill>
              <a:latin typeface="Arial Narrow" panose="020B0606020202030204" pitchFamily="34" charset="0"/>
              <a:sym typeface="Wingdings" panose="05000000000000000000" pitchFamily="2" charset="2"/>
            </a:rPr>
            <a:t> </a:t>
          </a:r>
          <a:r>
            <a:rPr lang="fr-FR" sz="2000" dirty="0">
              <a:solidFill>
                <a:schemeClr val="accent2">
                  <a:lumMod val="50000"/>
                </a:schemeClr>
              </a:solidFill>
              <a:latin typeface="Arial Narrow" panose="020B0606020202030204" pitchFamily="34" charset="0"/>
            </a:rPr>
            <a:t>Rapport d'activité 2025, présenté par Christine BACCETTI, secrétaire et </a:t>
          </a:r>
          <a:br>
            <a:rPr lang="fr-FR" sz="2000" dirty="0">
              <a:solidFill>
                <a:schemeClr val="accent2">
                  <a:lumMod val="50000"/>
                </a:schemeClr>
              </a:solidFill>
              <a:latin typeface="Arial Narrow" panose="020B0606020202030204" pitchFamily="34" charset="0"/>
            </a:rPr>
          </a:br>
          <a:r>
            <a:rPr lang="fr-FR" sz="2000" dirty="0">
              <a:solidFill>
                <a:schemeClr val="accent2">
                  <a:lumMod val="50000"/>
                </a:schemeClr>
              </a:solidFill>
              <a:latin typeface="Arial Narrow" panose="020B0606020202030204" pitchFamily="34" charset="0"/>
            </a:rPr>
            <a:t>     Marie Laure BLIN, Directrice,</a:t>
          </a:r>
          <a:endParaRPr lang="en-US" sz="2000" dirty="0">
            <a:solidFill>
              <a:schemeClr val="accent2">
                <a:lumMod val="50000"/>
              </a:schemeClr>
            </a:solidFill>
            <a:latin typeface="Arial Narrow" panose="020B0606020202030204" pitchFamily="34" charset="0"/>
          </a:endParaRPr>
        </a:p>
      </dgm:t>
    </dgm:pt>
    <dgm:pt modelId="{E7F77EED-7CF6-415C-8C43-7515A0A7EDD0}" type="parTrans" cxnId="{8EFD9BB1-80A5-4E1F-9855-068D52900546}">
      <dgm:prSet/>
      <dgm:spPr/>
      <dgm:t>
        <a:bodyPr/>
        <a:lstStyle/>
        <a:p>
          <a:endParaRPr lang="en-US" sz="2000"/>
        </a:p>
      </dgm:t>
    </dgm:pt>
    <dgm:pt modelId="{C7B51CBE-EE3F-4DF5-B2ED-4827D7996157}" type="sibTrans" cxnId="{8EFD9BB1-80A5-4E1F-9855-068D52900546}">
      <dgm:prSet/>
      <dgm:spPr/>
      <dgm:t>
        <a:bodyPr/>
        <a:lstStyle/>
        <a:p>
          <a:endParaRPr lang="en-US"/>
        </a:p>
      </dgm:t>
    </dgm:pt>
    <dgm:pt modelId="{B987A054-91EE-4F92-97ED-9296B459D7B3}">
      <dgm:prSet custT="1"/>
      <dgm:spPr/>
      <dgm:t>
        <a:bodyPr/>
        <a:lstStyle/>
        <a:p>
          <a:r>
            <a:rPr lang="fr-FR" sz="2000" dirty="0">
              <a:solidFill>
                <a:schemeClr val="accent1"/>
              </a:solidFill>
              <a:latin typeface="Arial Narrow" panose="020B0606020202030204" pitchFamily="34" charset="0"/>
              <a:sym typeface="Wingdings" panose="05000000000000000000" pitchFamily="2" charset="2"/>
            </a:rPr>
            <a:t> </a:t>
          </a:r>
          <a:r>
            <a:rPr lang="fr-FR" sz="2000" dirty="0">
              <a:solidFill>
                <a:schemeClr val="accent2">
                  <a:lumMod val="50000"/>
                </a:schemeClr>
              </a:solidFill>
              <a:latin typeface="Arial Narrow" panose="020B0606020202030204" pitchFamily="34" charset="0"/>
            </a:rPr>
            <a:t>Rapport financier 2025, présenté par Alain GINGOLD, trésorier et Delphine PFISTER,</a:t>
          </a:r>
          <a:br>
            <a:rPr lang="fr-FR" sz="2000" dirty="0">
              <a:solidFill>
                <a:schemeClr val="accent2">
                  <a:lumMod val="50000"/>
                </a:schemeClr>
              </a:solidFill>
              <a:latin typeface="Arial Narrow" panose="020B0606020202030204" pitchFamily="34" charset="0"/>
            </a:rPr>
          </a:br>
          <a:r>
            <a:rPr lang="fr-FR" sz="2000" dirty="0">
              <a:solidFill>
                <a:schemeClr val="accent2">
                  <a:lumMod val="50000"/>
                </a:schemeClr>
              </a:solidFill>
              <a:latin typeface="Arial Narrow" panose="020B0606020202030204" pitchFamily="34" charset="0"/>
            </a:rPr>
            <a:t>     Responsable Administrative et Financière</a:t>
          </a:r>
        </a:p>
      </dgm:t>
    </dgm:pt>
    <dgm:pt modelId="{0246616E-4CF2-48B7-ABF5-ACE6C80F3B09}" type="parTrans" cxnId="{080CB403-0A68-455B-BF8A-BA6788516CB7}">
      <dgm:prSet/>
      <dgm:spPr/>
      <dgm:t>
        <a:bodyPr/>
        <a:lstStyle/>
        <a:p>
          <a:endParaRPr lang="en-US" sz="2000"/>
        </a:p>
      </dgm:t>
    </dgm:pt>
    <dgm:pt modelId="{B0A97964-3FCE-4C5B-9C23-5E92E1D75C75}" type="sibTrans" cxnId="{080CB403-0A68-455B-BF8A-BA6788516CB7}">
      <dgm:prSet/>
      <dgm:spPr/>
      <dgm:t>
        <a:bodyPr/>
        <a:lstStyle/>
        <a:p>
          <a:endParaRPr lang="en-US"/>
        </a:p>
      </dgm:t>
    </dgm:pt>
    <dgm:pt modelId="{DBC7AB8E-55B2-42D4-AF3C-98EE51D8CFC2}">
      <dgm:prSet custT="1"/>
      <dgm:spPr/>
      <dgm:t>
        <a:bodyPr/>
        <a:lstStyle/>
        <a:p>
          <a:r>
            <a:rPr lang="fr-FR" sz="2000" dirty="0">
              <a:solidFill>
                <a:schemeClr val="accent1"/>
              </a:solidFill>
              <a:latin typeface="Arial Narrow" panose="020B0606020202030204" pitchFamily="34" charset="0"/>
              <a:sym typeface="Wingdings" panose="05000000000000000000" pitchFamily="2" charset="2"/>
            </a:rPr>
            <a:t> </a:t>
          </a:r>
          <a:r>
            <a:rPr lang="fr-FR" sz="2000" dirty="0">
              <a:solidFill>
                <a:schemeClr val="accent2">
                  <a:lumMod val="50000"/>
                </a:schemeClr>
              </a:solidFill>
              <a:latin typeface="Arial Narrow" panose="020B0606020202030204" pitchFamily="34" charset="0"/>
            </a:rPr>
            <a:t>Rapport de Madame la Commissaire aux Comptes,</a:t>
          </a:r>
          <a:endParaRPr lang="en-US" sz="2000" dirty="0">
            <a:solidFill>
              <a:schemeClr val="accent2">
                <a:lumMod val="50000"/>
              </a:schemeClr>
            </a:solidFill>
            <a:latin typeface="Arial Narrow" panose="020B0606020202030204" pitchFamily="34" charset="0"/>
          </a:endParaRPr>
        </a:p>
      </dgm:t>
    </dgm:pt>
    <dgm:pt modelId="{0137AB26-D18A-4230-80D3-D760FD3FFC47}" type="parTrans" cxnId="{F070E63C-8CEA-4CF7-BE1F-91F83748BE08}">
      <dgm:prSet/>
      <dgm:spPr/>
      <dgm:t>
        <a:bodyPr/>
        <a:lstStyle/>
        <a:p>
          <a:endParaRPr lang="en-US" sz="2000"/>
        </a:p>
      </dgm:t>
    </dgm:pt>
    <dgm:pt modelId="{65DBBB7D-DCCB-4356-9C7D-960771E56A09}" type="sibTrans" cxnId="{F070E63C-8CEA-4CF7-BE1F-91F83748BE08}">
      <dgm:prSet/>
      <dgm:spPr/>
      <dgm:t>
        <a:bodyPr/>
        <a:lstStyle/>
        <a:p>
          <a:endParaRPr lang="en-US"/>
        </a:p>
      </dgm:t>
    </dgm:pt>
    <dgm:pt modelId="{E34CB670-FD6C-48FA-A6F3-38439748ED48}">
      <dgm:prSet custT="1"/>
      <dgm:spPr/>
      <dgm:t>
        <a:bodyPr/>
        <a:lstStyle/>
        <a:p>
          <a:r>
            <a:rPr lang="fr-FR" sz="2000" dirty="0">
              <a:solidFill>
                <a:schemeClr val="accent1"/>
              </a:solidFill>
              <a:latin typeface="Arial Narrow" panose="020B0606020202030204" pitchFamily="34" charset="0"/>
              <a:sym typeface="Wingdings" panose="05000000000000000000" pitchFamily="2" charset="2"/>
            </a:rPr>
            <a:t> </a:t>
          </a:r>
          <a:r>
            <a:rPr lang="fr-FR" sz="2000" dirty="0">
              <a:solidFill>
                <a:schemeClr val="accent2">
                  <a:lumMod val="50000"/>
                </a:schemeClr>
              </a:solidFill>
              <a:latin typeface="Arial Narrow" panose="020B0606020202030204" pitchFamily="34" charset="0"/>
            </a:rPr>
            <a:t>Renouvellement des membres du CA,</a:t>
          </a:r>
          <a:endParaRPr lang="en-US" sz="2000" dirty="0">
            <a:solidFill>
              <a:schemeClr val="accent2">
                <a:lumMod val="50000"/>
              </a:schemeClr>
            </a:solidFill>
            <a:latin typeface="Arial Narrow" panose="020B0606020202030204" pitchFamily="34" charset="0"/>
          </a:endParaRPr>
        </a:p>
      </dgm:t>
    </dgm:pt>
    <dgm:pt modelId="{74C58385-2515-4362-A9E4-D2A6FB000D07}" type="parTrans" cxnId="{B05BFB69-D0DE-4F9A-8B6B-E0953DD176C1}">
      <dgm:prSet/>
      <dgm:spPr/>
      <dgm:t>
        <a:bodyPr/>
        <a:lstStyle/>
        <a:p>
          <a:endParaRPr lang="en-US" sz="2000"/>
        </a:p>
      </dgm:t>
    </dgm:pt>
    <dgm:pt modelId="{211BE894-0EB2-4506-8698-4929E49369E4}" type="sibTrans" cxnId="{B05BFB69-D0DE-4F9A-8B6B-E0953DD176C1}">
      <dgm:prSet/>
      <dgm:spPr/>
      <dgm:t>
        <a:bodyPr/>
        <a:lstStyle/>
        <a:p>
          <a:endParaRPr lang="en-US"/>
        </a:p>
      </dgm:t>
    </dgm:pt>
    <dgm:pt modelId="{AD409486-5566-47DA-ACE1-FB0F5CAD1B71}">
      <dgm:prSet custT="1"/>
      <dgm:spPr/>
      <dgm:t>
        <a:bodyPr/>
        <a:lstStyle/>
        <a:p>
          <a:r>
            <a:rPr lang="fr-FR" sz="2000" dirty="0">
              <a:solidFill>
                <a:schemeClr val="accent1"/>
              </a:solidFill>
              <a:latin typeface="Arial Narrow" panose="020B0606020202030204" pitchFamily="34" charset="0"/>
              <a:sym typeface="Wingdings" panose="05000000000000000000" pitchFamily="2" charset="2"/>
            </a:rPr>
            <a:t> </a:t>
          </a:r>
          <a:r>
            <a:rPr lang="fr-FR" sz="2000" dirty="0">
              <a:solidFill>
                <a:schemeClr val="accent2">
                  <a:lumMod val="50000"/>
                </a:schemeClr>
              </a:solidFill>
              <a:latin typeface="Arial Narrow" panose="020B0606020202030204" pitchFamily="34" charset="0"/>
            </a:rPr>
            <a:t>Questions diverses.</a:t>
          </a:r>
          <a:endParaRPr lang="en-US" sz="2000" dirty="0">
            <a:solidFill>
              <a:schemeClr val="accent2">
                <a:lumMod val="50000"/>
              </a:schemeClr>
            </a:solidFill>
            <a:latin typeface="Arial Narrow" panose="020B0606020202030204" pitchFamily="34" charset="0"/>
          </a:endParaRPr>
        </a:p>
      </dgm:t>
    </dgm:pt>
    <dgm:pt modelId="{335D48C0-F87C-404D-A331-68F36D3B426B}" type="parTrans" cxnId="{588E0FC7-7910-4B0B-B660-C6DFA87ED463}">
      <dgm:prSet/>
      <dgm:spPr/>
      <dgm:t>
        <a:bodyPr/>
        <a:lstStyle/>
        <a:p>
          <a:endParaRPr lang="en-US" sz="2000"/>
        </a:p>
      </dgm:t>
    </dgm:pt>
    <dgm:pt modelId="{5CFB86E0-73AE-4F67-911A-6171337FE59F}" type="sibTrans" cxnId="{588E0FC7-7910-4B0B-B660-C6DFA87ED463}">
      <dgm:prSet/>
      <dgm:spPr/>
      <dgm:t>
        <a:bodyPr/>
        <a:lstStyle/>
        <a:p>
          <a:endParaRPr lang="en-US"/>
        </a:p>
      </dgm:t>
    </dgm:pt>
    <dgm:pt modelId="{CAF77073-8EC8-42A8-9060-FE721424BF88}">
      <dgm:prSet/>
      <dgm:spPr/>
      <dgm:t>
        <a:bodyPr/>
        <a:lstStyle/>
        <a:p>
          <a:endParaRPr lang="fr-FR" dirty="0"/>
        </a:p>
      </dgm:t>
    </dgm:pt>
    <dgm:pt modelId="{CC419840-33F6-482C-912F-84982087B4EC}" type="parTrans" cxnId="{9BD216C1-1968-484E-ADEB-5B7AC648140F}">
      <dgm:prSet/>
      <dgm:spPr/>
      <dgm:t>
        <a:bodyPr/>
        <a:lstStyle/>
        <a:p>
          <a:endParaRPr lang="fr-FR"/>
        </a:p>
      </dgm:t>
    </dgm:pt>
    <dgm:pt modelId="{2CF2F87A-F4FE-4AFF-8697-E8A8C51E04F5}" type="sibTrans" cxnId="{9BD216C1-1968-484E-ADEB-5B7AC648140F}">
      <dgm:prSet/>
      <dgm:spPr/>
      <dgm:t>
        <a:bodyPr/>
        <a:lstStyle/>
        <a:p>
          <a:endParaRPr lang="fr-FR"/>
        </a:p>
      </dgm:t>
    </dgm:pt>
    <dgm:pt modelId="{5D1ACF78-076C-429F-9936-E0A302FE408F}" type="pres">
      <dgm:prSet presAssocID="{A4A25901-5DA3-43BF-AD20-CB078D251D4A}" presName="vert0" presStyleCnt="0">
        <dgm:presLayoutVars>
          <dgm:dir/>
          <dgm:animOne val="branch"/>
          <dgm:animLvl val="lvl"/>
        </dgm:presLayoutVars>
      </dgm:prSet>
      <dgm:spPr/>
    </dgm:pt>
    <dgm:pt modelId="{35ECC6E7-6CCA-41E1-9562-83775B2C6F34}" type="pres">
      <dgm:prSet presAssocID="{6837F02C-DCF5-42C1-A131-92ACE4F81517}" presName="thickLine" presStyleLbl="alignNode1" presStyleIdx="0" presStyleCnt="8"/>
      <dgm:spPr/>
    </dgm:pt>
    <dgm:pt modelId="{E2E80BE7-C055-4BBB-8F7E-CADD2A14F947}" type="pres">
      <dgm:prSet presAssocID="{6837F02C-DCF5-42C1-A131-92ACE4F81517}" presName="horz1" presStyleCnt="0"/>
      <dgm:spPr/>
    </dgm:pt>
    <dgm:pt modelId="{F5B501C5-7061-4A5C-87BE-88821A1B2944}" type="pres">
      <dgm:prSet presAssocID="{6837F02C-DCF5-42C1-A131-92ACE4F81517}" presName="tx1" presStyleLbl="revTx" presStyleIdx="0" presStyleCnt="8"/>
      <dgm:spPr/>
    </dgm:pt>
    <dgm:pt modelId="{B2564E91-148E-41C7-9DED-BAAAFF9CE93C}" type="pres">
      <dgm:prSet presAssocID="{6837F02C-DCF5-42C1-A131-92ACE4F81517}" presName="vert1" presStyleCnt="0"/>
      <dgm:spPr/>
    </dgm:pt>
    <dgm:pt modelId="{6164FEC7-3FA2-4C00-9D9D-E0B0CFE7BAD7}" type="pres">
      <dgm:prSet presAssocID="{41B3B3B4-EAD2-47A8-9492-374235460752}" presName="thickLine" presStyleLbl="alignNode1" presStyleIdx="1" presStyleCnt="8"/>
      <dgm:spPr/>
    </dgm:pt>
    <dgm:pt modelId="{E311CF33-0AB4-44A0-982C-5F8093B0DB4B}" type="pres">
      <dgm:prSet presAssocID="{41B3B3B4-EAD2-47A8-9492-374235460752}" presName="horz1" presStyleCnt="0"/>
      <dgm:spPr/>
    </dgm:pt>
    <dgm:pt modelId="{0EC9CD01-D616-4FFD-BDAF-1E7D7AFECC10}" type="pres">
      <dgm:prSet presAssocID="{41B3B3B4-EAD2-47A8-9492-374235460752}" presName="tx1" presStyleLbl="revTx" presStyleIdx="1" presStyleCnt="8"/>
      <dgm:spPr/>
    </dgm:pt>
    <dgm:pt modelId="{25FF99A3-584E-4A37-B835-D3C66C5476DE}" type="pres">
      <dgm:prSet presAssocID="{41B3B3B4-EAD2-47A8-9492-374235460752}" presName="vert1" presStyleCnt="0"/>
      <dgm:spPr/>
    </dgm:pt>
    <dgm:pt modelId="{44B1852E-DBC9-49CD-A803-91C1E17B37DD}" type="pres">
      <dgm:prSet presAssocID="{A44F3927-F790-44BE-94F1-2257F37724F6}" presName="thickLine" presStyleLbl="alignNode1" presStyleIdx="2" presStyleCnt="8"/>
      <dgm:spPr/>
    </dgm:pt>
    <dgm:pt modelId="{56CDE8E6-48ED-4718-85CD-64A3E8EB9B56}" type="pres">
      <dgm:prSet presAssocID="{A44F3927-F790-44BE-94F1-2257F37724F6}" presName="horz1" presStyleCnt="0"/>
      <dgm:spPr/>
    </dgm:pt>
    <dgm:pt modelId="{3F9E570C-3115-465B-A2B0-F901AF230CA1}" type="pres">
      <dgm:prSet presAssocID="{A44F3927-F790-44BE-94F1-2257F37724F6}" presName="tx1" presStyleLbl="revTx" presStyleIdx="2" presStyleCnt="8" custScaleY="135818"/>
      <dgm:spPr/>
    </dgm:pt>
    <dgm:pt modelId="{2FDCDDBA-D349-4539-9414-8A36AECC0BDA}" type="pres">
      <dgm:prSet presAssocID="{A44F3927-F790-44BE-94F1-2257F37724F6}" presName="vert1" presStyleCnt="0"/>
      <dgm:spPr/>
    </dgm:pt>
    <dgm:pt modelId="{6D163C63-D637-4588-919D-8E08194BFFF5}" type="pres">
      <dgm:prSet presAssocID="{B987A054-91EE-4F92-97ED-9296B459D7B3}" presName="thickLine" presStyleLbl="alignNode1" presStyleIdx="3" presStyleCnt="8"/>
      <dgm:spPr/>
    </dgm:pt>
    <dgm:pt modelId="{2A360814-0726-4490-9A7B-8203F087C02B}" type="pres">
      <dgm:prSet presAssocID="{B987A054-91EE-4F92-97ED-9296B459D7B3}" presName="horz1" presStyleCnt="0"/>
      <dgm:spPr/>
    </dgm:pt>
    <dgm:pt modelId="{2700FABE-836F-4AB5-8D66-24A1D3FC618C}" type="pres">
      <dgm:prSet presAssocID="{B987A054-91EE-4F92-97ED-9296B459D7B3}" presName="tx1" presStyleLbl="revTx" presStyleIdx="3" presStyleCnt="8" custScaleY="130228"/>
      <dgm:spPr/>
    </dgm:pt>
    <dgm:pt modelId="{F34D629E-94BF-4661-A1CB-3E519F7631F7}" type="pres">
      <dgm:prSet presAssocID="{B987A054-91EE-4F92-97ED-9296B459D7B3}" presName="vert1" presStyleCnt="0"/>
      <dgm:spPr/>
    </dgm:pt>
    <dgm:pt modelId="{19992315-ADF1-4202-8B2F-E47B490BFEFF}" type="pres">
      <dgm:prSet presAssocID="{DBC7AB8E-55B2-42D4-AF3C-98EE51D8CFC2}" presName="thickLine" presStyleLbl="alignNode1" presStyleIdx="4" presStyleCnt="8"/>
      <dgm:spPr/>
    </dgm:pt>
    <dgm:pt modelId="{6415C2AB-1B3A-4338-975B-96DC0D8F35BD}" type="pres">
      <dgm:prSet presAssocID="{DBC7AB8E-55B2-42D4-AF3C-98EE51D8CFC2}" presName="horz1" presStyleCnt="0"/>
      <dgm:spPr/>
    </dgm:pt>
    <dgm:pt modelId="{EEFBC6D9-3B15-437E-A5D5-EF29E89738C7}" type="pres">
      <dgm:prSet presAssocID="{DBC7AB8E-55B2-42D4-AF3C-98EE51D8CFC2}" presName="tx1" presStyleLbl="revTx" presStyleIdx="4" presStyleCnt="8"/>
      <dgm:spPr/>
    </dgm:pt>
    <dgm:pt modelId="{5D464CA6-2F76-4544-9244-1F01944F64D9}" type="pres">
      <dgm:prSet presAssocID="{DBC7AB8E-55B2-42D4-AF3C-98EE51D8CFC2}" presName="vert1" presStyleCnt="0"/>
      <dgm:spPr/>
    </dgm:pt>
    <dgm:pt modelId="{CF779063-1956-4248-9749-AEB15E8F076C}" type="pres">
      <dgm:prSet presAssocID="{E34CB670-FD6C-48FA-A6F3-38439748ED48}" presName="thickLine" presStyleLbl="alignNode1" presStyleIdx="5" presStyleCnt="8"/>
      <dgm:spPr/>
    </dgm:pt>
    <dgm:pt modelId="{C38104D2-66AE-4BC4-8785-7051BCCDE44C}" type="pres">
      <dgm:prSet presAssocID="{E34CB670-FD6C-48FA-A6F3-38439748ED48}" presName="horz1" presStyleCnt="0"/>
      <dgm:spPr/>
    </dgm:pt>
    <dgm:pt modelId="{21922873-419F-4E47-B233-21F30DDCC5F9}" type="pres">
      <dgm:prSet presAssocID="{E34CB670-FD6C-48FA-A6F3-38439748ED48}" presName="tx1" presStyleLbl="revTx" presStyleIdx="5" presStyleCnt="8"/>
      <dgm:spPr/>
    </dgm:pt>
    <dgm:pt modelId="{F7FDCBA7-DF16-4067-AE58-F327625E1C8B}" type="pres">
      <dgm:prSet presAssocID="{E34CB670-FD6C-48FA-A6F3-38439748ED48}" presName="vert1" presStyleCnt="0"/>
      <dgm:spPr/>
    </dgm:pt>
    <dgm:pt modelId="{B9523F0C-B96E-4F52-BC80-54DA2C27DF72}" type="pres">
      <dgm:prSet presAssocID="{AD409486-5566-47DA-ACE1-FB0F5CAD1B71}" presName="thickLine" presStyleLbl="alignNode1" presStyleIdx="6" presStyleCnt="8"/>
      <dgm:spPr/>
    </dgm:pt>
    <dgm:pt modelId="{8FD6A0AB-BA68-48EA-9732-C4E1B8AF5D3C}" type="pres">
      <dgm:prSet presAssocID="{AD409486-5566-47DA-ACE1-FB0F5CAD1B71}" presName="horz1" presStyleCnt="0"/>
      <dgm:spPr/>
    </dgm:pt>
    <dgm:pt modelId="{F965F3FA-867C-41B0-8BE9-2F21C5E49D85}" type="pres">
      <dgm:prSet presAssocID="{AD409486-5566-47DA-ACE1-FB0F5CAD1B71}" presName="tx1" presStyleLbl="revTx" presStyleIdx="6" presStyleCnt="8"/>
      <dgm:spPr/>
    </dgm:pt>
    <dgm:pt modelId="{FE3C3614-C20C-46C2-8052-88068CCD6ABE}" type="pres">
      <dgm:prSet presAssocID="{AD409486-5566-47DA-ACE1-FB0F5CAD1B71}" presName="vert1" presStyleCnt="0"/>
      <dgm:spPr/>
    </dgm:pt>
    <dgm:pt modelId="{886A6C6A-2C29-473A-9415-510319B33639}" type="pres">
      <dgm:prSet presAssocID="{CAF77073-8EC8-42A8-9060-FE721424BF88}" presName="thickLine" presStyleLbl="alignNode1" presStyleIdx="7" presStyleCnt="8"/>
      <dgm:spPr/>
    </dgm:pt>
    <dgm:pt modelId="{BF648F0D-FB56-4E4B-97C5-B7FD7801970A}" type="pres">
      <dgm:prSet presAssocID="{CAF77073-8EC8-42A8-9060-FE721424BF88}" presName="horz1" presStyleCnt="0"/>
      <dgm:spPr/>
    </dgm:pt>
    <dgm:pt modelId="{F1BAAD4D-8EF6-4867-BE13-75A48284E165}" type="pres">
      <dgm:prSet presAssocID="{CAF77073-8EC8-42A8-9060-FE721424BF88}" presName="tx1" presStyleLbl="revTx" presStyleIdx="7" presStyleCnt="8"/>
      <dgm:spPr/>
    </dgm:pt>
    <dgm:pt modelId="{7CBD5928-89CD-4706-896B-C85A09E88AC0}" type="pres">
      <dgm:prSet presAssocID="{CAF77073-8EC8-42A8-9060-FE721424BF88}" presName="vert1" presStyleCnt="0"/>
      <dgm:spPr/>
    </dgm:pt>
  </dgm:ptLst>
  <dgm:cxnLst>
    <dgm:cxn modelId="{080CB403-0A68-455B-BF8A-BA6788516CB7}" srcId="{A4A25901-5DA3-43BF-AD20-CB078D251D4A}" destId="{B987A054-91EE-4F92-97ED-9296B459D7B3}" srcOrd="3" destOrd="0" parTransId="{0246616E-4CF2-48B7-ABF5-ACE6C80F3B09}" sibTransId="{B0A97964-3FCE-4C5B-9C23-5E92E1D75C75}"/>
    <dgm:cxn modelId="{92576428-9B0D-4051-AFC4-597712DF6943}" type="presOf" srcId="{AD409486-5566-47DA-ACE1-FB0F5CAD1B71}" destId="{F965F3FA-867C-41B0-8BE9-2F21C5E49D85}" srcOrd="0" destOrd="0" presId="urn:microsoft.com/office/officeart/2008/layout/LinedList"/>
    <dgm:cxn modelId="{F070E63C-8CEA-4CF7-BE1F-91F83748BE08}" srcId="{A4A25901-5DA3-43BF-AD20-CB078D251D4A}" destId="{DBC7AB8E-55B2-42D4-AF3C-98EE51D8CFC2}" srcOrd="4" destOrd="0" parTransId="{0137AB26-D18A-4230-80D3-D760FD3FFC47}" sibTransId="{65DBBB7D-DCCB-4356-9C7D-960771E56A09}"/>
    <dgm:cxn modelId="{867E8C69-A2AC-4205-8E0B-4D30D90C8689}" type="presOf" srcId="{A44F3927-F790-44BE-94F1-2257F37724F6}" destId="{3F9E570C-3115-465B-A2B0-F901AF230CA1}" srcOrd="0" destOrd="0" presId="urn:microsoft.com/office/officeart/2008/layout/LinedList"/>
    <dgm:cxn modelId="{B05BFB69-D0DE-4F9A-8B6B-E0953DD176C1}" srcId="{A4A25901-5DA3-43BF-AD20-CB078D251D4A}" destId="{E34CB670-FD6C-48FA-A6F3-38439748ED48}" srcOrd="5" destOrd="0" parTransId="{74C58385-2515-4362-A9E4-D2A6FB000D07}" sibTransId="{211BE894-0EB2-4506-8698-4929E49369E4}"/>
    <dgm:cxn modelId="{AD93D278-8BC8-4A0F-9AFA-F7C4762C1BFB}" srcId="{A4A25901-5DA3-43BF-AD20-CB078D251D4A}" destId="{6837F02C-DCF5-42C1-A131-92ACE4F81517}" srcOrd="0" destOrd="0" parTransId="{968D52A2-D20B-4740-A9AF-49723BF69AAC}" sibTransId="{6BDBA3D9-DE2D-44C0-BC9C-622534114DB3}"/>
    <dgm:cxn modelId="{71A1CE8E-1B4E-4FC3-8747-7A8368CA2240}" type="presOf" srcId="{CAF77073-8EC8-42A8-9060-FE721424BF88}" destId="{F1BAAD4D-8EF6-4867-BE13-75A48284E165}" srcOrd="0" destOrd="0" presId="urn:microsoft.com/office/officeart/2008/layout/LinedList"/>
    <dgm:cxn modelId="{D8C5B890-7932-4272-B27B-FD2593E1E9BB}" type="presOf" srcId="{DBC7AB8E-55B2-42D4-AF3C-98EE51D8CFC2}" destId="{EEFBC6D9-3B15-437E-A5D5-EF29E89738C7}" srcOrd="0" destOrd="0" presId="urn:microsoft.com/office/officeart/2008/layout/LinedList"/>
    <dgm:cxn modelId="{012CB492-2CD8-441A-B27B-51444899EFCC}" type="presOf" srcId="{B987A054-91EE-4F92-97ED-9296B459D7B3}" destId="{2700FABE-836F-4AB5-8D66-24A1D3FC618C}" srcOrd="0" destOrd="0" presId="urn:microsoft.com/office/officeart/2008/layout/LinedList"/>
    <dgm:cxn modelId="{61E3F993-1ACE-4797-829F-970494B0BCD5}" srcId="{A4A25901-5DA3-43BF-AD20-CB078D251D4A}" destId="{41B3B3B4-EAD2-47A8-9492-374235460752}" srcOrd="1" destOrd="0" parTransId="{6B780FBC-0921-48E4-9C9E-BFE1ECCB7611}" sibTransId="{CD8117B4-E32D-4029-9F2A-840592B17D74}"/>
    <dgm:cxn modelId="{1E2ADAB0-233D-46B6-A230-7923728C3C7E}" type="presOf" srcId="{6837F02C-DCF5-42C1-A131-92ACE4F81517}" destId="{F5B501C5-7061-4A5C-87BE-88821A1B2944}" srcOrd="0" destOrd="0" presId="urn:microsoft.com/office/officeart/2008/layout/LinedList"/>
    <dgm:cxn modelId="{8EFD9BB1-80A5-4E1F-9855-068D52900546}" srcId="{A4A25901-5DA3-43BF-AD20-CB078D251D4A}" destId="{A44F3927-F790-44BE-94F1-2257F37724F6}" srcOrd="2" destOrd="0" parTransId="{E7F77EED-7CF6-415C-8C43-7515A0A7EDD0}" sibTransId="{C7B51CBE-EE3F-4DF5-B2ED-4827D7996157}"/>
    <dgm:cxn modelId="{E8B5BDBE-7A50-43BE-A36E-03109FF3FD8E}" type="presOf" srcId="{A4A25901-5DA3-43BF-AD20-CB078D251D4A}" destId="{5D1ACF78-076C-429F-9936-E0A302FE408F}" srcOrd="0" destOrd="0" presId="urn:microsoft.com/office/officeart/2008/layout/LinedList"/>
    <dgm:cxn modelId="{9BD216C1-1968-484E-ADEB-5B7AC648140F}" srcId="{A4A25901-5DA3-43BF-AD20-CB078D251D4A}" destId="{CAF77073-8EC8-42A8-9060-FE721424BF88}" srcOrd="7" destOrd="0" parTransId="{CC419840-33F6-482C-912F-84982087B4EC}" sibTransId="{2CF2F87A-F4FE-4AFF-8697-E8A8C51E04F5}"/>
    <dgm:cxn modelId="{588E0FC7-7910-4B0B-B660-C6DFA87ED463}" srcId="{A4A25901-5DA3-43BF-AD20-CB078D251D4A}" destId="{AD409486-5566-47DA-ACE1-FB0F5CAD1B71}" srcOrd="6" destOrd="0" parTransId="{335D48C0-F87C-404D-A331-68F36D3B426B}" sibTransId="{5CFB86E0-73AE-4F67-911A-6171337FE59F}"/>
    <dgm:cxn modelId="{8E46D5C7-E055-4B28-88FC-5B1B6467BC8A}" type="presOf" srcId="{E34CB670-FD6C-48FA-A6F3-38439748ED48}" destId="{21922873-419F-4E47-B233-21F30DDCC5F9}" srcOrd="0" destOrd="0" presId="urn:microsoft.com/office/officeart/2008/layout/LinedList"/>
    <dgm:cxn modelId="{2398D9E0-C63D-4335-9A96-0AEC5893A1DE}" type="presOf" srcId="{41B3B3B4-EAD2-47A8-9492-374235460752}" destId="{0EC9CD01-D616-4FFD-BDAF-1E7D7AFECC10}" srcOrd="0" destOrd="0" presId="urn:microsoft.com/office/officeart/2008/layout/LinedList"/>
    <dgm:cxn modelId="{D6037B63-A4C7-435C-8B9D-9321FC5609CB}" type="presParOf" srcId="{5D1ACF78-076C-429F-9936-E0A302FE408F}" destId="{35ECC6E7-6CCA-41E1-9562-83775B2C6F34}" srcOrd="0" destOrd="0" presId="urn:microsoft.com/office/officeart/2008/layout/LinedList"/>
    <dgm:cxn modelId="{6C851807-3C5F-4FE6-8C7E-15BD74B2D604}" type="presParOf" srcId="{5D1ACF78-076C-429F-9936-E0A302FE408F}" destId="{E2E80BE7-C055-4BBB-8F7E-CADD2A14F947}" srcOrd="1" destOrd="0" presId="urn:microsoft.com/office/officeart/2008/layout/LinedList"/>
    <dgm:cxn modelId="{30563FC5-D677-456B-A1D0-73A2FF254D69}" type="presParOf" srcId="{E2E80BE7-C055-4BBB-8F7E-CADD2A14F947}" destId="{F5B501C5-7061-4A5C-87BE-88821A1B2944}" srcOrd="0" destOrd="0" presId="urn:microsoft.com/office/officeart/2008/layout/LinedList"/>
    <dgm:cxn modelId="{D2831AB0-93CB-4F83-89DC-2FDD6CD91C96}" type="presParOf" srcId="{E2E80BE7-C055-4BBB-8F7E-CADD2A14F947}" destId="{B2564E91-148E-41C7-9DED-BAAAFF9CE93C}" srcOrd="1" destOrd="0" presId="urn:microsoft.com/office/officeart/2008/layout/LinedList"/>
    <dgm:cxn modelId="{808A6E97-97B6-4675-B2B0-DE674D267572}" type="presParOf" srcId="{5D1ACF78-076C-429F-9936-E0A302FE408F}" destId="{6164FEC7-3FA2-4C00-9D9D-E0B0CFE7BAD7}" srcOrd="2" destOrd="0" presId="urn:microsoft.com/office/officeart/2008/layout/LinedList"/>
    <dgm:cxn modelId="{3640E064-E5D1-4FFD-AE11-973CC5B1F027}" type="presParOf" srcId="{5D1ACF78-076C-429F-9936-E0A302FE408F}" destId="{E311CF33-0AB4-44A0-982C-5F8093B0DB4B}" srcOrd="3" destOrd="0" presId="urn:microsoft.com/office/officeart/2008/layout/LinedList"/>
    <dgm:cxn modelId="{1CEE7250-FD8B-4064-8FB0-3A2A40A0154F}" type="presParOf" srcId="{E311CF33-0AB4-44A0-982C-5F8093B0DB4B}" destId="{0EC9CD01-D616-4FFD-BDAF-1E7D7AFECC10}" srcOrd="0" destOrd="0" presId="urn:microsoft.com/office/officeart/2008/layout/LinedList"/>
    <dgm:cxn modelId="{1CC2E783-E027-4982-ADC7-021DB94EA3ED}" type="presParOf" srcId="{E311CF33-0AB4-44A0-982C-5F8093B0DB4B}" destId="{25FF99A3-584E-4A37-B835-D3C66C5476DE}" srcOrd="1" destOrd="0" presId="urn:microsoft.com/office/officeart/2008/layout/LinedList"/>
    <dgm:cxn modelId="{48F6A931-B4A5-4720-B0E5-8C45E7DABCC9}" type="presParOf" srcId="{5D1ACF78-076C-429F-9936-E0A302FE408F}" destId="{44B1852E-DBC9-49CD-A803-91C1E17B37DD}" srcOrd="4" destOrd="0" presId="urn:microsoft.com/office/officeart/2008/layout/LinedList"/>
    <dgm:cxn modelId="{D61E8133-0E70-4C54-8FE6-6FC47DECC56D}" type="presParOf" srcId="{5D1ACF78-076C-429F-9936-E0A302FE408F}" destId="{56CDE8E6-48ED-4718-85CD-64A3E8EB9B56}" srcOrd="5" destOrd="0" presId="urn:microsoft.com/office/officeart/2008/layout/LinedList"/>
    <dgm:cxn modelId="{AF8D907A-A66C-44EE-B4DB-4E7B16676C24}" type="presParOf" srcId="{56CDE8E6-48ED-4718-85CD-64A3E8EB9B56}" destId="{3F9E570C-3115-465B-A2B0-F901AF230CA1}" srcOrd="0" destOrd="0" presId="urn:microsoft.com/office/officeart/2008/layout/LinedList"/>
    <dgm:cxn modelId="{970D2DDB-6AD4-4A7D-8C28-88D59B1587A7}" type="presParOf" srcId="{56CDE8E6-48ED-4718-85CD-64A3E8EB9B56}" destId="{2FDCDDBA-D349-4539-9414-8A36AECC0BDA}" srcOrd="1" destOrd="0" presId="urn:microsoft.com/office/officeart/2008/layout/LinedList"/>
    <dgm:cxn modelId="{56018862-3002-4A95-808F-E55365334514}" type="presParOf" srcId="{5D1ACF78-076C-429F-9936-E0A302FE408F}" destId="{6D163C63-D637-4588-919D-8E08194BFFF5}" srcOrd="6" destOrd="0" presId="urn:microsoft.com/office/officeart/2008/layout/LinedList"/>
    <dgm:cxn modelId="{4B6E5294-E28D-4C52-9CEF-138D9B509376}" type="presParOf" srcId="{5D1ACF78-076C-429F-9936-E0A302FE408F}" destId="{2A360814-0726-4490-9A7B-8203F087C02B}" srcOrd="7" destOrd="0" presId="urn:microsoft.com/office/officeart/2008/layout/LinedList"/>
    <dgm:cxn modelId="{C2D51AD2-3D1A-4A4C-9BC3-D37B2AB82D3D}" type="presParOf" srcId="{2A360814-0726-4490-9A7B-8203F087C02B}" destId="{2700FABE-836F-4AB5-8D66-24A1D3FC618C}" srcOrd="0" destOrd="0" presId="urn:microsoft.com/office/officeart/2008/layout/LinedList"/>
    <dgm:cxn modelId="{24504E85-DAF6-49BD-8546-0F80F5067349}" type="presParOf" srcId="{2A360814-0726-4490-9A7B-8203F087C02B}" destId="{F34D629E-94BF-4661-A1CB-3E519F7631F7}" srcOrd="1" destOrd="0" presId="urn:microsoft.com/office/officeart/2008/layout/LinedList"/>
    <dgm:cxn modelId="{C3074434-6881-49DB-A9FA-645959A7B679}" type="presParOf" srcId="{5D1ACF78-076C-429F-9936-E0A302FE408F}" destId="{19992315-ADF1-4202-8B2F-E47B490BFEFF}" srcOrd="8" destOrd="0" presId="urn:microsoft.com/office/officeart/2008/layout/LinedList"/>
    <dgm:cxn modelId="{7D89DD59-BF3C-46AE-AF01-6B414400C757}" type="presParOf" srcId="{5D1ACF78-076C-429F-9936-E0A302FE408F}" destId="{6415C2AB-1B3A-4338-975B-96DC0D8F35BD}" srcOrd="9" destOrd="0" presId="urn:microsoft.com/office/officeart/2008/layout/LinedList"/>
    <dgm:cxn modelId="{031199D3-B5AA-43F8-9D5B-F2695D96ACDA}" type="presParOf" srcId="{6415C2AB-1B3A-4338-975B-96DC0D8F35BD}" destId="{EEFBC6D9-3B15-437E-A5D5-EF29E89738C7}" srcOrd="0" destOrd="0" presId="urn:microsoft.com/office/officeart/2008/layout/LinedList"/>
    <dgm:cxn modelId="{832807CB-4D51-4BB0-B4C5-B66539891DCE}" type="presParOf" srcId="{6415C2AB-1B3A-4338-975B-96DC0D8F35BD}" destId="{5D464CA6-2F76-4544-9244-1F01944F64D9}" srcOrd="1" destOrd="0" presId="urn:microsoft.com/office/officeart/2008/layout/LinedList"/>
    <dgm:cxn modelId="{6D7FFD92-A9CF-4256-8F2F-FE3314137807}" type="presParOf" srcId="{5D1ACF78-076C-429F-9936-E0A302FE408F}" destId="{CF779063-1956-4248-9749-AEB15E8F076C}" srcOrd="10" destOrd="0" presId="urn:microsoft.com/office/officeart/2008/layout/LinedList"/>
    <dgm:cxn modelId="{EBAB13C6-E72A-40C0-8028-8273A277F652}" type="presParOf" srcId="{5D1ACF78-076C-429F-9936-E0A302FE408F}" destId="{C38104D2-66AE-4BC4-8785-7051BCCDE44C}" srcOrd="11" destOrd="0" presId="urn:microsoft.com/office/officeart/2008/layout/LinedList"/>
    <dgm:cxn modelId="{DBD92D62-2996-479C-9AF3-D4E0A288CC8D}" type="presParOf" srcId="{C38104D2-66AE-4BC4-8785-7051BCCDE44C}" destId="{21922873-419F-4E47-B233-21F30DDCC5F9}" srcOrd="0" destOrd="0" presId="urn:microsoft.com/office/officeart/2008/layout/LinedList"/>
    <dgm:cxn modelId="{47FF4FCA-30F4-4B38-9057-F5B7501D6C28}" type="presParOf" srcId="{C38104D2-66AE-4BC4-8785-7051BCCDE44C}" destId="{F7FDCBA7-DF16-4067-AE58-F327625E1C8B}" srcOrd="1" destOrd="0" presId="urn:microsoft.com/office/officeart/2008/layout/LinedList"/>
    <dgm:cxn modelId="{B42214AB-45A1-4CC4-9A3B-B3378EDF50F3}" type="presParOf" srcId="{5D1ACF78-076C-429F-9936-E0A302FE408F}" destId="{B9523F0C-B96E-4F52-BC80-54DA2C27DF72}" srcOrd="12" destOrd="0" presId="urn:microsoft.com/office/officeart/2008/layout/LinedList"/>
    <dgm:cxn modelId="{D6F96A20-0001-4D40-94D5-60A73FB84A87}" type="presParOf" srcId="{5D1ACF78-076C-429F-9936-E0A302FE408F}" destId="{8FD6A0AB-BA68-48EA-9732-C4E1B8AF5D3C}" srcOrd="13" destOrd="0" presId="urn:microsoft.com/office/officeart/2008/layout/LinedList"/>
    <dgm:cxn modelId="{9FB550CB-A7F9-45A0-91D8-65EAAF7E265F}" type="presParOf" srcId="{8FD6A0AB-BA68-48EA-9732-C4E1B8AF5D3C}" destId="{F965F3FA-867C-41B0-8BE9-2F21C5E49D85}" srcOrd="0" destOrd="0" presId="urn:microsoft.com/office/officeart/2008/layout/LinedList"/>
    <dgm:cxn modelId="{4F25E4E1-AC24-4725-9E19-EC7B0E9D7AE8}" type="presParOf" srcId="{8FD6A0AB-BA68-48EA-9732-C4E1B8AF5D3C}" destId="{FE3C3614-C20C-46C2-8052-88068CCD6ABE}" srcOrd="1" destOrd="0" presId="urn:microsoft.com/office/officeart/2008/layout/LinedList"/>
    <dgm:cxn modelId="{B3CB3065-5B6C-42E9-A847-BCC0028BCD65}" type="presParOf" srcId="{5D1ACF78-076C-429F-9936-E0A302FE408F}" destId="{886A6C6A-2C29-473A-9415-510319B33639}" srcOrd="14" destOrd="0" presId="urn:microsoft.com/office/officeart/2008/layout/LinedList"/>
    <dgm:cxn modelId="{E4DB7868-5047-4D08-88A3-0D3CDFFB386D}" type="presParOf" srcId="{5D1ACF78-076C-429F-9936-E0A302FE408F}" destId="{BF648F0D-FB56-4E4B-97C5-B7FD7801970A}" srcOrd="15" destOrd="0" presId="urn:microsoft.com/office/officeart/2008/layout/LinedList"/>
    <dgm:cxn modelId="{09A7613E-41B9-4AB2-A756-AC168FBEDA00}" type="presParOf" srcId="{BF648F0D-FB56-4E4B-97C5-B7FD7801970A}" destId="{F1BAAD4D-8EF6-4867-BE13-75A48284E165}" srcOrd="0" destOrd="0" presId="urn:microsoft.com/office/officeart/2008/layout/LinedList"/>
    <dgm:cxn modelId="{0AA493D8-BC87-49BB-95EB-74343536C240}" type="presParOf" srcId="{BF648F0D-FB56-4E4B-97C5-B7FD7801970A}" destId="{7CBD5928-89CD-4706-896B-C85A09E88AC0}" srcOrd="1" destOrd="0" presId="urn:microsoft.com/office/officeart/2008/layout/LinedList"/>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C44836-D0E3-445E-ACE3-6204AF73F8B7}" type="doc">
      <dgm:prSet loTypeId="urn:microsoft.com/office/officeart/2005/8/layout/vProcess5" loCatId="process" qsTypeId="urn:microsoft.com/office/officeart/2005/8/quickstyle/simple1" qsCatId="simple" csTypeId="urn:microsoft.com/office/officeart/2005/8/colors/accent2_5" csCatId="accent2" phldr="1"/>
      <dgm:spPr/>
      <dgm:t>
        <a:bodyPr/>
        <a:lstStyle/>
        <a:p>
          <a:endParaRPr lang="en-US"/>
        </a:p>
      </dgm:t>
    </dgm:pt>
    <dgm:pt modelId="{82613A69-49D9-4B6B-8362-C89A1A3D9A65}">
      <dgm:prSet custT="1"/>
      <dgm:spPr/>
      <dgm:t>
        <a:bodyPr/>
        <a:lstStyle/>
        <a:p>
          <a:r>
            <a:rPr lang="fr-FR" sz="3200" b="1" dirty="0">
              <a:latin typeface="Arial Narrow" panose="020B0606020202030204" pitchFamily="34" charset="0"/>
            </a:rPr>
            <a:t>Rapport Moral, par</a:t>
          </a:r>
          <a:endParaRPr lang="en-US" sz="3200" dirty="0">
            <a:latin typeface="Arial Narrow" panose="020B0606020202030204" pitchFamily="34" charset="0"/>
          </a:endParaRPr>
        </a:p>
      </dgm:t>
    </dgm:pt>
    <dgm:pt modelId="{707C5572-A9A1-47F2-BF3D-60FFA16812C9}" type="parTrans" cxnId="{70A045A9-C2BE-46F8-AA6F-5AD1632EB512}">
      <dgm:prSet/>
      <dgm:spPr/>
      <dgm:t>
        <a:bodyPr/>
        <a:lstStyle/>
        <a:p>
          <a:endParaRPr lang="en-US"/>
        </a:p>
      </dgm:t>
    </dgm:pt>
    <dgm:pt modelId="{631443FA-EACD-4B84-AC6C-F247550CB4DA}" type="sibTrans" cxnId="{70A045A9-C2BE-46F8-AA6F-5AD1632EB512}">
      <dgm:prSet/>
      <dgm:spPr>
        <a:solidFill>
          <a:schemeClr val="accent2">
            <a:lumMod val="75000"/>
            <a:alpha val="90000"/>
          </a:schemeClr>
        </a:solidFill>
      </dgm:spPr>
      <dgm:t>
        <a:bodyPr/>
        <a:lstStyle/>
        <a:p>
          <a:endParaRPr lang="en-US" dirty="0">
            <a:solidFill>
              <a:schemeClr val="accent2">
                <a:lumMod val="50000"/>
              </a:schemeClr>
            </a:solidFill>
          </a:endParaRPr>
        </a:p>
      </dgm:t>
    </dgm:pt>
    <dgm:pt modelId="{BF139745-908B-4F99-9814-1784A2D00CF0}">
      <dgm:prSet custT="1"/>
      <dgm:spPr/>
      <dgm:t>
        <a:bodyPr/>
        <a:lstStyle/>
        <a:p>
          <a:r>
            <a:rPr lang="fr-FR" sz="3200" b="1" dirty="0">
              <a:latin typeface="Arial Narrow" panose="020B0606020202030204" pitchFamily="34" charset="0"/>
            </a:rPr>
            <a:t>Lysiane DANIEL</a:t>
          </a:r>
          <a:endParaRPr lang="en-US" sz="3200" dirty="0">
            <a:latin typeface="Arial Narrow" panose="020B0606020202030204" pitchFamily="34" charset="0"/>
          </a:endParaRPr>
        </a:p>
      </dgm:t>
    </dgm:pt>
    <dgm:pt modelId="{84DEC9EC-9EC4-49B1-AF38-C169831B146C}" type="parTrans" cxnId="{4A2C8162-BBBA-44EA-8FB9-61AFF1AF4033}">
      <dgm:prSet/>
      <dgm:spPr/>
      <dgm:t>
        <a:bodyPr/>
        <a:lstStyle/>
        <a:p>
          <a:endParaRPr lang="en-US"/>
        </a:p>
      </dgm:t>
    </dgm:pt>
    <dgm:pt modelId="{F9BD386D-FDB7-4EFF-BC79-EAEFCEB8FFF1}" type="sibTrans" cxnId="{4A2C8162-BBBA-44EA-8FB9-61AFF1AF4033}">
      <dgm:prSet/>
      <dgm:spPr>
        <a:solidFill>
          <a:schemeClr val="accent2">
            <a:lumMod val="75000"/>
            <a:alpha val="50000"/>
          </a:schemeClr>
        </a:solidFill>
      </dgm:spPr>
      <dgm:t>
        <a:bodyPr/>
        <a:lstStyle/>
        <a:p>
          <a:endParaRPr lang="en-US" dirty="0"/>
        </a:p>
      </dgm:t>
    </dgm:pt>
    <dgm:pt modelId="{38E9924E-7F96-49F3-93D9-8A3E544AA470}">
      <dgm:prSet custT="1"/>
      <dgm:spPr/>
      <dgm:t>
        <a:bodyPr/>
        <a:lstStyle/>
        <a:p>
          <a:r>
            <a:rPr lang="fr-FR" sz="3200" b="1" dirty="0">
              <a:latin typeface="Arial Narrow" panose="020B0606020202030204" pitchFamily="34" charset="0"/>
            </a:rPr>
            <a:t>Présidente</a:t>
          </a:r>
          <a:endParaRPr lang="en-US" sz="3200" dirty="0">
            <a:latin typeface="Arial Narrow" panose="020B0606020202030204" pitchFamily="34" charset="0"/>
          </a:endParaRPr>
        </a:p>
      </dgm:t>
    </dgm:pt>
    <dgm:pt modelId="{1BEFB402-C39E-42C1-8679-D98ECF94D7A2}" type="parTrans" cxnId="{C82929D8-8F39-453F-A9B4-BC24BBA55591}">
      <dgm:prSet/>
      <dgm:spPr/>
      <dgm:t>
        <a:bodyPr/>
        <a:lstStyle/>
        <a:p>
          <a:endParaRPr lang="en-US"/>
        </a:p>
      </dgm:t>
    </dgm:pt>
    <dgm:pt modelId="{E614696D-A427-448E-B906-D259202A7331}" type="sibTrans" cxnId="{C82929D8-8F39-453F-A9B4-BC24BBA55591}">
      <dgm:prSet/>
      <dgm:spPr/>
      <dgm:t>
        <a:bodyPr/>
        <a:lstStyle/>
        <a:p>
          <a:endParaRPr lang="en-US"/>
        </a:p>
      </dgm:t>
    </dgm:pt>
    <dgm:pt modelId="{E4B7494B-0675-4E1E-B03B-72A695CE1AE0}" type="pres">
      <dgm:prSet presAssocID="{7FC44836-D0E3-445E-ACE3-6204AF73F8B7}" presName="outerComposite" presStyleCnt="0">
        <dgm:presLayoutVars>
          <dgm:chMax val="5"/>
          <dgm:dir/>
          <dgm:resizeHandles val="exact"/>
        </dgm:presLayoutVars>
      </dgm:prSet>
      <dgm:spPr/>
    </dgm:pt>
    <dgm:pt modelId="{B14CA54C-B958-4428-B71D-2B7FC67B53A7}" type="pres">
      <dgm:prSet presAssocID="{7FC44836-D0E3-445E-ACE3-6204AF73F8B7}" presName="dummyMaxCanvas" presStyleCnt="0">
        <dgm:presLayoutVars/>
      </dgm:prSet>
      <dgm:spPr/>
    </dgm:pt>
    <dgm:pt modelId="{C29AF702-BD19-41E2-9276-FE7F9FF7F68D}" type="pres">
      <dgm:prSet presAssocID="{7FC44836-D0E3-445E-ACE3-6204AF73F8B7}" presName="ThreeNodes_1" presStyleLbl="node1" presStyleIdx="0" presStyleCnt="3">
        <dgm:presLayoutVars>
          <dgm:bulletEnabled val="1"/>
        </dgm:presLayoutVars>
      </dgm:prSet>
      <dgm:spPr/>
    </dgm:pt>
    <dgm:pt modelId="{A2ADC655-4AFF-427D-8365-DA668AC94811}" type="pres">
      <dgm:prSet presAssocID="{7FC44836-D0E3-445E-ACE3-6204AF73F8B7}" presName="ThreeNodes_2" presStyleLbl="node1" presStyleIdx="1" presStyleCnt="3">
        <dgm:presLayoutVars>
          <dgm:bulletEnabled val="1"/>
        </dgm:presLayoutVars>
      </dgm:prSet>
      <dgm:spPr/>
    </dgm:pt>
    <dgm:pt modelId="{B997A025-A0A6-47C5-86DF-012F05E5E049}" type="pres">
      <dgm:prSet presAssocID="{7FC44836-D0E3-445E-ACE3-6204AF73F8B7}" presName="ThreeNodes_3" presStyleLbl="node1" presStyleIdx="2" presStyleCnt="3">
        <dgm:presLayoutVars>
          <dgm:bulletEnabled val="1"/>
        </dgm:presLayoutVars>
      </dgm:prSet>
      <dgm:spPr/>
    </dgm:pt>
    <dgm:pt modelId="{169374F2-FA4D-40BB-8387-E969E0FFECFE}" type="pres">
      <dgm:prSet presAssocID="{7FC44836-D0E3-445E-ACE3-6204AF73F8B7}" presName="ThreeConn_1-2" presStyleLbl="fgAccFollowNode1" presStyleIdx="0" presStyleCnt="2">
        <dgm:presLayoutVars>
          <dgm:bulletEnabled val="1"/>
        </dgm:presLayoutVars>
      </dgm:prSet>
      <dgm:spPr/>
    </dgm:pt>
    <dgm:pt modelId="{38AACE88-2F6F-4509-84B6-9B537718A271}" type="pres">
      <dgm:prSet presAssocID="{7FC44836-D0E3-445E-ACE3-6204AF73F8B7}" presName="ThreeConn_2-3" presStyleLbl="fgAccFollowNode1" presStyleIdx="1" presStyleCnt="2">
        <dgm:presLayoutVars>
          <dgm:bulletEnabled val="1"/>
        </dgm:presLayoutVars>
      </dgm:prSet>
      <dgm:spPr/>
    </dgm:pt>
    <dgm:pt modelId="{6FCAECCB-44FE-4E69-8098-8A9E55224944}" type="pres">
      <dgm:prSet presAssocID="{7FC44836-D0E3-445E-ACE3-6204AF73F8B7}" presName="ThreeNodes_1_text" presStyleLbl="node1" presStyleIdx="2" presStyleCnt="3">
        <dgm:presLayoutVars>
          <dgm:bulletEnabled val="1"/>
        </dgm:presLayoutVars>
      </dgm:prSet>
      <dgm:spPr/>
    </dgm:pt>
    <dgm:pt modelId="{0D42AB80-242C-434B-AC40-E426596749BB}" type="pres">
      <dgm:prSet presAssocID="{7FC44836-D0E3-445E-ACE3-6204AF73F8B7}" presName="ThreeNodes_2_text" presStyleLbl="node1" presStyleIdx="2" presStyleCnt="3">
        <dgm:presLayoutVars>
          <dgm:bulletEnabled val="1"/>
        </dgm:presLayoutVars>
      </dgm:prSet>
      <dgm:spPr/>
    </dgm:pt>
    <dgm:pt modelId="{3E2C044D-EB45-4A65-857D-4E78F4ED805A}" type="pres">
      <dgm:prSet presAssocID="{7FC44836-D0E3-445E-ACE3-6204AF73F8B7}" presName="ThreeNodes_3_text" presStyleLbl="node1" presStyleIdx="2" presStyleCnt="3">
        <dgm:presLayoutVars>
          <dgm:bulletEnabled val="1"/>
        </dgm:presLayoutVars>
      </dgm:prSet>
      <dgm:spPr/>
    </dgm:pt>
  </dgm:ptLst>
  <dgm:cxnLst>
    <dgm:cxn modelId="{FE65C909-8A7F-45DD-B5E1-82731B098B27}" type="presOf" srcId="{82613A69-49D9-4B6B-8362-C89A1A3D9A65}" destId="{6FCAECCB-44FE-4E69-8098-8A9E55224944}" srcOrd="1" destOrd="0" presId="urn:microsoft.com/office/officeart/2005/8/layout/vProcess5"/>
    <dgm:cxn modelId="{6DE19C27-10E7-4EBE-9389-0178959BC422}" type="presOf" srcId="{F9BD386D-FDB7-4EFF-BC79-EAEFCEB8FFF1}" destId="{38AACE88-2F6F-4509-84B6-9B537718A271}" srcOrd="0" destOrd="0" presId="urn:microsoft.com/office/officeart/2005/8/layout/vProcess5"/>
    <dgm:cxn modelId="{4A2C8162-BBBA-44EA-8FB9-61AFF1AF4033}" srcId="{7FC44836-D0E3-445E-ACE3-6204AF73F8B7}" destId="{BF139745-908B-4F99-9814-1784A2D00CF0}" srcOrd="1" destOrd="0" parTransId="{84DEC9EC-9EC4-49B1-AF38-C169831B146C}" sibTransId="{F9BD386D-FDB7-4EFF-BC79-EAEFCEB8FFF1}"/>
    <dgm:cxn modelId="{A7211965-869D-4AA1-B5F0-9B72EE5580C2}" type="presOf" srcId="{631443FA-EACD-4B84-AC6C-F247550CB4DA}" destId="{169374F2-FA4D-40BB-8387-E969E0FFECFE}" srcOrd="0" destOrd="0" presId="urn:microsoft.com/office/officeart/2005/8/layout/vProcess5"/>
    <dgm:cxn modelId="{3A846E4F-BCB6-4B83-87E3-411112CF86EE}" type="presOf" srcId="{7FC44836-D0E3-445E-ACE3-6204AF73F8B7}" destId="{E4B7494B-0675-4E1E-B03B-72A695CE1AE0}" srcOrd="0" destOrd="0" presId="urn:microsoft.com/office/officeart/2005/8/layout/vProcess5"/>
    <dgm:cxn modelId="{100B8A53-28D2-48E9-AE71-6FFDB5244E60}" type="presOf" srcId="{38E9924E-7F96-49F3-93D9-8A3E544AA470}" destId="{B997A025-A0A6-47C5-86DF-012F05E5E049}" srcOrd="0" destOrd="0" presId="urn:microsoft.com/office/officeart/2005/8/layout/vProcess5"/>
    <dgm:cxn modelId="{1520C397-FF85-4C58-B4FF-53414A5AE6C9}" type="presOf" srcId="{BF139745-908B-4F99-9814-1784A2D00CF0}" destId="{0D42AB80-242C-434B-AC40-E426596749BB}" srcOrd="1" destOrd="0" presId="urn:microsoft.com/office/officeart/2005/8/layout/vProcess5"/>
    <dgm:cxn modelId="{8463A8A2-6CB1-4D36-B478-05FEF5708651}" type="presOf" srcId="{82613A69-49D9-4B6B-8362-C89A1A3D9A65}" destId="{C29AF702-BD19-41E2-9276-FE7F9FF7F68D}" srcOrd="0" destOrd="0" presId="urn:microsoft.com/office/officeart/2005/8/layout/vProcess5"/>
    <dgm:cxn modelId="{70A045A9-C2BE-46F8-AA6F-5AD1632EB512}" srcId="{7FC44836-D0E3-445E-ACE3-6204AF73F8B7}" destId="{82613A69-49D9-4B6B-8362-C89A1A3D9A65}" srcOrd="0" destOrd="0" parTransId="{707C5572-A9A1-47F2-BF3D-60FFA16812C9}" sibTransId="{631443FA-EACD-4B84-AC6C-F247550CB4DA}"/>
    <dgm:cxn modelId="{86AE13C7-7168-4A79-A8A2-353D4E9ED28E}" type="presOf" srcId="{38E9924E-7F96-49F3-93D9-8A3E544AA470}" destId="{3E2C044D-EB45-4A65-857D-4E78F4ED805A}" srcOrd="1" destOrd="0" presId="urn:microsoft.com/office/officeart/2005/8/layout/vProcess5"/>
    <dgm:cxn modelId="{C82929D8-8F39-453F-A9B4-BC24BBA55591}" srcId="{7FC44836-D0E3-445E-ACE3-6204AF73F8B7}" destId="{38E9924E-7F96-49F3-93D9-8A3E544AA470}" srcOrd="2" destOrd="0" parTransId="{1BEFB402-C39E-42C1-8679-D98ECF94D7A2}" sibTransId="{E614696D-A427-448E-B906-D259202A7331}"/>
    <dgm:cxn modelId="{B59539E7-2BCC-4939-B3DA-3D685DFA3796}" type="presOf" srcId="{BF139745-908B-4F99-9814-1784A2D00CF0}" destId="{A2ADC655-4AFF-427D-8365-DA668AC94811}" srcOrd="0" destOrd="0" presId="urn:microsoft.com/office/officeart/2005/8/layout/vProcess5"/>
    <dgm:cxn modelId="{07C7C1E6-6EBA-443B-A70C-9366DD6E1CAB}" type="presParOf" srcId="{E4B7494B-0675-4E1E-B03B-72A695CE1AE0}" destId="{B14CA54C-B958-4428-B71D-2B7FC67B53A7}" srcOrd="0" destOrd="0" presId="urn:microsoft.com/office/officeart/2005/8/layout/vProcess5"/>
    <dgm:cxn modelId="{A65F855F-1EB3-43AE-94FA-93707921FDF1}" type="presParOf" srcId="{E4B7494B-0675-4E1E-B03B-72A695CE1AE0}" destId="{C29AF702-BD19-41E2-9276-FE7F9FF7F68D}" srcOrd="1" destOrd="0" presId="urn:microsoft.com/office/officeart/2005/8/layout/vProcess5"/>
    <dgm:cxn modelId="{532DBC31-69CA-4093-9047-1E9438CCCCA2}" type="presParOf" srcId="{E4B7494B-0675-4E1E-B03B-72A695CE1AE0}" destId="{A2ADC655-4AFF-427D-8365-DA668AC94811}" srcOrd="2" destOrd="0" presId="urn:microsoft.com/office/officeart/2005/8/layout/vProcess5"/>
    <dgm:cxn modelId="{2F2A87BB-49FB-4469-B2DD-6F2B2C81292A}" type="presParOf" srcId="{E4B7494B-0675-4E1E-B03B-72A695CE1AE0}" destId="{B997A025-A0A6-47C5-86DF-012F05E5E049}" srcOrd="3" destOrd="0" presId="urn:microsoft.com/office/officeart/2005/8/layout/vProcess5"/>
    <dgm:cxn modelId="{66827E9E-46E2-4188-9232-9A4A62631003}" type="presParOf" srcId="{E4B7494B-0675-4E1E-B03B-72A695CE1AE0}" destId="{169374F2-FA4D-40BB-8387-E969E0FFECFE}" srcOrd="4" destOrd="0" presId="urn:microsoft.com/office/officeart/2005/8/layout/vProcess5"/>
    <dgm:cxn modelId="{08B8CC7E-5D90-4C30-A8F2-18AEFB297B60}" type="presParOf" srcId="{E4B7494B-0675-4E1E-B03B-72A695CE1AE0}" destId="{38AACE88-2F6F-4509-84B6-9B537718A271}" srcOrd="5" destOrd="0" presId="urn:microsoft.com/office/officeart/2005/8/layout/vProcess5"/>
    <dgm:cxn modelId="{4089F258-5E4C-4E6C-A3A3-7E5FC805DFF4}" type="presParOf" srcId="{E4B7494B-0675-4E1E-B03B-72A695CE1AE0}" destId="{6FCAECCB-44FE-4E69-8098-8A9E55224944}" srcOrd="6" destOrd="0" presId="urn:microsoft.com/office/officeart/2005/8/layout/vProcess5"/>
    <dgm:cxn modelId="{2210D51A-4B64-4B2F-A751-4DB379828A4F}" type="presParOf" srcId="{E4B7494B-0675-4E1E-B03B-72A695CE1AE0}" destId="{0D42AB80-242C-434B-AC40-E426596749BB}" srcOrd="7" destOrd="0" presId="urn:microsoft.com/office/officeart/2005/8/layout/vProcess5"/>
    <dgm:cxn modelId="{4DA98B7F-FC66-4B62-BE27-E041D20A4FB6}" type="presParOf" srcId="{E4B7494B-0675-4E1E-B03B-72A695CE1AE0}" destId="{3E2C044D-EB45-4A65-857D-4E78F4ED805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EFC66F-A1B3-4BCE-B478-B8904F8ACC1E}" type="doc">
      <dgm:prSet loTypeId="urn:microsoft.com/office/officeart/2008/layout/VerticalCurvedList" loCatId="list" qsTypeId="urn:microsoft.com/office/officeart/2005/8/quickstyle/simple1" qsCatId="simple" csTypeId="urn:microsoft.com/office/officeart/2005/8/colors/accent2_5" csCatId="accent2" phldr="1"/>
      <dgm:spPr/>
      <dgm:t>
        <a:bodyPr/>
        <a:lstStyle/>
        <a:p>
          <a:endParaRPr lang="fr-FR"/>
        </a:p>
      </dgm:t>
    </dgm:pt>
    <dgm:pt modelId="{0D7A5FC7-122F-4F36-B8F4-934543911EB1}">
      <dgm:prSet phldrT="[Texte]" phldr="0" custT="1"/>
      <dgm:spPr/>
      <dgm:t>
        <a:bodyPr/>
        <a:lstStyle/>
        <a:p>
          <a:r>
            <a:rPr lang="fr-FR" sz="2200" dirty="0">
              <a:latin typeface="Arial Narrow" panose="020B0606020202030204" pitchFamily="34" charset="0"/>
            </a:rPr>
            <a:t>Présidente</a:t>
          </a:r>
          <a:r>
            <a:rPr lang="fr-FR" sz="2200" dirty="0">
              <a:latin typeface="Arial Narrow" panose="020B0606020202030204" pitchFamily="34" charset="0"/>
              <a:sym typeface="Wingdings" panose="05000000000000000000" pitchFamily="2" charset="2"/>
            </a:rPr>
            <a:t></a:t>
          </a:r>
          <a:r>
            <a:rPr lang="fr-FR" sz="2200" dirty="0">
              <a:latin typeface="Arial Narrow" panose="020B0606020202030204" pitchFamily="34" charset="0"/>
            </a:rPr>
            <a:t> Lysiane DANIEL</a:t>
          </a:r>
        </a:p>
      </dgm:t>
    </dgm:pt>
    <dgm:pt modelId="{41FEFA73-C1B0-42F4-8B36-E880DA372FF3}" type="parTrans" cxnId="{6E00566C-0A62-4552-8E84-2BA98E8BDBC2}">
      <dgm:prSet/>
      <dgm:spPr/>
      <dgm:t>
        <a:bodyPr/>
        <a:lstStyle/>
        <a:p>
          <a:endParaRPr lang="fr-FR"/>
        </a:p>
      </dgm:t>
    </dgm:pt>
    <dgm:pt modelId="{4B169BB0-6081-4660-BC19-0397B1BA75BC}" type="sibTrans" cxnId="{6E00566C-0A62-4552-8E84-2BA98E8BDBC2}">
      <dgm:prSet/>
      <dgm:spPr/>
      <dgm:t>
        <a:bodyPr/>
        <a:lstStyle/>
        <a:p>
          <a:endParaRPr lang="fr-FR"/>
        </a:p>
      </dgm:t>
    </dgm:pt>
    <dgm:pt modelId="{F2FEF464-8EE0-49F1-98C7-7286D50637DD}">
      <dgm:prSet phldrT="[Texte]" phldr="0" custT="1"/>
      <dgm:spPr/>
      <dgm:t>
        <a:bodyPr/>
        <a:lstStyle/>
        <a:p>
          <a:r>
            <a:rPr lang="fr-FR" sz="2200" dirty="0">
              <a:latin typeface="Arial Narrow" panose="020B0606020202030204" pitchFamily="34" charset="0"/>
            </a:rPr>
            <a:t>Trésorière Adjointe </a:t>
          </a:r>
          <a:r>
            <a:rPr lang="fr-FR" sz="2200" dirty="0">
              <a:latin typeface="Arial Narrow" panose="020B0606020202030204" pitchFamily="34" charset="0"/>
              <a:sym typeface="Wingdings" panose="05000000000000000000" pitchFamily="2" charset="2"/>
            </a:rPr>
            <a:t> Laurence MOREAU</a:t>
          </a:r>
          <a:endParaRPr lang="fr-FR" sz="2200" dirty="0">
            <a:latin typeface="Arial Narrow" panose="020B0606020202030204" pitchFamily="34" charset="0"/>
          </a:endParaRPr>
        </a:p>
      </dgm:t>
    </dgm:pt>
    <dgm:pt modelId="{7E33406A-51FC-4A8E-81E5-1DCC9864C59A}" type="parTrans" cxnId="{8A0F4136-F127-4D2A-A6EA-8C6BC9BF607C}">
      <dgm:prSet/>
      <dgm:spPr/>
      <dgm:t>
        <a:bodyPr/>
        <a:lstStyle/>
        <a:p>
          <a:endParaRPr lang="fr-FR"/>
        </a:p>
      </dgm:t>
    </dgm:pt>
    <dgm:pt modelId="{68435D0C-7ADE-44BC-A4C1-662AA6161F73}" type="sibTrans" cxnId="{8A0F4136-F127-4D2A-A6EA-8C6BC9BF607C}">
      <dgm:prSet/>
      <dgm:spPr/>
      <dgm:t>
        <a:bodyPr/>
        <a:lstStyle/>
        <a:p>
          <a:endParaRPr lang="fr-FR"/>
        </a:p>
      </dgm:t>
    </dgm:pt>
    <dgm:pt modelId="{27D817AE-86D8-46DB-8F0E-FE1AEC8EB8CD}">
      <dgm:prSet phldrT="[Texte]" custT="1"/>
      <dgm:spPr/>
      <dgm:t>
        <a:bodyPr/>
        <a:lstStyle/>
        <a:p>
          <a:r>
            <a:rPr lang="fr-FR" sz="2200" dirty="0">
              <a:latin typeface="Arial Narrow" panose="020B0606020202030204" pitchFamily="34" charset="0"/>
            </a:rPr>
            <a:t>Vice - Président</a:t>
          </a:r>
          <a:r>
            <a:rPr lang="fr-FR" sz="2200" dirty="0">
              <a:latin typeface="Arial Narrow" panose="020B0606020202030204" pitchFamily="34" charset="0"/>
              <a:sym typeface="Wingdings" panose="05000000000000000000" pitchFamily="2" charset="2"/>
            </a:rPr>
            <a:t> Alain PHILIPPON</a:t>
          </a:r>
          <a:endParaRPr lang="fr-FR" sz="2200" dirty="0">
            <a:latin typeface="Arial Narrow" panose="020B0606020202030204" pitchFamily="34" charset="0"/>
          </a:endParaRPr>
        </a:p>
      </dgm:t>
    </dgm:pt>
    <dgm:pt modelId="{D25977CC-A8F7-4421-9496-5D1638B633D7}" type="parTrans" cxnId="{250F7794-3AEE-4447-AD16-E61EE0A554F6}">
      <dgm:prSet/>
      <dgm:spPr/>
      <dgm:t>
        <a:bodyPr/>
        <a:lstStyle/>
        <a:p>
          <a:endParaRPr lang="fr-FR"/>
        </a:p>
      </dgm:t>
    </dgm:pt>
    <dgm:pt modelId="{50AA1535-2D4C-4FD3-9BD7-4B801796C839}" type="sibTrans" cxnId="{250F7794-3AEE-4447-AD16-E61EE0A554F6}">
      <dgm:prSet/>
      <dgm:spPr/>
      <dgm:t>
        <a:bodyPr/>
        <a:lstStyle/>
        <a:p>
          <a:endParaRPr lang="fr-FR"/>
        </a:p>
      </dgm:t>
    </dgm:pt>
    <dgm:pt modelId="{48B9D130-01E1-4D8C-84AC-EAA15D57B19E}">
      <dgm:prSet custT="1"/>
      <dgm:spPr/>
      <dgm:t>
        <a:bodyPr/>
        <a:lstStyle/>
        <a:p>
          <a:r>
            <a:rPr lang="fr-FR" sz="2000" dirty="0">
              <a:latin typeface="Arial Narrow" panose="020B0606020202030204" pitchFamily="34" charset="0"/>
            </a:rPr>
            <a:t>Secrétaire Générale </a:t>
          </a:r>
          <a:r>
            <a:rPr lang="fr-FR" sz="2000" dirty="0">
              <a:latin typeface="Arial Narrow" panose="020B0606020202030204" pitchFamily="34" charset="0"/>
              <a:sym typeface="Wingdings" panose="05000000000000000000" pitchFamily="2" charset="2"/>
            </a:rPr>
            <a:t> Christine BACCETTI</a:t>
          </a:r>
          <a:endParaRPr lang="fr-FR" sz="2000" dirty="0">
            <a:latin typeface="Arial Narrow" panose="020B0606020202030204" pitchFamily="34" charset="0"/>
          </a:endParaRPr>
        </a:p>
      </dgm:t>
    </dgm:pt>
    <dgm:pt modelId="{C9266ACF-53AB-405F-9CBF-1C978739AF48}" type="parTrans" cxnId="{EFF57FCB-298A-4E89-8A46-06C77E968017}">
      <dgm:prSet/>
      <dgm:spPr/>
      <dgm:t>
        <a:bodyPr/>
        <a:lstStyle/>
        <a:p>
          <a:endParaRPr lang="fr-FR"/>
        </a:p>
      </dgm:t>
    </dgm:pt>
    <dgm:pt modelId="{B7A343F0-4884-4663-943F-34BD2BD8E719}" type="sibTrans" cxnId="{EFF57FCB-298A-4E89-8A46-06C77E968017}">
      <dgm:prSet/>
      <dgm:spPr/>
      <dgm:t>
        <a:bodyPr/>
        <a:lstStyle/>
        <a:p>
          <a:endParaRPr lang="fr-FR"/>
        </a:p>
      </dgm:t>
    </dgm:pt>
    <dgm:pt modelId="{09E7F705-507A-44CB-B5FC-12966A9A87E8}">
      <dgm:prSet custT="1"/>
      <dgm:spPr/>
      <dgm:t>
        <a:bodyPr/>
        <a:lstStyle/>
        <a:p>
          <a:r>
            <a:rPr lang="fr-FR" sz="2200" dirty="0">
              <a:latin typeface="Arial Narrow" panose="020B0606020202030204" pitchFamily="34" charset="0"/>
            </a:rPr>
            <a:t>Secrétaire Adjoint </a:t>
          </a:r>
          <a:r>
            <a:rPr lang="fr-FR" sz="2200" dirty="0">
              <a:latin typeface="Arial Narrow" panose="020B0606020202030204" pitchFamily="34" charset="0"/>
              <a:sym typeface="Wingdings" panose="05000000000000000000" pitchFamily="2" charset="2"/>
            </a:rPr>
            <a:t> Michel ROUILLON</a:t>
          </a:r>
          <a:endParaRPr lang="fr-FR" sz="2200" dirty="0">
            <a:latin typeface="Arial Narrow" panose="020B0606020202030204" pitchFamily="34" charset="0"/>
          </a:endParaRPr>
        </a:p>
      </dgm:t>
    </dgm:pt>
    <dgm:pt modelId="{ED1D8C1A-1EA8-47C2-BA8B-E37BF52C36BC}" type="parTrans" cxnId="{D5A57A8A-150E-44EE-8ED6-F88B6C438246}">
      <dgm:prSet/>
      <dgm:spPr/>
      <dgm:t>
        <a:bodyPr/>
        <a:lstStyle/>
        <a:p>
          <a:endParaRPr lang="fr-FR"/>
        </a:p>
      </dgm:t>
    </dgm:pt>
    <dgm:pt modelId="{F46D8970-F8B2-41B1-833D-D2309779079C}" type="sibTrans" cxnId="{D5A57A8A-150E-44EE-8ED6-F88B6C438246}">
      <dgm:prSet/>
      <dgm:spPr/>
      <dgm:t>
        <a:bodyPr/>
        <a:lstStyle/>
        <a:p>
          <a:endParaRPr lang="fr-FR"/>
        </a:p>
      </dgm:t>
    </dgm:pt>
    <dgm:pt modelId="{20020FA1-B966-467F-8F9D-7E95D41A7141}">
      <dgm:prSet custT="1"/>
      <dgm:spPr/>
      <dgm:t>
        <a:bodyPr/>
        <a:lstStyle/>
        <a:p>
          <a:r>
            <a:rPr lang="fr-FR" sz="2200" dirty="0">
              <a:latin typeface="Arial Narrow" panose="020B0606020202030204" pitchFamily="34" charset="0"/>
            </a:rPr>
            <a:t>Trésorier </a:t>
          </a:r>
          <a:r>
            <a:rPr lang="fr-FR" sz="2200" dirty="0">
              <a:latin typeface="Arial Narrow" panose="020B0606020202030204" pitchFamily="34" charset="0"/>
              <a:sym typeface="Wingdings" panose="05000000000000000000" pitchFamily="2" charset="2"/>
            </a:rPr>
            <a:t> Alain GINGOLD</a:t>
          </a:r>
          <a:endParaRPr lang="fr-FR" sz="2200" dirty="0">
            <a:latin typeface="Arial Narrow" panose="020B0606020202030204" pitchFamily="34" charset="0"/>
          </a:endParaRPr>
        </a:p>
      </dgm:t>
    </dgm:pt>
    <dgm:pt modelId="{664B875C-AA39-48F7-B40E-4BC7F166E8C8}" type="parTrans" cxnId="{62481525-0DC5-4D1E-AE09-DA811AF1AF71}">
      <dgm:prSet/>
      <dgm:spPr/>
      <dgm:t>
        <a:bodyPr/>
        <a:lstStyle/>
        <a:p>
          <a:endParaRPr lang="fr-FR"/>
        </a:p>
      </dgm:t>
    </dgm:pt>
    <dgm:pt modelId="{36C39DEB-498F-4F1B-AC54-8BD33D0804E7}" type="sibTrans" cxnId="{62481525-0DC5-4D1E-AE09-DA811AF1AF71}">
      <dgm:prSet/>
      <dgm:spPr/>
      <dgm:t>
        <a:bodyPr/>
        <a:lstStyle/>
        <a:p>
          <a:endParaRPr lang="fr-FR"/>
        </a:p>
      </dgm:t>
    </dgm:pt>
    <dgm:pt modelId="{E8DDCF10-6FBD-475A-A6F6-E4211DF1A09C}">
      <dgm:prSet custT="1"/>
      <dgm:spPr/>
      <dgm:t>
        <a:bodyPr/>
        <a:lstStyle/>
        <a:p>
          <a:r>
            <a:rPr lang="fr-FR" sz="2200" dirty="0">
              <a:latin typeface="Arial Narrow" panose="020B0606020202030204" pitchFamily="34" charset="0"/>
            </a:rPr>
            <a:t>Vice - Présidente</a:t>
          </a:r>
          <a:r>
            <a:rPr lang="fr-FR" sz="2200" dirty="0">
              <a:latin typeface="Arial Narrow" panose="020B0606020202030204" pitchFamily="34" charset="0"/>
              <a:sym typeface="Wingdings" panose="05000000000000000000" pitchFamily="2" charset="2"/>
            </a:rPr>
            <a:t> Annick TROTTIN</a:t>
          </a:r>
          <a:r>
            <a:rPr lang="fr-FR" sz="2200" dirty="0">
              <a:latin typeface="Arial Narrow" panose="020B0606020202030204" pitchFamily="34" charset="0"/>
            </a:rPr>
            <a:t> </a:t>
          </a:r>
        </a:p>
      </dgm:t>
    </dgm:pt>
    <dgm:pt modelId="{B847F9A6-A77F-4C2B-90F4-1E68AD6C18DD}" type="parTrans" cxnId="{72ED10F0-EF04-4822-8542-ADC2E03A0168}">
      <dgm:prSet/>
      <dgm:spPr/>
      <dgm:t>
        <a:bodyPr/>
        <a:lstStyle/>
        <a:p>
          <a:endParaRPr lang="fr-FR"/>
        </a:p>
      </dgm:t>
    </dgm:pt>
    <dgm:pt modelId="{D2036ED4-09C3-4AA4-8E8F-732D26BA104A}" type="sibTrans" cxnId="{72ED10F0-EF04-4822-8542-ADC2E03A0168}">
      <dgm:prSet/>
      <dgm:spPr/>
      <dgm:t>
        <a:bodyPr/>
        <a:lstStyle/>
        <a:p>
          <a:endParaRPr lang="fr-FR"/>
        </a:p>
      </dgm:t>
    </dgm:pt>
    <dgm:pt modelId="{E5A121B1-C5E5-435B-80A6-092312592743}" type="pres">
      <dgm:prSet presAssocID="{17EFC66F-A1B3-4BCE-B478-B8904F8ACC1E}" presName="Name0" presStyleCnt="0">
        <dgm:presLayoutVars>
          <dgm:chMax val="7"/>
          <dgm:chPref val="7"/>
          <dgm:dir/>
        </dgm:presLayoutVars>
      </dgm:prSet>
      <dgm:spPr/>
    </dgm:pt>
    <dgm:pt modelId="{F5E46AD7-FBA1-4A4D-9EFA-8D3045D55D10}" type="pres">
      <dgm:prSet presAssocID="{17EFC66F-A1B3-4BCE-B478-B8904F8ACC1E}" presName="Name1" presStyleCnt="0"/>
      <dgm:spPr/>
    </dgm:pt>
    <dgm:pt modelId="{AAFC34BC-92A6-4BF3-855D-7BED7E535123}" type="pres">
      <dgm:prSet presAssocID="{17EFC66F-A1B3-4BCE-B478-B8904F8ACC1E}" presName="cycle" presStyleCnt="0"/>
      <dgm:spPr/>
    </dgm:pt>
    <dgm:pt modelId="{BA84286B-9B94-47C6-9C81-2AE49A0CA5D4}" type="pres">
      <dgm:prSet presAssocID="{17EFC66F-A1B3-4BCE-B478-B8904F8ACC1E}" presName="srcNode" presStyleLbl="node1" presStyleIdx="0" presStyleCnt="7"/>
      <dgm:spPr/>
    </dgm:pt>
    <dgm:pt modelId="{E3636C11-7B6A-4F80-A44F-72B4AD91B99A}" type="pres">
      <dgm:prSet presAssocID="{17EFC66F-A1B3-4BCE-B478-B8904F8ACC1E}" presName="conn" presStyleLbl="parChTrans1D2" presStyleIdx="0" presStyleCnt="1"/>
      <dgm:spPr/>
    </dgm:pt>
    <dgm:pt modelId="{CCD3A33F-649F-4C55-B8FC-EC32D30C4022}" type="pres">
      <dgm:prSet presAssocID="{17EFC66F-A1B3-4BCE-B478-B8904F8ACC1E}" presName="extraNode" presStyleLbl="node1" presStyleIdx="0" presStyleCnt="7"/>
      <dgm:spPr/>
    </dgm:pt>
    <dgm:pt modelId="{5BDA6A1F-9FC6-4262-AB7D-A07C2E269905}" type="pres">
      <dgm:prSet presAssocID="{17EFC66F-A1B3-4BCE-B478-B8904F8ACC1E}" presName="dstNode" presStyleLbl="node1" presStyleIdx="0" presStyleCnt="7"/>
      <dgm:spPr/>
    </dgm:pt>
    <dgm:pt modelId="{6FAA6CB5-BD36-412B-911B-FBAE3EEF832F}" type="pres">
      <dgm:prSet presAssocID="{0D7A5FC7-122F-4F36-B8F4-934543911EB1}" presName="text_1" presStyleLbl="node1" presStyleIdx="0" presStyleCnt="7">
        <dgm:presLayoutVars>
          <dgm:bulletEnabled val="1"/>
        </dgm:presLayoutVars>
      </dgm:prSet>
      <dgm:spPr/>
    </dgm:pt>
    <dgm:pt modelId="{3FF95F3F-1C1E-49BB-84EA-6D77411247D2}" type="pres">
      <dgm:prSet presAssocID="{0D7A5FC7-122F-4F36-B8F4-934543911EB1}" presName="accent_1" presStyleCnt="0"/>
      <dgm:spPr/>
    </dgm:pt>
    <dgm:pt modelId="{69082C59-ACC1-4089-8F39-41FA39A34F3A}" type="pres">
      <dgm:prSet presAssocID="{0D7A5FC7-122F-4F36-B8F4-934543911EB1}" presName="accentRepeatNode" presStyleLbl="solidFgAcc1" presStyleIdx="0" presStyleCnt="7"/>
      <dgm:spPr/>
    </dgm:pt>
    <dgm:pt modelId="{AB40120A-902D-4A64-90F8-662B21B09294}" type="pres">
      <dgm:prSet presAssocID="{E8DDCF10-6FBD-475A-A6F6-E4211DF1A09C}" presName="text_2" presStyleLbl="node1" presStyleIdx="1" presStyleCnt="7">
        <dgm:presLayoutVars>
          <dgm:bulletEnabled val="1"/>
        </dgm:presLayoutVars>
      </dgm:prSet>
      <dgm:spPr/>
    </dgm:pt>
    <dgm:pt modelId="{4F2018BF-2428-410C-9118-A98DA1C44C5F}" type="pres">
      <dgm:prSet presAssocID="{E8DDCF10-6FBD-475A-A6F6-E4211DF1A09C}" presName="accent_2" presStyleCnt="0"/>
      <dgm:spPr/>
    </dgm:pt>
    <dgm:pt modelId="{6C890290-3438-4FD6-9259-8975CF916DD2}" type="pres">
      <dgm:prSet presAssocID="{E8DDCF10-6FBD-475A-A6F6-E4211DF1A09C}" presName="accentRepeatNode" presStyleLbl="solidFgAcc1" presStyleIdx="1" presStyleCnt="7"/>
      <dgm:spPr/>
    </dgm:pt>
    <dgm:pt modelId="{41176C9C-88AA-4D62-9187-DB5B08AAB054}" type="pres">
      <dgm:prSet presAssocID="{27D817AE-86D8-46DB-8F0E-FE1AEC8EB8CD}" presName="text_3" presStyleLbl="node1" presStyleIdx="2" presStyleCnt="7">
        <dgm:presLayoutVars>
          <dgm:bulletEnabled val="1"/>
        </dgm:presLayoutVars>
      </dgm:prSet>
      <dgm:spPr/>
    </dgm:pt>
    <dgm:pt modelId="{3076205E-9715-4F04-BF76-453801020D2C}" type="pres">
      <dgm:prSet presAssocID="{27D817AE-86D8-46DB-8F0E-FE1AEC8EB8CD}" presName="accent_3" presStyleCnt="0"/>
      <dgm:spPr/>
    </dgm:pt>
    <dgm:pt modelId="{D606A5BD-FE24-4585-B3F3-6B62C698D2BC}" type="pres">
      <dgm:prSet presAssocID="{27D817AE-86D8-46DB-8F0E-FE1AEC8EB8CD}" presName="accentRepeatNode" presStyleLbl="solidFgAcc1" presStyleIdx="2" presStyleCnt="7"/>
      <dgm:spPr/>
    </dgm:pt>
    <dgm:pt modelId="{5D0546D6-F2BA-4C2B-BF9F-E87E553EEBA2}" type="pres">
      <dgm:prSet presAssocID="{48B9D130-01E1-4D8C-84AC-EAA15D57B19E}" presName="text_4" presStyleLbl="node1" presStyleIdx="3" presStyleCnt="7">
        <dgm:presLayoutVars>
          <dgm:bulletEnabled val="1"/>
        </dgm:presLayoutVars>
      </dgm:prSet>
      <dgm:spPr/>
    </dgm:pt>
    <dgm:pt modelId="{16E0DF79-BB48-4212-8A39-E52DD3B89FC7}" type="pres">
      <dgm:prSet presAssocID="{48B9D130-01E1-4D8C-84AC-EAA15D57B19E}" presName="accent_4" presStyleCnt="0"/>
      <dgm:spPr/>
    </dgm:pt>
    <dgm:pt modelId="{CF8F9D62-266E-43EA-B16A-F5DA90E2DC6D}" type="pres">
      <dgm:prSet presAssocID="{48B9D130-01E1-4D8C-84AC-EAA15D57B19E}" presName="accentRepeatNode" presStyleLbl="solidFgAcc1" presStyleIdx="3" presStyleCnt="7"/>
      <dgm:spPr/>
    </dgm:pt>
    <dgm:pt modelId="{8199E48D-6DD5-4F0D-97A7-FBBFD4B01104}" type="pres">
      <dgm:prSet presAssocID="{09E7F705-507A-44CB-B5FC-12966A9A87E8}" presName="text_5" presStyleLbl="node1" presStyleIdx="4" presStyleCnt="7">
        <dgm:presLayoutVars>
          <dgm:bulletEnabled val="1"/>
        </dgm:presLayoutVars>
      </dgm:prSet>
      <dgm:spPr/>
    </dgm:pt>
    <dgm:pt modelId="{45777AE2-47E8-4500-BE1C-2E8D7A5FDEA5}" type="pres">
      <dgm:prSet presAssocID="{09E7F705-507A-44CB-B5FC-12966A9A87E8}" presName="accent_5" presStyleCnt="0"/>
      <dgm:spPr/>
    </dgm:pt>
    <dgm:pt modelId="{CE4FF740-6C65-4A12-9033-53C4BB4D8802}" type="pres">
      <dgm:prSet presAssocID="{09E7F705-507A-44CB-B5FC-12966A9A87E8}" presName="accentRepeatNode" presStyleLbl="solidFgAcc1" presStyleIdx="4" presStyleCnt="7"/>
      <dgm:spPr/>
    </dgm:pt>
    <dgm:pt modelId="{F596C41A-6FCD-48B9-B64E-80B5E9920C1A}" type="pres">
      <dgm:prSet presAssocID="{20020FA1-B966-467F-8F9D-7E95D41A7141}" presName="text_6" presStyleLbl="node1" presStyleIdx="5" presStyleCnt="7">
        <dgm:presLayoutVars>
          <dgm:bulletEnabled val="1"/>
        </dgm:presLayoutVars>
      </dgm:prSet>
      <dgm:spPr/>
    </dgm:pt>
    <dgm:pt modelId="{CE1465A1-6C11-4577-B2EC-B50411EA5343}" type="pres">
      <dgm:prSet presAssocID="{20020FA1-B966-467F-8F9D-7E95D41A7141}" presName="accent_6" presStyleCnt="0"/>
      <dgm:spPr/>
    </dgm:pt>
    <dgm:pt modelId="{69537C48-EA12-47D7-B639-262726F9DA92}" type="pres">
      <dgm:prSet presAssocID="{20020FA1-B966-467F-8F9D-7E95D41A7141}" presName="accentRepeatNode" presStyleLbl="solidFgAcc1" presStyleIdx="5" presStyleCnt="7"/>
      <dgm:spPr/>
    </dgm:pt>
    <dgm:pt modelId="{84C2DBB5-2B08-4637-A591-CDA867C2525D}" type="pres">
      <dgm:prSet presAssocID="{F2FEF464-8EE0-49F1-98C7-7286D50637DD}" presName="text_7" presStyleLbl="node1" presStyleIdx="6" presStyleCnt="7">
        <dgm:presLayoutVars>
          <dgm:bulletEnabled val="1"/>
        </dgm:presLayoutVars>
      </dgm:prSet>
      <dgm:spPr/>
    </dgm:pt>
    <dgm:pt modelId="{7824B967-1A7F-4F8D-81AE-2646B8829AB8}" type="pres">
      <dgm:prSet presAssocID="{F2FEF464-8EE0-49F1-98C7-7286D50637DD}" presName="accent_7" presStyleCnt="0"/>
      <dgm:spPr/>
    </dgm:pt>
    <dgm:pt modelId="{BA7A701E-8551-4DEE-AC15-A2B0F9114F89}" type="pres">
      <dgm:prSet presAssocID="{F2FEF464-8EE0-49F1-98C7-7286D50637DD}" presName="accentRepeatNode" presStyleLbl="solidFgAcc1" presStyleIdx="6" presStyleCnt="7"/>
      <dgm:spPr/>
    </dgm:pt>
  </dgm:ptLst>
  <dgm:cxnLst>
    <dgm:cxn modelId="{EC4A6002-3F58-41A0-B990-654496D91501}" type="presOf" srcId="{0D7A5FC7-122F-4F36-B8F4-934543911EB1}" destId="{6FAA6CB5-BD36-412B-911B-FBAE3EEF832F}" srcOrd="0" destOrd="0" presId="urn:microsoft.com/office/officeart/2008/layout/VerticalCurvedList"/>
    <dgm:cxn modelId="{1AF15112-11A6-4ED6-8F8E-0373900438E4}" type="presOf" srcId="{20020FA1-B966-467F-8F9D-7E95D41A7141}" destId="{F596C41A-6FCD-48B9-B64E-80B5E9920C1A}" srcOrd="0" destOrd="0" presId="urn:microsoft.com/office/officeart/2008/layout/VerticalCurvedList"/>
    <dgm:cxn modelId="{62481525-0DC5-4D1E-AE09-DA811AF1AF71}" srcId="{17EFC66F-A1B3-4BCE-B478-B8904F8ACC1E}" destId="{20020FA1-B966-467F-8F9D-7E95D41A7141}" srcOrd="5" destOrd="0" parTransId="{664B875C-AA39-48F7-B40E-4BC7F166E8C8}" sibTransId="{36C39DEB-498F-4F1B-AC54-8BD33D0804E7}"/>
    <dgm:cxn modelId="{8A0F4136-F127-4D2A-A6EA-8C6BC9BF607C}" srcId="{17EFC66F-A1B3-4BCE-B478-B8904F8ACC1E}" destId="{F2FEF464-8EE0-49F1-98C7-7286D50637DD}" srcOrd="6" destOrd="0" parTransId="{7E33406A-51FC-4A8E-81E5-1DCC9864C59A}" sibTransId="{68435D0C-7ADE-44BC-A4C1-662AA6161F73}"/>
    <dgm:cxn modelId="{6E00566C-0A62-4552-8E84-2BA98E8BDBC2}" srcId="{17EFC66F-A1B3-4BCE-B478-B8904F8ACC1E}" destId="{0D7A5FC7-122F-4F36-B8F4-934543911EB1}" srcOrd="0" destOrd="0" parTransId="{41FEFA73-C1B0-42F4-8B36-E880DA372FF3}" sibTransId="{4B169BB0-6081-4660-BC19-0397B1BA75BC}"/>
    <dgm:cxn modelId="{BDE45557-0083-45F7-81C6-D39AC1A9B563}" type="presOf" srcId="{4B169BB0-6081-4660-BC19-0397B1BA75BC}" destId="{E3636C11-7B6A-4F80-A44F-72B4AD91B99A}" srcOrd="0" destOrd="0" presId="urn:microsoft.com/office/officeart/2008/layout/VerticalCurvedList"/>
    <dgm:cxn modelId="{969D0284-A0BA-43C5-9D23-CD1AFB1E3EED}" type="presOf" srcId="{17EFC66F-A1B3-4BCE-B478-B8904F8ACC1E}" destId="{E5A121B1-C5E5-435B-80A6-092312592743}" srcOrd="0" destOrd="0" presId="urn:microsoft.com/office/officeart/2008/layout/VerticalCurvedList"/>
    <dgm:cxn modelId="{D5A57A8A-150E-44EE-8ED6-F88B6C438246}" srcId="{17EFC66F-A1B3-4BCE-B478-B8904F8ACC1E}" destId="{09E7F705-507A-44CB-B5FC-12966A9A87E8}" srcOrd="4" destOrd="0" parTransId="{ED1D8C1A-1EA8-47C2-BA8B-E37BF52C36BC}" sibTransId="{F46D8970-F8B2-41B1-833D-D2309779079C}"/>
    <dgm:cxn modelId="{44DBCF8D-32B5-4A20-B2E1-CA38CA9B4825}" type="presOf" srcId="{E8DDCF10-6FBD-475A-A6F6-E4211DF1A09C}" destId="{AB40120A-902D-4A64-90F8-662B21B09294}" srcOrd="0" destOrd="0" presId="urn:microsoft.com/office/officeart/2008/layout/VerticalCurvedList"/>
    <dgm:cxn modelId="{250F7794-3AEE-4447-AD16-E61EE0A554F6}" srcId="{17EFC66F-A1B3-4BCE-B478-B8904F8ACC1E}" destId="{27D817AE-86D8-46DB-8F0E-FE1AEC8EB8CD}" srcOrd="2" destOrd="0" parTransId="{D25977CC-A8F7-4421-9496-5D1638B633D7}" sibTransId="{50AA1535-2D4C-4FD3-9BD7-4B801796C839}"/>
    <dgm:cxn modelId="{72216598-F59B-4696-8E8B-7E5DD9F4E52A}" type="presOf" srcId="{27D817AE-86D8-46DB-8F0E-FE1AEC8EB8CD}" destId="{41176C9C-88AA-4D62-9187-DB5B08AAB054}" srcOrd="0" destOrd="0" presId="urn:microsoft.com/office/officeart/2008/layout/VerticalCurvedList"/>
    <dgm:cxn modelId="{5F5F2D9E-2DB1-4C1A-A010-11D1A4CF2B3E}" type="presOf" srcId="{48B9D130-01E1-4D8C-84AC-EAA15D57B19E}" destId="{5D0546D6-F2BA-4C2B-BF9F-E87E553EEBA2}" srcOrd="0" destOrd="0" presId="urn:microsoft.com/office/officeart/2008/layout/VerticalCurvedList"/>
    <dgm:cxn modelId="{7D0734B5-2D6C-4754-85A9-DB8142E68F22}" type="presOf" srcId="{F2FEF464-8EE0-49F1-98C7-7286D50637DD}" destId="{84C2DBB5-2B08-4637-A591-CDA867C2525D}" srcOrd="0" destOrd="0" presId="urn:microsoft.com/office/officeart/2008/layout/VerticalCurvedList"/>
    <dgm:cxn modelId="{EFF57FCB-298A-4E89-8A46-06C77E968017}" srcId="{17EFC66F-A1B3-4BCE-B478-B8904F8ACC1E}" destId="{48B9D130-01E1-4D8C-84AC-EAA15D57B19E}" srcOrd="3" destOrd="0" parTransId="{C9266ACF-53AB-405F-9CBF-1C978739AF48}" sibTransId="{B7A343F0-4884-4663-943F-34BD2BD8E719}"/>
    <dgm:cxn modelId="{336BBAD9-7992-43F3-864A-7871AD375EC5}" type="presOf" srcId="{09E7F705-507A-44CB-B5FC-12966A9A87E8}" destId="{8199E48D-6DD5-4F0D-97A7-FBBFD4B01104}" srcOrd="0" destOrd="0" presId="urn:microsoft.com/office/officeart/2008/layout/VerticalCurvedList"/>
    <dgm:cxn modelId="{72ED10F0-EF04-4822-8542-ADC2E03A0168}" srcId="{17EFC66F-A1B3-4BCE-B478-B8904F8ACC1E}" destId="{E8DDCF10-6FBD-475A-A6F6-E4211DF1A09C}" srcOrd="1" destOrd="0" parTransId="{B847F9A6-A77F-4C2B-90F4-1E68AD6C18DD}" sibTransId="{D2036ED4-09C3-4AA4-8E8F-732D26BA104A}"/>
    <dgm:cxn modelId="{1D80AF0D-43F4-4522-A784-B05D84A73ABE}" type="presParOf" srcId="{E5A121B1-C5E5-435B-80A6-092312592743}" destId="{F5E46AD7-FBA1-4A4D-9EFA-8D3045D55D10}" srcOrd="0" destOrd="0" presId="urn:microsoft.com/office/officeart/2008/layout/VerticalCurvedList"/>
    <dgm:cxn modelId="{CDB1B62C-C353-4112-8A53-666BBB153057}" type="presParOf" srcId="{F5E46AD7-FBA1-4A4D-9EFA-8D3045D55D10}" destId="{AAFC34BC-92A6-4BF3-855D-7BED7E535123}" srcOrd="0" destOrd="0" presId="urn:microsoft.com/office/officeart/2008/layout/VerticalCurvedList"/>
    <dgm:cxn modelId="{BF1B355D-A3D7-4ED1-A678-87C8D4930C1E}" type="presParOf" srcId="{AAFC34BC-92A6-4BF3-855D-7BED7E535123}" destId="{BA84286B-9B94-47C6-9C81-2AE49A0CA5D4}" srcOrd="0" destOrd="0" presId="urn:microsoft.com/office/officeart/2008/layout/VerticalCurvedList"/>
    <dgm:cxn modelId="{DA1CDC91-3C3D-4C4C-A047-00D072A18B35}" type="presParOf" srcId="{AAFC34BC-92A6-4BF3-855D-7BED7E535123}" destId="{E3636C11-7B6A-4F80-A44F-72B4AD91B99A}" srcOrd="1" destOrd="0" presId="urn:microsoft.com/office/officeart/2008/layout/VerticalCurvedList"/>
    <dgm:cxn modelId="{1D00621A-6C17-4B05-9EA7-92CA35339BD4}" type="presParOf" srcId="{AAFC34BC-92A6-4BF3-855D-7BED7E535123}" destId="{CCD3A33F-649F-4C55-B8FC-EC32D30C4022}" srcOrd="2" destOrd="0" presId="urn:microsoft.com/office/officeart/2008/layout/VerticalCurvedList"/>
    <dgm:cxn modelId="{DCB7C7DD-07B2-4268-906A-1C6DE3971C15}" type="presParOf" srcId="{AAFC34BC-92A6-4BF3-855D-7BED7E535123}" destId="{5BDA6A1F-9FC6-4262-AB7D-A07C2E269905}" srcOrd="3" destOrd="0" presId="urn:microsoft.com/office/officeart/2008/layout/VerticalCurvedList"/>
    <dgm:cxn modelId="{8EC18FED-A959-4129-96BC-3627D9F1EE23}" type="presParOf" srcId="{F5E46AD7-FBA1-4A4D-9EFA-8D3045D55D10}" destId="{6FAA6CB5-BD36-412B-911B-FBAE3EEF832F}" srcOrd="1" destOrd="0" presId="urn:microsoft.com/office/officeart/2008/layout/VerticalCurvedList"/>
    <dgm:cxn modelId="{CC4E4310-0F2F-44D9-BB89-BB148DB4F677}" type="presParOf" srcId="{F5E46AD7-FBA1-4A4D-9EFA-8D3045D55D10}" destId="{3FF95F3F-1C1E-49BB-84EA-6D77411247D2}" srcOrd="2" destOrd="0" presId="urn:microsoft.com/office/officeart/2008/layout/VerticalCurvedList"/>
    <dgm:cxn modelId="{01C0904D-3B7C-42E8-BBD4-1BA53FD1EB47}" type="presParOf" srcId="{3FF95F3F-1C1E-49BB-84EA-6D77411247D2}" destId="{69082C59-ACC1-4089-8F39-41FA39A34F3A}" srcOrd="0" destOrd="0" presId="urn:microsoft.com/office/officeart/2008/layout/VerticalCurvedList"/>
    <dgm:cxn modelId="{2FE23F6A-D62F-471C-BA91-BB135F544F42}" type="presParOf" srcId="{F5E46AD7-FBA1-4A4D-9EFA-8D3045D55D10}" destId="{AB40120A-902D-4A64-90F8-662B21B09294}" srcOrd="3" destOrd="0" presId="urn:microsoft.com/office/officeart/2008/layout/VerticalCurvedList"/>
    <dgm:cxn modelId="{17A8FC2A-0070-43E7-958A-FA4CC8873C94}" type="presParOf" srcId="{F5E46AD7-FBA1-4A4D-9EFA-8D3045D55D10}" destId="{4F2018BF-2428-410C-9118-A98DA1C44C5F}" srcOrd="4" destOrd="0" presId="urn:microsoft.com/office/officeart/2008/layout/VerticalCurvedList"/>
    <dgm:cxn modelId="{2FCCFE0A-3B65-4741-94C0-48150D9EFE94}" type="presParOf" srcId="{4F2018BF-2428-410C-9118-A98DA1C44C5F}" destId="{6C890290-3438-4FD6-9259-8975CF916DD2}" srcOrd="0" destOrd="0" presId="urn:microsoft.com/office/officeart/2008/layout/VerticalCurvedList"/>
    <dgm:cxn modelId="{57CF5608-AC9E-43B5-84EE-416F27D3ACDF}" type="presParOf" srcId="{F5E46AD7-FBA1-4A4D-9EFA-8D3045D55D10}" destId="{41176C9C-88AA-4D62-9187-DB5B08AAB054}" srcOrd="5" destOrd="0" presId="urn:microsoft.com/office/officeart/2008/layout/VerticalCurvedList"/>
    <dgm:cxn modelId="{BD1FDB1C-20EB-4D6E-98BE-EADCF5DD2980}" type="presParOf" srcId="{F5E46AD7-FBA1-4A4D-9EFA-8D3045D55D10}" destId="{3076205E-9715-4F04-BF76-453801020D2C}" srcOrd="6" destOrd="0" presId="urn:microsoft.com/office/officeart/2008/layout/VerticalCurvedList"/>
    <dgm:cxn modelId="{E1A70C21-1DE3-4537-A63A-F3EF4E9FDE31}" type="presParOf" srcId="{3076205E-9715-4F04-BF76-453801020D2C}" destId="{D606A5BD-FE24-4585-B3F3-6B62C698D2BC}" srcOrd="0" destOrd="0" presId="urn:microsoft.com/office/officeart/2008/layout/VerticalCurvedList"/>
    <dgm:cxn modelId="{75316444-C298-4AC0-957A-9992FCBB6317}" type="presParOf" srcId="{F5E46AD7-FBA1-4A4D-9EFA-8D3045D55D10}" destId="{5D0546D6-F2BA-4C2B-BF9F-E87E553EEBA2}" srcOrd="7" destOrd="0" presId="urn:microsoft.com/office/officeart/2008/layout/VerticalCurvedList"/>
    <dgm:cxn modelId="{6D72BC49-0A8A-4DCB-8CAA-E112C5084716}" type="presParOf" srcId="{F5E46AD7-FBA1-4A4D-9EFA-8D3045D55D10}" destId="{16E0DF79-BB48-4212-8A39-E52DD3B89FC7}" srcOrd="8" destOrd="0" presId="urn:microsoft.com/office/officeart/2008/layout/VerticalCurvedList"/>
    <dgm:cxn modelId="{AB665D39-E5C3-49B7-967E-9F3A3E6CBF25}" type="presParOf" srcId="{16E0DF79-BB48-4212-8A39-E52DD3B89FC7}" destId="{CF8F9D62-266E-43EA-B16A-F5DA90E2DC6D}" srcOrd="0" destOrd="0" presId="urn:microsoft.com/office/officeart/2008/layout/VerticalCurvedList"/>
    <dgm:cxn modelId="{5B508414-2541-4B46-8D41-341375AFFC0F}" type="presParOf" srcId="{F5E46AD7-FBA1-4A4D-9EFA-8D3045D55D10}" destId="{8199E48D-6DD5-4F0D-97A7-FBBFD4B01104}" srcOrd="9" destOrd="0" presId="urn:microsoft.com/office/officeart/2008/layout/VerticalCurvedList"/>
    <dgm:cxn modelId="{14018340-FF21-4035-AE6F-B2AB7603DC69}" type="presParOf" srcId="{F5E46AD7-FBA1-4A4D-9EFA-8D3045D55D10}" destId="{45777AE2-47E8-4500-BE1C-2E8D7A5FDEA5}" srcOrd="10" destOrd="0" presId="urn:microsoft.com/office/officeart/2008/layout/VerticalCurvedList"/>
    <dgm:cxn modelId="{CFFC956B-8EE8-4E20-8AA0-FE52D762E014}" type="presParOf" srcId="{45777AE2-47E8-4500-BE1C-2E8D7A5FDEA5}" destId="{CE4FF740-6C65-4A12-9033-53C4BB4D8802}" srcOrd="0" destOrd="0" presId="urn:microsoft.com/office/officeart/2008/layout/VerticalCurvedList"/>
    <dgm:cxn modelId="{1A8FBF49-0135-44BD-8AE9-EB21545CBEDF}" type="presParOf" srcId="{F5E46AD7-FBA1-4A4D-9EFA-8D3045D55D10}" destId="{F596C41A-6FCD-48B9-B64E-80B5E9920C1A}" srcOrd="11" destOrd="0" presId="urn:microsoft.com/office/officeart/2008/layout/VerticalCurvedList"/>
    <dgm:cxn modelId="{7A9F8185-FFAB-4C79-861E-20ACD5BB129D}" type="presParOf" srcId="{F5E46AD7-FBA1-4A4D-9EFA-8D3045D55D10}" destId="{CE1465A1-6C11-4577-B2EC-B50411EA5343}" srcOrd="12" destOrd="0" presId="urn:microsoft.com/office/officeart/2008/layout/VerticalCurvedList"/>
    <dgm:cxn modelId="{581C9D7A-38B1-46E4-B842-A47FD9D4E3D2}" type="presParOf" srcId="{CE1465A1-6C11-4577-B2EC-B50411EA5343}" destId="{69537C48-EA12-47D7-B639-262726F9DA92}" srcOrd="0" destOrd="0" presId="urn:microsoft.com/office/officeart/2008/layout/VerticalCurvedList"/>
    <dgm:cxn modelId="{28DD8F97-2AE2-4D93-9A1A-215AB98A2DF3}" type="presParOf" srcId="{F5E46AD7-FBA1-4A4D-9EFA-8D3045D55D10}" destId="{84C2DBB5-2B08-4637-A591-CDA867C2525D}" srcOrd="13" destOrd="0" presId="urn:microsoft.com/office/officeart/2008/layout/VerticalCurvedList"/>
    <dgm:cxn modelId="{72D00C3B-CBF4-4E08-94D9-B1D953AC6DE7}" type="presParOf" srcId="{F5E46AD7-FBA1-4A4D-9EFA-8D3045D55D10}" destId="{7824B967-1A7F-4F8D-81AE-2646B8829AB8}" srcOrd="14" destOrd="0" presId="urn:microsoft.com/office/officeart/2008/layout/VerticalCurvedList"/>
    <dgm:cxn modelId="{CC857B2A-AAE2-4E11-8D17-7013E4B8BA17}" type="presParOf" srcId="{7824B967-1A7F-4F8D-81AE-2646B8829AB8}" destId="{BA7A701E-8551-4DEE-AC15-A2B0F9114F89}"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D5FC12-F823-45C4-B954-0DE03ED05089}" type="doc">
      <dgm:prSet loTypeId="urn:microsoft.com/office/officeart/2008/layout/VerticalCurvedList" loCatId="list" qsTypeId="urn:microsoft.com/office/officeart/2005/8/quickstyle/simple1" qsCatId="simple" csTypeId="urn:microsoft.com/office/officeart/2005/8/colors/accent2_5" csCatId="accent2" phldr="1"/>
      <dgm:spPr/>
      <dgm:t>
        <a:bodyPr/>
        <a:lstStyle/>
        <a:p>
          <a:endParaRPr lang="fr-FR"/>
        </a:p>
      </dgm:t>
    </dgm:pt>
    <dgm:pt modelId="{3961DDA6-3D12-4D36-8B6A-5CE558513E5D}">
      <dgm:prSet phldrT="[Texte]" phldr="0"/>
      <dgm:spPr/>
      <dgm:t>
        <a:bodyPr/>
        <a:lstStyle/>
        <a:p>
          <a:r>
            <a:rPr lang="fr-FR" dirty="0"/>
            <a:t>Michel NEVEU</a:t>
          </a:r>
        </a:p>
      </dgm:t>
    </dgm:pt>
    <dgm:pt modelId="{6E5E951D-ADBA-4C48-8C9F-5129A56F24FA}" type="parTrans" cxnId="{E9BE8C47-E659-4F36-BCA2-53158730F35F}">
      <dgm:prSet/>
      <dgm:spPr/>
      <dgm:t>
        <a:bodyPr/>
        <a:lstStyle/>
        <a:p>
          <a:endParaRPr lang="fr-FR"/>
        </a:p>
      </dgm:t>
    </dgm:pt>
    <dgm:pt modelId="{D75B180A-226D-4CFF-9C06-233E0C80B23F}" type="sibTrans" cxnId="{E9BE8C47-E659-4F36-BCA2-53158730F35F}">
      <dgm:prSet/>
      <dgm:spPr/>
      <dgm:t>
        <a:bodyPr/>
        <a:lstStyle/>
        <a:p>
          <a:endParaRPr lang="fr-FR"/>
        </a:p>
      </dgm:t>
    </dgm:pt>
    <dgm:pt modelId="{E69E9CF6-7618-4182-8008-E5EFB201B7CA}">
      <dgm:prSet phldrT="[Texte]" phldr="0"/>
      <dgm:spPr/>
      <dgm:t>
        <a:bodyPr/>
        <a:lstStyle/>
        <a:p>
          <a:r>
            <a:rPr lang="fr-FR" dirty="0"/>
            <a:t>Fabienne PAUTONNIER </a:t>
          </a:r>
        </a:p>
      </dgm:t>
    </dgm:pt>
    <dgm:pt modelId="{AE73364E-5369-4C80-9994-ED85A32CFB11}" type="parTrans" cxnId="{B7C6FF56-3C54-4EB4-B61A-D77F1C426B6E}">
      <dgm:prSet/>
      <dgm:spPr/>
      <dgm:t>
        <a:bodyPr/>
        <a:lstStyle/>
        <a:p>
          <a:endParaRPr lang="fr-FR"/>
        </a:p>
      </dgm:t>
    </dgm:pt>
    <dgm:pt modelId="{422B4175-2C35-409A-A5B5-5106793C45BF}" type="sibTrans" cxnId="{B7C6FF56-3C54-4EB4-B61A-D77F1C426B6E}">
      <dgm:prSet/>
      <dgm:spPr/>
      <dgm:t>
        <a:bodyPr/>
        <a:lstStyle/>
        <a:p>
          <a:endParaRPr lang="fr-FR"/>
        </a:p>
      </dgm:t>
    </dgm:pt>
    <dgm:pt modelId="{4DD837CA-F436-42DA-91E4-2DF372854CBA}">
      <dgm:prSet custT="1"/>
      <dgm:spPr/>
      <dgm:t>
        <a:bodyPr/>
        <a:lstStyle/>
        <a:p>
          <a:r>
            <a:rPr lang="fr-FR" sz="2400" dirty="0">
              <a:latin typeface="Arial Narrow" panose="020B0606020202030204" pitchFamily="34" charset="0"/>
            </a:rPr>
            <a:t>Nicole BEAUDOUIN</a:t>
          </a:r>
        </a:p>
      </dgm:t>
    </dgm:pt>
    <dgm:pt modelId="{5D4FBD18-9C1E-4D6B-8CFF-4FEAD47D1E71}" type="parTrans" cxnId="{DC820E26-3E9D-4876-B1DE-D52DB11841A7}">
      <dgm:prSet/>
      <dgm:spPr/>
      <dgm:t>
        <a:bodyPr/>
        <a:lstStyle/>
        <a:p>
          <a:endParaRPr lang="fr-FR"/>
        </a:p>
      </dgm:t>
    </dgm:pt>
    <dgm:pt modelId="{AE6341B9-54C6-4D85-9B8F-DB58EA7BD75C}" type="sibTrans" cxnId="{DC820E26-3E9D-4876-B1DE-D52DB11841A7}">
      <dgm:prSet/>
      <dgm:spPr/>
      <dgm:t>
        <a:bodyPr/>
        <a:lstStyle/>
        <a:p>
          <a:endParaRPr lang="fr-FR"/>
        </a:p>
      </dgm:t>
    </dgm:pt>
    <dgm:pt modelId="{501000D7-D3FF-4760-B1F8-2CFF93ED827C}">
      <dgm:prSet custT="1"/>
      <dgm:spPr/>
      <dgm:t>
        <a:bodyPr/>
        <a:lstStyle/>
        <a:p>
          <a:r>
            <a:rPr lang="fr-FR" sz="2400" dirty="0">
              <a:latin typeface="Arial Narrow" panose="020B0606020202030204" pitchFamily="34" charset="0"/>
            </a:rPr>
            <a:t>Philippe</a:t>
          </a:r>
          <a:r>
            <a:rPr lang="fr-FR" sz="2000" dirty="0"/>
            <a:t> COSTEUX</a:t>
          </a:r>
        </a:p>
      </dgm:t>
    </dgm:pt>
    <dgm:pt modelId="{46033A3D-5B56-489B-A76E-A753F23780A1}" type="parTrans" cxnId="{B4411ED3-9E9B-4496-B3B4-87E942563E13}">
      <dgm:prSet/>
      <dgm:spPr/>
      <dgm:t>
        <a:bodyPr/>
        <a:lstStyle/>
        <a:p>
          <a:endParaRPr lang="fr-FR"/>
        </a:p>
      </dgm:t>
    </dgm:pt>
    <dgm:pt modelId="{B5A1BDF8-C711-4DDE-90DE-BCC1D279CE81}" type="sibTrans" cxnId="{B4411ED3-9E9B-4496-B3B4-87E942563E13}">
      <dgm:prSet/>
      <dgm:spPr/>
      <dgm:t>
        <a:bodyPr/>
        <a:lstStyle/>
        <a:p>
          <a:endParaRPr lang="fr-FR"/>
        </a:p>
      </dgm:t>
    </dgm:pt>
    <dgm:pt modelId="{B35A1EF6-ACBB-4579-A35D-8B2308E2822C}">
      <dgm:prSet custT="1"/>
      <dgm:spPr/>
      <dgm:t>
        <a:bodyPr/>
        <a:lstStyle/>
        <a:p>
          <a:r>
            <a:rPr lang="fr-FR" sz="2400" dirty="0">
              <a:latin typeface="Arial Narrow" panose="020B0606020202030204" pitchFamily="34" charset="0"/>
            </a:rPr>
            <a:t>Anne</a:t>
          </a:r>
          <a:r>
            <a:rPr lang="fr-FR" sz="2000" dirty="0"/>
            <a:t> Marie GUILLOUX-LAGNEL</a:t>
          </a:r>
        </a:p>
      </dgm:t>
    </dgm:pt>
    <dgm:pt modelId="{0D96029A-5AB9-45CA-B743-317F8AC910A9}" type="parTrans" cxnId="{5C7EA78B-60F8-4178-8B5F-C304949D778A}">
      <dgm:prSet/>
      <dgm:spPr/>
      <dgm:t>
        <a:bodyPr/>
        <a:lstStyle/>
        <a:p>
          <a:endParaRPr lang="fr-FR"/>
        </a:p>
      </dgm:t>
    </dgm:pt>
    <dgm:pt modelId="{04A3E9AF-4109-4E88-9228-7970AEA0B6D3}" type="sibTrans" cxnId="{5C7EA78B-60F8-4178-8B5F-C304949D778A}">
      <dgm:prSet/>
      <dgm:spPr/>
      <dgm:t>
        <a:bodyPr/>
        <a:lstStyle/>
        <a:p>
          <a:endParaRPr lang="fr-FR"/>
        </a:p>
      </dgm:t>
    </dgm:pt>
    <dgm:pt modelId="{40E952AD-B962-4263-8DFE-8E24ADE0C8EA}">
      <dgm:prSet custT="1"/>
      <dgm:spPr/>
      <dgm:t>
        <a:bodyPr/>
        <a:lstStyle/>
        <a:p>
          <a:r>
            <a:rPr lang="fr-FR" sz="2400" dirty="0">
              <a:latin typeface="Arial Narrow" panose="020B0606020202030204" pitchFamily="34" charset="0"/>
            </a:rPr>
            <a:t>Bernard</a:t>
          </a:r>
          <a:r>
            <a:rPr lang="fr-FR" sz="2200" dirty="0"/>
            <a:t> HEGON</a:t>
          </a:r>
        </a:p>
      </dgm:t>
    </dgm:pt>
    <dgm:pt modelId="{51CC3DE1-7751-408B-95F2-472D4CE801F3}" type="parTrans" cxnId="{7406EDB4-E99A-4C82-926D-9EF710FC117B}">
      <dgm:prSet/>
      <dgm:spPr/>
      <dgm:t>
        <a:bodyPr/>
        <a:lstStyle/>
        <a:p>
          <a:endParaRPr lang="fr-FR"/>
        </a:p>
      </dgm:t>
    </dgm:pt>
    <dgm:pt modelId="{4ECFA5F5-A78F-4713-B9A8-39CC1A7CB6EA}" type="sibTrans" cxnId="{7406EDB4-E99A-4C82-926D-9EF710FC117B}">
      <dgm:prSet/>
      <dgm:spPr/>
      <dgm:t>
        <a:bodyPr/>
        <a:lstStyle/>
        <a:p>
          <a:endParaRPr lang="fr-FR"/>
        </a:p>
      </dgm:t>
    </dgm:pt>
    <dgm:pt modelId="{37FE1B45-DA87-442F-BEC8-876C4D20836B}" type="pres">
      <dgm:prSet presAssocID="{3BD5FC12-F823-45C4-B954-0DE03ED05089}" presName="Name0" presStyleCnt="0">
        <dgm:presLayoutVars>
          <dgm:chMax val="7"/>
          <dgm:chPref val="7"/>
          <dgm:dir/>
        </dgm:presLayoutVars>
      </dgm:prSet>
      <dgm:spPr/>
    </dgm:pt>
    <dgm:pt modelId="{4324378C-D1D0-4BBE-A9F5-AF328B1930D6}" type="pres">
      <dgm:prSet presAssocID="{3BD5FC12-F823-45C4-B954-0DE03ED05089}" presName="Name1" presStyleCnt="0"/>
      <dgm:spPr/>
    </dgm:pt>
    <dgm:pt modelId="{27AF7E04-D04F-4A38-BB76-F9CDA050B790}" type="pres">
      <dgm:prSet presAssocID="{3BD5FC12-F823-45C4-B954-0DE03ED05089}" presName="cycle" presStyleCnt="0"/>
      <dgm:spPr/>
    </dgm:pt>
    <dgm:pt modelId="{1305E16A-78AD-426A-8B5D-3BE75B0F3FFB}" type="pres">
      <dgm:prSet presAssocID="{3BD5FC12-F823-45C4-B954-0DE03ED05089}" presName="srcNode" presStyleLbl="node1" presStyleIdx="0" presStyleCnt="6"/>
      <dgm:spPr/>
    </dgm:pt>
    <dgm:pt modelId="{5AE3434D-A550-42A1-92EA-D9344305CCAD}" type="pres">
      <dgm:prSet presAssocID="{3BD5FC12-F823-45C4-B954-0DE03ED05089}" presName="conn" presStyleLbl="parChTrans1D2" presStyleIdx="0" presStyleCnt="1"/>
      <dgm:spPr/>
    </dgm:pt>
    <dgm:pt modelId="{3D1781B0-C90D-4147-85D9-265A649CFD1D}" type="pres">
      <dgm:prSet presAssocID="{3BD5FC12-F823-45C4-B954-0DE03ED05089}" presName="extraNode" presStyleLbl="node1" presStyleIdx="0" presStyleCnt="6"/>
      <dgm:spPr/>
    </dgm:pt>
    <dgm:pt modelId="{DA441030-A489-4F95-A952-1ACA99E87FCA}" type="pres">
      <dgm:prSet presAssocID="{3BD5FC12-F823-45C4-B954-0DE03ED05089}" presName="dstNode" presStyleLbl="node1" presStyleIdx="0" presStyleCnt="6"/>
      <dgm:spPr/>
    </dgm:pt>
    <dgm:pt modelId="{8738000C-7F1B-434F-8C5D-A0DE6EF303F9}" type="pres">
      <dgm:prSet presAssocID="{4DD837CA-F436-42DA-91E4-2DF372854CBA}" presName="text_1" presStyleLbl="node1" presStyleIdx="0" presStyleCnt="6">
        <dgm:presLayoutVars>
          <dgm:bulletEnabled val="1"/>
        </dgm:presLayoutVars>
      </dgm:prSet>
      <dgm:spPr/>
    </dgm:pt>
    <dgm:pt modelId="{CBE6FC61-F8CA-4578-9EF8-800DA7030D9B}" type="pres">
      <dgm:prSet presAssocID="{4DD837CA-F436-42DA-91E4-2DF372854CBA}" presName="accent_1" presStyleCnt="0"/>
      <dgm:spPr/>
    </dgm:pt>
    <dgm:pt modelId="{CF80FFB1-E7A4-45AE-8400-1D61F302644F}" type="pres">
      <dgm:prSet presAssocID="{4DD837CA-F436-42DA-91E4-2DF372854CBA}" presName="accentRepeatNode" presStyleLbl="solidFgAcc1" presStyleIdx="0" presStyleCnt="6"/>
      <dgm:spPr/>
    </dgm:pt>
    <dgm:pt modelId="{5EE00167-A180-4792-8BF0-0FD605EBF1D9}" type="pres">
      <dgm:prSet presAssocID="{501000D7-D3FF-4760-B1F8-2CFF93ED827C}" presName="text_2" presStyleLbl="node1" presStyleIdx="1" presStyleCnt="6">
        <dgm:presLayoutVars>
          <dgm:bulletEnabled val="1"/>
        </dgm:presLayoutVars>
      </dgm:prSet>
      <dgm:spPr/>
    </dgm:pt>
    <dgm:pt modelId="{D2327D8A-278B-48A6-8689-607788EC93C4}" type="pres">
      <dgm:prSet presAssocID="{501000D7-D3FF-4760-B1F8-2CFF93ED827C}" presName="accent_2" presStyleCnt="0"/>
      <dgm:spPr/>
    </dgm:pt>
    <dgm:pt modelId="{1CDC7B54-585D-4CAB-8FD6-4188653D18B0}" type="pres">
      <dgm:prSet presAssocID="{501000D7-D3FF-4760-B1F8-2CFF93ED827C}" presName="accentRepeatNode" presStyleLbl="solidFgAcc1" presStyleIdx="1" presStyleCnt="6"/>
      <dgm:spPr/>
    </dgm:pt>
    <dgm:pt modelId="{3016C74D-2E13-4E22-B342-C90F15F32E01}" type="pres">
      <dgm:prSet presAssocID="{B35A1EF6-ACBB-4579-A35D-8B2308E2822C}" presName="text_3" presStyleLbl="node1" presStyleIdx="2" presStyleCnt="6">
        <dgm:presLayoutVars>
          <dgm:bulletEnabled val="1"/>
        </dgm:presLayoutVars>
      </dgm:prSet>
      <dgm:spPr/>
    </dgm:pt>
    <dgm:pt modelId="{320A2318-4A77-4D99-8667-16D6457B2995}" type="pres">
      <dgm:prSet presAssocID="{B35A1EF6-ACBB-4579-A35D-8B2308E2822C}" presName="accent_3" presStyleCnt="0"/>
      <dgm:spPr/>
    </dgm:pt>
    <dgm:pt modelId="{4033A519-8E49-4A60-AD2F-B2790A7C5DD7}" type="pres">
      <dgm:prSet presAssocID="{B35A1EF6-ACBB-4579-A35D-8B2308E2822C}" presName="accentRepeatNode" presStyleLbl="solidFgAcc1" presStyleIdx="2" presStyleCnt="6"/>
      <dgm:spPr/>
    </dgm:pt>
    <dgm:pt modelId="{9827BC42-B5C5-46EE-9183-BC6E340D7BF8}" type="pres">
      <dgm:prSet presAssocID="{40E952AD-B962-4263-8DFE-8E24ADE0C8EA}" presName="text_4" presStyleLbl="node1" presStyleIdx="3" presStyleCnt="6">
        <dgm:presLayoutVars>
          <dgm:bulletEnabled val="1"/>
        </dgm:presLayoutVars>
      </dgm:prSet>
      <dgm:spPr/>
    </dgm:pt>
    <dgm:pt modelId="{66350EB7-5BC2-43CC-8D91-8BAA29945864}" type="pres">
      <dgm:prSet presAssocID="{40E952AD-B962-4263-8DFE-8E24ADE0C8EA}" presName="accent_4" presStyleCnt="0"/>
      <dgm:spPr/>
    </dgm:pt>
    <dgm:pt modelId="{EEEEECDB-5317-4774-9D7A-771C29C054E0}" type="pres">
      <dgm:prSet presAssocID="{40E952AD-B962-4263-8DFE-8E24ADE0C8EA}" presName="accentRepeatNode" presStyleLbl="solidFgAcc1" presStyleIdx="3" presStyleCnt="6"/>
      <dgm:spPr/>
    </dgm:pt>
    <dgm:pt modelId="{6EA9F08C-6284-4A4E-95BB-A3A8E32975C5}" type="pres">
      <dgm:prSet presAssocID="{3961DDA6-3D12-4D36-8B6A-5CE558513E5D}" presName="text_5" presStyleLbl="node1" presStyleIdx="4" presStyleCnt="6">
        <dgm:presLayoutVars>
          <dgm:bulletEnabled val="1"/>
        </dgm:presLayoutVars>
      </dgm:prSet>
      <dgm:spPr/>
    </dgm:pt>
    <dgm:pt modelId="{2AA2A5E8-BE9B-49C7-A95F-4BF932A998CB}" type="pres">
      <dgm:prSet presAssocID="{3961DDA6-3D12-4D36-8B6A-5CE558513E5D}" presName="accent_5" presStyleCnt="0"/>
      <dgm:spPr/>
    </dgm:pt>
    <dgm:pt modelId="{C2DCB39A-8304-4B95-B36A-D68E0916BF1F}" type="pres">
      <dgm:prSet presAssocID="{3961DDA6-3D12-4D36-8B6A-5CE558513E5D}" presName="accentRepeatNode" presStyleLbl="solidFgAcc1" presStyleIdx="4" presStyleCnt="6"/>
      <dgm:spPr/>
    </dgm:pt>
    <dgm:pt modelId="{03103BC9-B492-45F5-8546-DF2B206DDF09}" type="pres">
      <dgm:prSet presAssocID="{E69E9CF6-7618-4182-8008-E5EFB201B7CA}" presName="text_6" presStyleLbl="node1" presStyleIdx="5" presStyleCnt="6">
        <dgm:presLayoutVars>
          <dgm:bulletEnabled val="1"/>
        </dgm:presLayoutVars>
      </dgm:prSet>
      <dgm:spPr/>
    </dgm:pt>
    <dgm:pt modelId="{410D054E-01F5-4353-98AE-50997A540A5B}" type="pres">
      <dgm:prSet presAssocID="{E69E9CF6-7618-4182-8008-E5EFB201B7CA}" presName="accent_6" presStyleCnt="0"/>
      <dgm:spPr/>
    </dgm:pt>
    <dgm:pt modelId="{B7D29C78-D7E0-4509-A90B-3C473AF0C5FB}" type="pres">
      <dgm:prSet presAssocID="{E69E9CF6-7618-4182-8008-E5EFB201B7CA}" presName="accentRepeatNode" presStyleLbl="solidFgAcc1" presStyleIdx="5" presStyleCnt="6"/>
      <dgm:spPr/>
    </dgm:pt>
  </dgm:ptLst>
  <dgm:cxnLst>
    <dgm:cxn modelId="{AB0DC80F-6A23-4CA0-8774-D1F9EA7D40E9}" type="presOf" srcId="{E69E9CF6-7618-4182-8008-E5EFB201B7CA}" destId="{03103BC9-B492-45F5-8546-DF2B206DDF09}" srcOrd="0" destOrd="0" presId="urn:microsoft.com/office/officeart/2008/layout/VerticalCurvedList"/>
    <dgm:cxn modelId="{DC820E26-3E9D-4876-B1DE-D52DB11841A7}" srcId="{3BD5FC12-F823-45C4-B954-0DE03ED05089}" destId="{4DD837CA-F436-42DA-91E4-2DF372854CBA}" srcOrd="0" destOrd="0" parTransId="{5D4FBD18-9C1E-4D6B-8CFF-4FEAD47D1E71}" sibTransId="{AE6341B9-54C6-4D85-9B8F-DB58EA7BD75C}"/>
    <dgm:cxn modelId="{E1D07136-5185-43D9-A524-9CAF2BA0F104}" type="presOf" srcId="{3BD5FC12-F823-45C4-B954-0DE03ED05089}" destId="{37FE1B45-DA87-442F-BEC8-876C4D20836B}" srcOrd="0" destOrd="0" presId="urn:microsoft.com/office/officeart/2008/layout/VerticalCurvedList"/>
    <dgm:cxn modelId="{8719BE3B-4EA7-403C-9BC8-1ABAC7132212}" type="presOf" srcId="{3961DDA6-3D12-4D36-8B6A-5CE558513E5D}" destId="{6EA9F08C-6284-4A4E-95BB-A3A8E32975C5}" srcOrd="0" destOrd="0" presId="urn:microsoft.com/office/officeart/2008/layout/VerticalCurvedList"/>
    <dgm:cxn modelId="{A82CB63C-DEE1-4250-A230-8702CF1C879A}" type="presOf" srcId="{AE6341B9-54C6-4D85-9B8F-DB58EA7BD75C}" destId="{5AE3434D-A550-42A1-92EA-D9344305CCAD}" srcOrd="0" destOrd="0" presId="urn:microsoft.com/office/officeart/2008/layout/VerticalCurvedList"/>
    <dgm:cxn modelId="{7EDC8867-E243-4C95-B41F-A8632165E2A9}" type="presOf" srcId="{4DD837CA-F436-42DA-91E4-2DF372854CBA}" destId="{8738000C-7F1B-434F-8C5D-A0DE6EF303F9}" srcOrd="0" destOrd="0" presId="urn:microsoft.com/office/officeart/2008/layout/VerticalCurvedList"/>
    <dgm:cxn modelId="{E9BE8C47-E659-4F36-BCA2-53158730F35F}" srcId="{3BD5FC12-F823-45C4-B954-0DE03ED05089}" destId="{3961DDA6-3D12-4D36-8B6A-5CE558513E5D}" srcOrd="4" destOrd="0" parTransId="{6E5E951D-ADBA-4C48-8C9F-5129A56F24FA}" sibTransId="{D75B180A-226D-4CFF-9C06-233E0C80B23F}"/>
    <dgm:cxn modelId="{B7C6FF56-3C54-4EB4-B61A-D77F1C426B6E}" srcId="{3BD5FC12-F823-45C4-B954-0DE03ED05089}" destId="{E69E9CF6-7618-4182-8008-E5EFB201B7CA}" srcOrd="5" destOrd="0" parTransId="{AE73364E-5369-4C80-9994-ED85A32CFB11}" sibTransId="{422B4175-2C35-409A-A5B5-5106793C45BF}"/>
    <dgm:cxn modelId="{5C7EA78B-60F8-4178-8B5F-C304949D778A}" srcId="{3BD5FC12-F823-45C4-B954-0DE03ED05089}" destId="{B35A1EF6-ACBB-4579-A35D-8B2308E2822C}" srcOrd="2" destOrd="0" parTransId="{0D96029A-5AB9-45CA-B743-317F8AC910A9}" sibTransId="{04A3E9AF-4109-4E88-9228-7970AEA0B6D3}"/>
    <dgm:cxn modelId="{DBF28A90-AC93-4031-82DC-E83459A20324}" type="presOf" srcId="{40E952AD-B962-4263-8DFE-8E24ADE0C8EA}" destId="{9827BC42-B5C5-46EE-9183-BC6E340D7BF8}" srcOrd="0" destOrd="0" presId="urn:microsoft.com/office/officeart/2008/layout/VerticalCurvedList"/>
    <dgm:cxn modelId="{7406EDB4-E99A-4C82-926D-9EF710FC117B}" srcId="{3BD5FC12-F823-45C4-B954-0DE03ED05089}" destId="{40E952AD-B962-4263-8DFE-8E24ADE0C8EA}" srcOrd="3" destOrd="0" parTransId="{51CC3DE1-7751-408B-95F2-472D4CE801F3}" sibTransId="{4ECFA5F5-A78F-4713-B9A8-39CC1A7CB6EA}"/>
    <dgm:cxn modelId="{B4411ED3-9E9B-4496-B3B4-87E942563E13}" srcId="{3BD5FC12-F823-45C4-B954-0DE03ED05089}" destId="{501000D7-D3FF-4760-B1F8-2CFF93ED827C}" srcOrd="1" destOrd="0" parTransId="{46033A3D-5B56-489B-A76E-A753F23780A1}" sibTransId="{B5A1BDF8-C711-4DDE-90DE-BCC1D279CE81}"/>
    <dgm:cxn modelId="{715945E1-9E67-49EB-85F9-8A7F7116E5CD}" type="presOf" srcId="{B35A1EF6-ACBB-4579-A35D-8B2308E2822C}" destId="{3016C74D-2E13-4E22-B342-C90F15F32E01}" srcOrd="0" destOrd="0" presId="urn:microsoft.com/office/officeart/2008/layout/VerticalCurvedList"/>
    <dgm:cxn modelId="{47FEC2F7-C94C-456B-BBB5-31DA416EAA4F}" type="presOf" srcId="{501000D7-D3FF-4760-B1F8-2CFF93ED827C}" destId="{5EE00167-A180-4792-8BF0-0FD605EBF1D9}" srcOrd="0" destOrd="0" presId="urn:microsoft.com/office/officeart/2008/layout/VerticalCurvedList"/>
    <dgm:cxn modelId="{5885EE93-6172-460A-85D1-C7FF4279B68E}" type="presParOf" srcId="{37FE1B45-DA87-442F-BEC8-876C4D20836B}" destId="{4324378C-D1D0-4BBE-A9F5-AF328B1930D6}" srcOrd="0" destOrd="0" presId="urn:microsoft.com/office/officeart/2008/layout/VerticalCurvedList"/>
    <dgm:cxn modelId="{CF73BC48-F696-4DF4-94F0-72582AEFD750}" type="presParOf" srcId="{4324378C-D1D0-4BBE-A9F5-AF328B1930D6}" destId="{27AF7E04-D04F-4A38-BB76-F9CDA050B790}" srcOrd="0" destOrd="0" presId="urn:microsoft.com/office/officeart/2008/layout/VerticalCurvedList"/>
    <dgm:cxn modelId="{F9195CBC-B0D0-45F3-9A75-E05D3F8D973F}" type="presParOf" srcId="{27AF7E04-D04F-4A38-BB76-F9CDA050B790}" destId="{1305E16A-78AD-426A-8B5D-3BE75B0F3FFB}" srcOrd="0" destOrd="0" presId="urn:microsoft.com/office/officeart/2008/layout/VerticalCurvedList"/>
    <dgm:cxn modelId="{150658F7-EF5E-4263-BEDB-BEC499DF4C48}" type="presParOf" srcId="{27AF7E04-D04F-4A38-BB76-F9CDA050B790}" destId="{5AE3434D-A550-42A1-92EA-D9344305CCAD}" srcOrd="1" destOrd="0" presId="urn:microsoft.com/office/officeart/2008/layout/VerticalCurvedList"/>
    <dgm:cxn modelId="{FE3463FD-C6A7-442B-868A-2F9F2533EAD2}" type="presParOf" srcId="{27AF7E04-D04F-4A38-BB76-F9CDA050B790}" destId="{3D1781B0-C90D-4147-85D9-265A649CFD1D}" srcOrd="2" destOrd="0" presId="urn:microsoft.com/office/officeart/2008/layout/VerticalCurvedList"/>
    <dgm:cxn modelId="{8F7A9D45-7FE3-4C87-9106-3C0FF7771FEC}" type="presParOf" srcId="{27AF7E04-D04F-4A38-BB76-F9CDA050B790}" destId="{DA441030-A489-4F95-A952-1ACA99E87FCA}" srcOrd="3" destOrd="0" presId="urn:microsoft.com/office/officeart/2008/layout/VerticalCurvedList"/>
    <dgm:cxn modelId="{D1C4A04E-2377-4F17-99CC-487610F4A677}" type="presParOf" srcId="{4324378C-D1D0-4BBE-A9F5-AF328B1930D6}" destId="{8738000C-7F1B-434F-8C5D-A0DE6EF303F9}" srcOrd="1" destOrd="0" presId="urn:microsoft.com/office/officeart/2008/layout/VerticalCurvedList"/>
    <dgm:cxn modelId="{9022EFD9-66D8-408B-A562-79E97C416A42}" type="presParOf" srcId="{4324378C-D1D0-4BBE-A9F5-AF328B1930D6}" destId="{CBE6FC61-F8CA-4578-9EF8-800DA7030D9B}" srcOrd="2" destOrd="0" presId="urn:microsoft.com/office/officeart/2008/layout/VerticalCurvedList"/>
    <dgm:cxn modelId="{FEDFA825-D170-4763-A030-E7DCCB7C887A}" type="presParOf" srcId="{CBE6FC61-F8CA-4578-9EF8-800DA7030D9B}" destId="{CF80FFB1-E7A4-45AE-8400-1D61F302644F}" srcOrd="0" destOrd="0" presId="urn:microsoft.com/office/officeart/2008/layout/VerticalCurvedList"/>
    <dgm:cxn modelId="{2A476445-2F2F-49B3-AB66-294CB2F86088}" type="presParOf" srcId="{4324378C-D1D0-4BBE-A9F5-AF328B1930D6}" destId="{5EE00167-A180-4792-8BF0-0FD605EBF1D9}" srcOrd="3" destOrd="0" presId="urn:microsoft.com/office/officeart/2008/layout/VerticalCurvedList"/>
    <dgm:cxn modelId="{43195F46-25A1-410F-B391-27B8A0CBABBE}" type="presParOf" srcId="{4324378C-D1D0-4BBE-A9F5-AF328B1930D6}" destId="{D2327D8A-278B-48A6-8689-607788EC93C4}" srcOrd="4" destOrd="0" presId="urn:microsoft.com/office/officeart/2008/layout/VerticalCurvedList"/>
    <dgm:cxn modelId="{FF0073E3-0C69-4DA8-8A3D-1BB12AE1E2D8}" type="presParOf" srcId="{D2327D8A-278B-48A6-8689-607788EC93C4}" destId="{1CDC7B54-585D-4CAB-8FD6-4188653D18B0}" srcOrd="0" destOrd="0" presId="urn:microsoft.com/office/officeart/2008/layout/VerticalCurvedList"/>
    <dgm:cxn modelId="{99A6E8CB-356E-485E-A441-6FA5426E6FF9}" type="presParOf" srcId="{4324378C-D1D0-4BBE-A9F5-AF328B1930D6}" destId="{3016C74D-2E13-4E22-B342-C90F15F32E01}" srcOrd="5" destOrd="0" presId="urn:microsoft.com/office/officeart/2008/layout/VerticalCurvedList"/>
    <dgm:cxn modelId="{6D36EA42-6253-4E26-A190-A6B4E65A0F91}" type="presParOf" srcId="{4324378C-D1D0-4BBE-A9F5-AF328B1930D6}" destId="{320A2318-4A77-4D99-8667-16D6457B2995}" srcOrd="6" destOrd="0" presId="urn:microsoft.com/office/officeart/2008/layout/VerticalCurvedList"/>
    <dgm:cxn modelId="{65477807-C502-4E10-AA71-DEE81E664DCC}" type="presParOf" srcId="{320A2318-4A77-4D99-8667-16D6457B2995}" destId="{4033A519-8E49-4A60-AD2F-B2790A7C5DD7}" srcOrd="0" destOrd="0" presId="urn:microsoft.com/office/officeart/2008/layout/VerticalCurvedList"/>
    <dgm:cxn modelId="{A30197CA-F528-4858-A593-86130D80D1A7}" type="presParOf" srcId="{4324378C-D1D0-4BBE-A9F5-AF328B1930D6}" destId="{9827BC42-B5C5-46EE-9183-BC6E340D7BF8}" srcOrd="7" destOrd="0" presId="urn:microsoft.com/office/officeart/2008/layout/VerticalCurvedList"/>
    <dgm:cxn modelId="{167D6F5F-29D9-44BC-9372-B98931DFF36D}" type="presParOf" srcId="{4324378C-D1D0-4BBE-A9F5-AF328B1930D6}" destId="{66350EB7-5BC2-43CC-8D91-8BAA29945864}" srcOrd="8" destOrd="0" presId="urn:microsoft.com/office/officeart/2008/layout/VerticalCurvedList"/>
    <dgm:cxn modelId="{D3DDF6BB-869A-429E-9C4A-2136895423F0}" type="presParOf" srcId="{66350EB7-5BC2-43CC-8D91-8BAA29945864}" destId="{EEEEECDB-5317-4774-9D7A-771C29C054E0}" srcOrd="0" destOrd="0" presId="urn:microsoft.com/office/officeart/2008/layout/VerticalCurvedList"/>
    <dgm:cxn modelId="{A3AC7C53-CBE3-452D-A3F8-863F76482B3B}" type="presParOf" srcId="{4324378C-D1D0-4BBE-A9F5-AF328B1930D6}" destId="{6EA9F08C-6284-4A4E-95BB-A3A8E32975C5}" srcOrd="9" destOrd="0" presId="urn:microsoft.com/office/officeart/2008/layout/VerticalCurvedList"/>
    <dgm:cxn modelId="{9996EF3C-7339-4163-B860-C5B42DF339D2}" type="presParOf" srcId="{4324378C-D1D0-4BBE-A9F5-AF328B1930D6}" destId="{2AA2A5E8-BE9B-49C7-A95F-4BF932A998CB}" srcOrd="10" destOrd="0" presId="urn:microsoft.com/office/officeart/2008/layout/VerticalCurvedList"/>
    <dgm:cxn modelId="{C57295B5-A3E0-42E7-895D-E698AD7F0576}" type="presParOf" srcId="{2AA2A5E8-BE9B-49C7-A95F-4BF932A998CB}" destId="{C2DCB39A-8304-4B95-B36A-D68E0916BF1F}" srcOrd="0" destOrd="0" presId="urn:microsoft.com/office/officeart/2008/layout/VerticalCurvedList"/>
    <dgm:cxn modelId="{9421EAC5-1F12-4CDE-AAA5-5AFDB03F911F}" type="presParOf" srcId="{4324378C-D1D0-4BBE-A9F5-AF328B1930D6}" destId="{03103BC9-B492-45F5-8546-DF2B206DDF09}" srcOrd="11" destOrd="0" presId="urn:microsoft.com/office/officeart/2008/layout/VerticalCurvedList"/>
    <dgm:cxn modelId="{0DFC630D-B667-4D5D-AA59-923DBE7702E5}" type="presParOf" srcId="{4324378C-D1D0-4BBE-A9F5-AF328B1930D6}" destId="{410D054E-01F5-4353-98AE-50997A540A5B}" srcOrd="12" destOrd="0" presId="urn:microsoft.com/office/officeart/2008/layout/VerticalCurvedList"/>
    <dgm:cxn modelId="{1EA23277-0CBD-43C2-A454-5999A564E5E7}" type="presParOf" srcId="{410D054E-01F5-4353-98AE-50997A540A5B}" destId="{B7D29C78-D7E0-4509-A90B-3C473AF0C5F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8E3A8E-9469-4332-971F-C20BE75D29C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7F20E3A0-B4E9-4AC9-9954-8F64C8633ECF}" type="pres">
      <dgm:prSet presAssocID="{088E3A8E-9469-4332-971F-C20BE75D29C0}" presName="linearFlow" presStyleCnt="0">
        <dgm:presLayoutVars>
          <dgm:dir/>
          <dgm:animLvl val="lvl"/>
          <dgm:resizeHandles val="exact"/>
        </dgm:presLayoutVars>
      </dgm:prSet>
      <dgm:spPr/>
    </dgm:pt>
  </dgm:ptLst>
  <dgm:cxnLst>
    <dgm:cxn modelId="{1DFB46AA-D6EE-4733-9352-DB6B41C23556}" type="presOf" srcId="{088E3A8E-9469-4332-971F-C20BE75D29C0}" destId="{7F20E3A0-B4E9-4AC9-9954-8F64C8633ECF}" srcOrd="0"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26477F-FE5D-4CBD-B412-4C45EBA31CD0}"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2B6284F1-056D-4F59-B483-9608BABB6B32}">
      <dgm:prSet custT="1"/>
      <dgm:spPr/>
      <dgm:t>
        <a:bodyPr/>
        <a:lstStyle/>
        <a:p>
          <a:pPr algn="just">
            <a:lnSpc>
              <a:spcPct val="100000"/>
            </a:lnSpc>
          </a:pPr>
          <a:r>
            <a:rPr lang="fr-FR" sz="1800" b="0" dirty="0">
              <a:solidFill>
                <a:schemeClr val="accent2">
                  <a:lumMod val="75000"/>
                </a:schemeClr>
              </a:solidFill>
              <a:latin typeface="Arial Narrow" panose="020B0606020202030204" pitchFamily="34" charset="0"/>
            </a:rPr>
            <a:t>Le Tribunal Judiciaire du Mans reste toujours le principal prescripteur et est à l’origine de </a:t>
          </a:r>
          <a:r>
            <a:rPr lang="fr-FR" sz="1800" b="1" dirty="0">
              <a:solidFill>
                <a:schemeClr val="accent2">
                  <a:lumMod val="75000"/>
                </a:schemeClr>
              </a:solidFill>
              <a:latin typeface="Arial Narrow" panose="020B0606020202030204" pitchFamily="34" charset="0"/>
            </a:rPr>
            <a:t>70,9 %</a:t>
          </a:r>
          <a:r>
            <a:rPr lang="fr-FR" sz="1800" b="0" dirty="0">
              <a:solidFill>
                <a:schemeClr val="accent2">
                  <a:lumMod val="75000"/>
                </a:schemeClr>
              </a:solidFill>
              <a:latin typeface="Arial Narrow" panose="020B0606020202030204" pitchFamily="34" charset="0"/>
            </a:rPr>
            <a:t> des mesures exercées. Cela est cohérent avec l’étendu de sa juridiction sur le département.</a:t>
          </a:r>
          <a:endParaRPr lang="en-US" sz="1800" dirty="0">
            <a:solidFill>
              <a:schemeClr val="accent2">
                <a:lumMod val="75000"/>
              </a:schemeClr>
            </a:solidFill>
            <a:latin typeface="Arial Narrow" panose="020B0606020202030204" pitchFamily="34" charset="0"/>
          </a:endParaRPr>
        </a:p>
      </dgm:t>
    </dgm:pt>
    <dgm:pt modelId="{E9E9F109-5CA7-47AE-82F0-3216D6A7B820}" type="parTrans" cxnId="{81B389A7-C893-4613-B593-F3B23C29CE80}">
      <dgm:prSet/>
      <dgm:spPr/>
      <dgm:t>
        <a:bodyPr/>
        <a:lstStyle/>
        <a:p>
          <a:endParaRPr lang="en-US"/>
        </a:p>
      </dgm:t>
    </dgm:pt>
    <dgm:pt modelId="{D36D8AA5-E19F-4C89-832C-727A30059348}" type="sibTrans" cxnId="{81B389A7-C893-4613-B593-F3B23C29CE80}">
      <dgm:prSet/>
      <dgm:spPr/>
      <dgm:t>
        <a:bodyPr/>
        <a:lstStyle/>
        <a:p>
          <a:endParaRPr lang="en-US"/>
        </a:p>
      </dgm:t>
    </dgm:pt>
    <dgm:pt modelId="{7CD367B0-311B-4874-9473-C15953AD8158}">
      <dgm:prSet custT="1"/>
      <dgm:spPr/>
      <dgm:t>
        <a:bodyPr/>
        <a:lstStyle/>
        <a:p>
          <a:pPr algn="l">
            <a:lnSpc>
              <a:spcPct val="100000"/>
            </a:lnSpc>
          </a:pPr>
          <a:r>
            <a:rPr lang="fr-FR" sz="1800" b="0" dirty="0">
              <a:solidFill>
                <a:schemeClr val="accent2">
                  <a:lumMod val="75000"/>
                </a:schemeClr>
              </a:solidFill>
              <a:latin typeface="Arial Narrow" panose="020B0606020202030204" pitchFamily="34" charset="0"/>
            </a:rPr>
            <a:t>Le Tribunal du Mans est également à l’origine de la MAJ </a:t>
          </a:r>
          <a:r>
            <a:rPr lang="fr-FR" sz="1200" b="0" dirty="0">
              <a:solidFill>
                <a:schemeClr val="accent2">
                  <a:lumMod val="75000"/>
                </a:schemeClr>
              </a:solidFill>
              <a:latin typeface="Arial Narrow" panose="020B0606020202030204" pitchFamily="34" charset="0"/>
            </a:rPr>
            <a:t>(Mesures d’Accompagnement Judiciaire) </a:t>
          </a:r>
          <a:r>
            <a:rPr lang="fr-FR" sz="1800" b="0" dirty="0">
              <a:solidFill>
                <a:schemeClr val="accent2">
                  <a:lumMod val="75000"/>
                </a:schemeClr>
              </a:solidFill>
              <a:latin typeface="Arial Narrow" panose="020B0606020202030204" pitchFamily="34" charset="0"/>
            </a:rPr>
            <a:t>et de 10 mesures </a:t>
          </a:r>
          <a:br>
            <a:rPr lang="fr-FR" sz="1800" b="0" dirty="0">
              <a:solidFill>
                <a:schemeClr val="accent2">
                  <a:lumMod val="75000"/>
                </a:schemeClr>
              </a:solidFill>
              <a:latin typeface="Arial Narrow" panose="020B0606020202030204" pitchFamily="34" charset="0"/>
            </a:rPr>
          </a:br>
          <a:r>
            <a:rPr lang="fr-FR" sz="1800" b="0" dirty="0">
              <a:solidFill>
                <a:schemeClr val="accent2">
                  <a:lumMod val="75000"/>
                </a:schemeClr>
              </a:solidFill>
              <a:latin typeface="Arial Narrow" panose="020B0606020202030204" pitchFamily="34" charset="0"/>
            </a:rPr>
            <a:t>ad ’hoc sur 11.</a:t>
          </a:r>
          <a:endParaRPr lang="en-US" sz="1800" dirty="0">
            <a:solidFill>
              <a:schemeClr val="accent2">
                <a:lumMod val="75000"/>
              </a:schemeClr>
            </a:solidFill>
          </a:endParaRPr>
        </a:p>
      </dgm:t>
    </dgm:pt>
    <dgm:pt modelId="{EF4294D4-A555-4872-9100-215A034485C2}" type="parTrans" cxnId="{5E55B9B8-5E37-498C-B657-EFF3E229B05E}">
      <dgm:prSet/>
      <dgm:spPr/>
      <dgm:t>
        <a:bodyPr/>
        <a:lstStyle/>
        <a:p>
          <a:endParaRPr lang="en-US"/>
        </a:p>
      </dgm:t>
    </dgm:pt>
    <dgm:pt modelId="{F7459DF2-186A-4ABA-9589-1D4866029AFE}" type="sibTrans" cxnId="{5E55B9B8-5E37-498C-B657-EFF3E229B05E}">
      <dgm:prSet/>
      <dgm:spPr/>
      <dgm:t>
        <a:bodyPr/>
        <a:lstStyle/>
        <a:p>
          <a:endParaRPr lang="en-US"/>
        </a:p>
      </dgm:t>
    </dgm:pt>
    <dgm:pt modelId="{73BA9B80-94B7-4327-92A5-6449661DAD57}">
      <dgm:prSet custT="1"/>
      <dgm:spPr/>
      <dgm:t>
        <a:bodyPr/>
        <a:lstStyle/>
        <a:p>
          <a:pPr algn="l">
            <a:lnSpc>
              <a:spcPct val="100000"/>
            </a:lnSpc>
          </a:pPr>
          <a:r>
            <a:rPr lang="fr-FR" sz="1800" b="0" dirty="0">
              <a:solidFill>
                <a:schemeClr val="accent2">
                  <a:lumMod val="75000"/>
                </a:schemeClr>
              </a:solidFill>
              <a:latin typeface="Arial Narrow" panose="020B0606020202030204" pitchFamily="34" charset="0"/>
            </a:rPr>
            <a:t>La répartition des mesures de protection par les 2 principaux tribunaux reste quasiment identique aux années précédentes.</a:t>
          </a:r>
          <a:endParaRPr lang="en-US" sz="1800" dirty="0">
            <a:solidFill>
              <a:schemeClr val="accent2">
                <a:lumMod val="75000"/>
              </a:schemeClr>
            </a:solidFill>
            <a:latin typeface="Arial Narrow" panose="020B0606020202030204" pitchFamily="34" charset="0"/>
          </a:endParaRPr>
        </a:p>
      </dgm:t>
    </dgm:pt>
    <dgm:pt modelId="{F2AC4B78-C9E8-4795-A44D-4834D72DF82E}" type="sibTrans" cxnId="{1178CC2F-3ACB-4012-97FB-037732AE62DC}">
      <dgm:prSet/>
      <dgm:spPr/>
      <dgm:t>
        <a:bodyPr/>
        <a:lstStyle/>
        <a:p>
          <a:endParaRPr lang="en-US"/>
        </a:p>
      </dgm:t>
    </dgm:pt>
    <dgm:pt modelId="{91B4669E-48D8-47FB-8AFB-EECABEDE9680}" type="parTrans" cxnId="{1178CC2F-3ACB-4012-97FB-037732AE62DC}">
      <dgm:prSet/>
      <dgm:spPr/>
      <dgm:t>
        <a:bodyPr/>
        <a:lstStyle/>
        <a:p>
          <a:endParaRPr lang="en-US"/>
        </a:p>
      </dgm:t>
    </dgm:pt>
    <dgm:pt modelId="{05CE050F-0A20-4B66-8C29-3BC32B0125E1}" type="pres">
      <dgm:prSet presAssocID="{1A26477F-FE5D-4CBD-B412-4C45EBA31CD0}" presName="root" presStyleCnt="0">
        <dgm:presLayoutVars>
          <dgm:dir/>
          <dgm:resizeHandles val="exact"/>
        </dgm:presLayoutVars>
      </dgm:prSet>
      <dgm:spPr/>
    </dgm:pt>
    <dgm:pt modelId="{6EF62E31-A383-422D-A551-74BD5526E46D}" type="pres">
      <dgm:prSet presAssocID="{2B6284F1-056D-4F59-B483-9608BABB6B32}" presName="compNode" presStyleCnt="0"/>
      <dgm:spPr/>
    </dgm:pt>
    <dgm:pt modelId="{C162F05B-7100-4BF3-9977-6C9EBD17D77C}" type="pres">
      <dgm:prSet presAssocID="{2B6284F1-056D-4F59-B483-9608BABB6B32}" presName="iconRect" presStyleLbl="node1" presStyleIdx="0" presStyleCnt="3" custLinFactX="126314" custLinFactNeighborX="200000" custLinFactNeighborY="-1003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ales of Justice"/>
        </a:ext>
      </dgm:extLst>
    </dgm:pt>
    <dgm:pt modelId="{DCB4B0A2-D6B3-4699-ABB9-6CE55AC5DE7D}" type="pres">
      <dgm:prSet presAssocID="{2B6284F1-056D-4F59-B483-9608BABB6B32}" presName="spaceRect" presStyleCnt="0"/>
      <dgm:spPr/>
    </dgm:pt>
    <dgm:pt modelId="{DC117C8C-8FBC-4DF3-A049-DAADE1A9F8EA}" type="pres">
      <dgm:prSet presAssocID="{2B6284F1-056D-4F59-B483-9608BABB6B32}" presName="textRect" presStyleLbl="revTx" presStyleIdx="0" presStyleCnt="3" custScaleX="157896" custLinFactX="47968" custLinFactNeighborX="100000" custLinFactNeighborY="-28130">
        <dgm:presLayoutVars>
          <dgm:chMax val="1"/>
          <dgm:chPref val="1"/>
        </dgm:presLayoutVars>
      </dgm:prSet>
      <dgm:spPr/>
    </dgm:pt>
    <dgm:pt modelId="{DA9E1814-DC46-45B0-B2D3-08795559DCBF}" type="pres">
      <dgm:prSet presAssocID="{D36D8AA5-E19F-4C89-832C-727A30059348}" presName="sibTrans" presStyleCnt="0"/>
      <dgm:spPr/>
    </dgm:pt>
    <dgm:pt modelId="{EF01622D-D654-4436-B508-5CF4A33AA77B}" type="pres">
      <dgm:prSet presAssocID="{73BA9B80-94B7-4327-92A5-6449661DAD57}" presName="compNode" presStyleCnt="0"/>
      <dgm:spPr/>
    </dgm:pt>
    <dgm:pt modelId="{7CBD3A2E-14B9-4CC5-8FB5-40CC4C1158CE}" type="pres">
      <dgm:prSet presAssocID="{73BA9B80-94B7-4327-92A5-6449661DAD57}" presName="iconRect" presStyleLbl="node1" presStyleIdx="1" presStyleCnt="3" custLinFactX="-200000" custLinFactNeighborX="-220823" custLinFactNeighborY="-1215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ègle"/>
        </a:ext>
      </dgm:extLst>
    </dgm:pt>
    <dgm:pt modelId="{26B6F233-A2AA-47CF-AF69-D4CF5CA42E00}" type="pres">
      <dgm:prSet presAssocID="{73BA9B80-94B7-4327-92A5-6449661DAD57}" presName="spaceRect" presStyleCnt="0"/>
      <dgm:spPr/>
    </dgm:pt>
    <dgm:pt modelId="{FAB02F2D-37E1-4AC7-8733-D4EF67B66F92}" type="pres">
      <dgm:prSet presAssocID="{73BA9B80-94B7-4327-92A5-6449661DAD57}" presName="textRect" presStyleLbl="revTx" presStyleIdx="1" presStyleCnt="3" custScaleX="130286" custLinFactX="-82290" custLinFactNeighborX="-100000" custLinFactNeighborY="-25128">
        <dgm:presLayoutVars>
          <dgm:chMax val="1"/>
          <dgm:chPref val="1"/>
        </dgm:presLayoutVars>
      </dgm:prSet>
      <dgm:spPr/>
    </dgm:pt>
    <dgm:pt modelId="{C50F75A3-A438-4966-AB91-DC64EA162736}" type="pres">
      <dgm:prSet presAssocID="{F2AC4B78-C9E8-4795-A44D-4834D72DF82E}" presName="sibTrans" presStyleCnt="0"/>
      <dgm:spPr/>
    </dgm:pt>
    <dgm:pt modelId="{68636424-76CE-4FE6-9B8E-EA3AB4BBB4A6}" type="pres">
      <dgm:prSet presAssocID="{7CD367B0-311B-4874-9473-C15953AD8158}" presName="compNode" presStyleCnt="0"/>
      <dgm:spPr/>
    </dgm:pt>
    <dgm:pt modelId="{59452D3A-2AFA-449D-BB31-6E1D40C5EC37}" type="pres">
      <dgm:prSet presAssocID="{7CD367B0-311B-4874-9473-C15953AD8158}" presName="iconRect" presStyleLbl="node1" presStyleIdx="2" presStyleCnt="3" custLinFactNeighborX="-4707" custLinFactNeighborY="-1003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Juge"/>
        </a:ext>
      </dgm:extLst>
    </dgm:pt>
    <dgm:pt modelId="{7935F75B-35B4-4E45-825C-7C6327CA67E3}" type="pres">
      <dgm:prSet presAssocID="{7CD367B0-311B-4874-9473-C15953AD8158}" presName="spaceRect" presStyleCnt="0"/>
      <dgm:spPr/>
    </dgm:pt>
    <dgm:pt modelId="{C759F7FD-9516-4AA9-B17F-7BB6FDC7179A}" type="pres">
      <dgm:prSet presAssocID="{7CD367B0-311B-4874-9473-C15953AD8158}" presName="textRect" presStyleLbl="revTx" presStyleIdx="2" presStyleCnt="3" custScaleX="158701" custLinFactNeighborX="15765" custLinFactNeighborY="-25678">
        <dgm:presLayoutVars>
          <dgm:chMax val="1"/>
          <dgm:chPref val="1"/>
        </dgm:presLayoutVars>
      </dgm:prSet>
      <dgm:spPr/>
    </dgm:pt>
  </dgm:ptLst>
  <dgm:cxnLst>
    <dgm:cxn modelId="{90B49700-E1AA-44D4-84F4-C7BCD5720E66}" type="presOf" srcId="{2B6284F1-056D-4F59-B483-9608BABB6B32}" destId="{DC117C8C-8FBC-4DF3-A049-DAADE1A9F8EA}" srcOrd="0" destOrd="0" presId="urn:microsoft.com/office/officeart/2018/2/layout/IconLabelList"/>
    <dgm:cxn modelId="{6723FF20-E445-4C00-B6DE-7CF92FC7308E}" type="presOf" srcId="{1A26477F-FE5D-4CBD-B412-4C45EBA31CD0}" destId="{05CE050F-0A20-4B66-8C29-3BC32B0125E1}" srcOrd="0" destOrd="0" presId="urn:microsoft.com/office/officeart/2018/2/layout/IconLabelList"/>
    <dgm:cxn modelId="{1178CC2F-3ACB-4012-97FB-037732AE62DC}" srcId="{1A26477F-FE5D-4CBD-B412-4C45EBA31CD0}" destId="{73BA9B80-94B7-4327-92A5-6449661DAD57}" srcOrd="1" destOrd="0" parTransId="{91B4669E-48D8-47FB-8AFB-EECABEDE9680}" sibTransId="{F2AC4B78-C9E8-4795-A44D-4834D72DF82E}"/>
    <dgm:cxn modelId="{9D35559A-ABA8-40B0-AB2A-7ED47C3F35FC}" type="presOf" srcId="{7CD367B0-311B-4874-9473-C15953AD8158}" destId="{C759F7FD-9516-4AA9-B17F-7BB6FDC7179A}" srcOrd="0" destOrd="0" presId="urn:microsoft.com/office/officeart/2018/2/layout/IconLabelList"/>
    <dgm:cxn modelId="{81B389A7-C893-4613-B593-F3B23C29CE80}" srcId="{1A26477F-FE5D-4CBD-B412-4C45EBA31CD0}" destId="{2B6284F1-056D-4F59-B483-9608BABB6B32}" srcOrd="0" destOrd="0" parTransId="{E9E9F109-5CA7-47AE-82F0-3216D6A7B820}" sibTransId="{D36D8AA5-E19F-4C89-832C-727A30059348}"/>
    <dgm:cxn modelId="{5E55B9B8-5E37-498C-B657-EFF3E229B05E}" srcId="{1A26477F-FE5D-4CBD-B412-4C45EBA31CD0}" destId="{7CD367B0-311B-4874-9473-C15953AD8158}" srcOrd="2" destOrd="0" parTransId="{EF4294D4-A555-4872-9100-215A034485C2}" sibTransId="{F7459DF2-186A-4ABA-9589-1D4866029AFE}"/>
    <dgm:cxn modelId="{6846FBED-12F2-475A-AA06-3472E6BA16B0}" type="presOf" srcId="{73BA9B80-94B7-4327-92A5-6449661DAD57}" destId="{FAB02F2D-37E1-4AC7-8733-D4EF67B66F92}" srcOrd="0" destOrd="0" presId="urn:microsoft.com/office/officeart/2018/2/layout/IconLabelList"/>
    <dgm:cxn modelId="{4FF1BD65-BAF4-47B9-94CB-56DD4D2E1A7F}" type="presParOf" srcId="{05CE050F-0A20-4B66-8C29-3BC32B0125E1}" destId="{6EF62E31-A383-422D-A551-74BD5526E46D}" srcOrd="0" destOrd="0" presId="urn:microsoft.com/office/officeart/2018/2/layout/IconLabelList"/>
    <dgm:cxn modelId="{DA780EA4-5CF4-435A-8728-083D23E81619}" type="presParOf" srcId="{6EF62E31-A383-422D-A551-74BD5526E46D}" destId="{C162F05B-7100-4BF3-9977-6C9EBD17D77C}" srcOrd="0" destOrd="0" presId="urn:microsoft.com/office/officeart/2018/2/layout/IconLabelList"/>
    <dgm:cxn modelId="{40BD9DD2-EA09-48CD-8FE3-52D21A4F196A}" type="presParOf" srcId="{6EF62E31-A383-422D-A551-74BD5526E46D}" destId="{DCB4B0A2-D6B3-4699-ABB9-6CE55AC5DE7D}" srcOrd="1" destOrd="0" presId="urn:microsoft.com/office/officeart/2018/2/layout/IconLabelList"/>
    <dgm:cxn modelId="{6DEA0203-CACD-4A8D-AEA6-24F4EA7419E7}" type="presParOf" srcId="{6EF62E31-A383-422D-A551-74BD5526E46D}" destId="{DC117C8C-8FBC-4DF3-A049-DAADE1A9F8EA}" srcOrd="2" destOrd="0" presId="urn:microsoft.com/office/officeart/2018/2/layout/IconLabelList"/>
    <dgm:cxn modelId="{5373A1C2-4CC4-49FE-93C0-302BD5927CA7}" type="presParOf" srcId="{05CE050F-0A20-4B66-8C29-3BC32B0125E1}" destId="{DA9E1814-DC46-45B0-B2D3-08795559DCBF}" srcOrd="1" destOrd="0" presId="urn:microsoft.com/office/officeart/2018/2/layout/IconLabelList"/>
    <dgm:cxn modelId="{17E54E3D-37A2-4B08-AA2D-A482F285D74B}" type="presParOf" srcId="{05CE050F-0A20-4B66-8C29-3BC32B0125E1}" destId="{EF01622D-D654-4436-B508-5CF4A33AA77B}" srcOrd="2" destOrd="0" presId="urn:microsoft.com/office/officeart/2018/2/layout/IconLabelList"/>
    <dgm:cxn modelId="{6541B630-0A7F-487E-971C-0F5416B1EF06}" type="presParOf" srcId="{EF01622D-D654-4436-B508-5CF4A33AA77B}" destId="{7CBD3A2E-14B9-4CC5-8FB5-40CC4C1158CE}" srcOrd="0" destOrd="0" presId="urn:microsoft.com/office/officeart/2018/2/layout/IconLabelList"/>
    <dgm:cxn modelId="{941EFBA2-17FD-490E-A222-7F1CF593C4A5}" type="presParOf" srcId="{EF01622D-D654-4436-B508-5CF4A33AA77B}" destId="{26B6F233-A2AA-47CF-AF69-D4CF5CA42E00}" srcOrd="1" destOrd="0" presId="urn:microsoft.com/office/officeart/2018/2/layout/IconLabelList"/>
    <dgm:cxn modelId="{ADAE7349-FA03-4C08-AF84-A1AA657D8645}" type="presParOf" srcId="{EF01622D-D654-4436-B508-5CF4A33AA77B}" destId="{FAB02F2D-37E1-4AC7-8733-D4EF67B66F92}" srcOrd="2" destOrd="0" presId="urn:microsoft.com/office/officeart/2018/2/layout/IconLabelList"/>
    <dgm:cxn modelId="{9115206A-957D-4CEB-B0E6-A555B4F0758E}" type="presParOf" srcId="{05CE050F-0A20-4B66-8C29-3BC32B0125E1}" destId="{C50F75A3-A438-4966-AB91-DC64EA162736}" srcOrd="3" destOrd="0" presId="urn:microsoft.com/office/officeart/2018/2/layout/IconLabelList"/>
    <dgm:cxn modelId="{3C87ED98-C351-46D6-AC48-6E40D20F2586}" type="presParOf" srcId="{05CE050F-0A20-4B66-8C29-3BC32B0125E1}" destId="{68636424-76CE-4FE6-9B8E-EA3AB4BBB4A6}" srcOrd="4" destOrd="0" presId="urn:microsoft.com/office/officeart/2018/2/layout/IconLabelList"/>
    <dgm:cxn modelId="{C87CFC35-2857-4B22-8E17-6A3930FE81E2}" type="presParOf" srcId="{68636424-76CE-4FE6-9B8E-EA3AB4BBB4A6}" destId="{59452D3A-2AFA-449D-BB31-6E1D40C5EC37}" srcOrd="0" destOrd="0" presId="urn:microsoft.com/office/officeart/2018/2/layout/IconLabelList"/>
    <dgm:cxn modelId="{7A28B058-E91C-444D-ABE0-CEA78AC89A0C}" type="presParOf" srcId="{68636424-76CE-4FE6-9B8E-EA3AB4BBB4A6}" destId="{7935F75B-35B4-4E45-825C-7C6327CA67E3}" srcOrd="1" destOrd="0" presId="urn:microsoft.com/office/officeart/2018/2/layout/IconLabelList"/>
    <dgm:cxn modelId="{BF5A3A93-EB84-463B-A954-A07FDEEF3DFC}" type="presParOf" srcId="{68636424-76CE-4FE6-9B8E-EA3AB4BBB4A6}" destId="{C759F7FD-9516-4AA9-B17F-7BB6FDC7179A}"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CC6E7-6CCA-41E1-9562-83775B2C6F34}">
      <dsp:nvSpPr>
        <dsp:cNvPr id="0" name=""/>
        <dsp:cNvSpPr/>
      </dsp:nvSpPr>
      <dsp:spPr>
        <a:xfrm>
          <a:off x="0" y="2073"/>
          <a:ext cx="8422466"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B501C5-7061-4A5C-87BE-88821A1B2944}">
      <dsp:nvSpPr>
        <dsp:cNvPr id="0" name=""/>
        <dsp:cNvSpPr/>
      </dsp:nvSpPr>
      <dsp:spPr>
        <a:xfrm>
          <a:off x="0" y="2073"/>
          <a:ext cx="8422466" cy="498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fr-FR" sz="2000" kern="1200" dirty="0">
              <a:solidFill>
                <a:schemeClr val="accent1"/>
              </a:solidFill>
              <a:latin typeface="Arial Narrow" panose="020B0606020202030204" pitchFamily="34" charset="0"/>
              <a:sym typeface="Wingdings" panose="05000000000000000000" pitchFamily="2" charset="2"/>
            </a:rPr>
            <a:t> </a:t>
          </a:r>
          <a:r>
            <a:rPr lang="fr-FR" sz="2000" kern="1200" dirty="0">
              <a:solidFill>
                <a:schemeClr val="accent2">
                  <a:lumMod val="50000"/>
                </a:schemeClr>
              </a:solidFill>
              <a:latin typeface="Arial Narrow" panose="020B0606020202030204" pitchFamily="34" charset="0"/>
            </a:rPr>
            <a:t>Adoption du compte rendu de l’Assemblée Générale du  3 juin 2025,</a:t>
          </a:r>
          <a:endParaRPr lang="en-US" sz="2000" kern="1200" dirty="0">
            <a:solidFill>
              <a:schemeClr val="accent2">
                <a:lumMod val="50000"/>
              </a:schemeClr>
            </a:solidFill>
            <a:latin typeface="Arial Narrow" panose="020B0606020202030204" pitchFamily="34" charset="0"/>
          </a:endParaRPr>
        </a:p>
      </dsp:txBody>
      <dsp:txXfrm>
        <a:off x="0" y="2073"/>
        <a:ext cx="8422466" cy="498339"/>
      </dsp:txXfrm>
    </dsp:sp>
    <dsp:sp modelId="{6164FEC7-3FA2-4C00-9D9D-E0B0CFE7BAD7}">
      <dsp:nvSpPr>
        <dsp:cNvPr id="0" name=""/>
        <dsp:cNvSpPr/>
      </dsp:nvSpPr>
      <dsp:spPr>
        <a:xfrm>
          <a:off x="0" y="500413"/>
          <a:ext cx="8422466"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C9CD01-D616-4FFD-BDAF-1E7D7AFECC10}">
      <dsp:nvSpPr>
        <dsp:cNvPr id="0" name=""/>
        <dsp:cNvSpPr/>
      </dsp:nvSpPr>
      <dsp:spPr>
        <a:xfrm>
          <a:off x="0" y="500413"/>
          <a:ext cx="8422466" cy="498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r-FR" sz="1800" kern="1200" dirty="0">
              <a:solidFill>
                <a:schemeClr val="accent1"/>
              </a:solidFill>
              <a:latin typeface="Arial Narrow" panose="020B0606020202030204" pitchFamily="34" charset="0"/>
              <a:sym typeface="Wingdings" panose="05000000000000000000" pitchFamily="2" charset="2"/>
            </a:rPr>
            <a:t> </a:t>
          </a:r>
          <a:r>
            <a:rPr lang="fr-FR" sz="2000" kern="1200" dirty="0">
              <a:solidFill>
                <a:schemeClr val="accent2">
                  <a:lumMod val="50000"/>
                </a:schemeClr>
              </a:solidFill>
              <a:latin typeface="Arial Narrow" panose="020B0606020202030204" pitchFamily="34" charset="0"/>
            </a:rPr>
            <a:t>Rapport moral présenté par  Lysiane DANIEL, présidente,</a:t>
          </a:r>
          <a:endParaRPr lang="en-US" sz="2000" kern="1200" dirty="0">
            <a:solidFill>
              <a:schemeClr val="accent2">
                <a:lumMod val="50000"/>
              </a:schemeClr>
            </a:solidFill>
            <a:latin typeface="Arial Narrow" panose="020B0606020202030204" pitchFamily="34" charset="0"/>
          </a:endParaRPr>
        </a:p>
      </dsp:txBody>
      <dsp:txXfrm>
        <a:off x="0" y="500413"/>
        <a:ext cx="8422466" cy="498339"/>
      </dsp:txXfrm>
    </dsp:sp>
    <dsp:sp modelId="{44B1852E-DBC9-49CD-A803-91C1E17B37DD}">
      <dsp:nvSpPr>
        <dsp:cNvPr id="0" name=""/>
        <dsp:cNvSpPr/>
      </dsp:nvSpPr>
      <dsp:spPr>
        <a:xfrm>
          <a:off x="0" y="998753"/>
          <a:ext cx="8422466"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9E570C-3115-465B-A2B0-F901AF230CA1}">
      <dsp:nvSpPr>
        <dsp:cNvPr id="0" name=""/>
        <dsp:cNvSpPr/>
      </dsp:nvSpPr>
      <dsp:spPr>
        <a:xfrm>
          <a:off x="0" y="998753"/>
          <a:ext cx="8414240" cy="676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fr-FR" sz="1800" kern="1200" dirty="0">
              <a:solidFill>
                <a:schemeClr val="accent1"/>
              </a:solidFill>
              <a:latin typeface="Arial Narrow" panose="020B0606020202030204" pitchFamily="34" charset="0"/>
              <a:sym typeface="Wingdings" panose="05000000000000000000" pitchFamily="2" charset="2"/>
            </a:rPr>
            <a:t> </a:t>
          </a:r>
          <a:r>
            <a:rPr lang="fr-FR" sz="2000" kern="1200" dirty="0">
              <a:solidFill>
                <a:schemeClr val="accent2">
                  <a:lumMod val="50000"/>
                </a:schemeClr>
              </a:solidFill>
              <a:latin typeface="Arial Narrow" panose="020B0606020202030204" pitchFamily="34" charset="0"/>
            </a:rPr>
            <a:t>Rapport d'activité 2025, présenté par Christine BACCETTI, secrétaire et </a:t>
          </a:r>
          <a:br>
            <a:rPr lang="fr-FR" sz="2000" kern="1200" dirty="0">
              <a:solidFill>
                <a:schemeClr val="accent2">
                  <a:lumMod val="50000"/>
                </a:schemeClr>
              </a:solidFill>
              <a:latin typeface="Arial Narrow" panose="020B0606020202030204" pitchFamily="34" charset="0"/>
            </a:rPr>
          </a:br>
          <a:r>
            <a:rPr lang="fr-FR" sz="2000" kern="1200" dirty="0">
              <a:solidFill>
                <a:schemeClr val="accent2">
                  <a:lumMod val="50000"/>
                </a:schemeClr>
              </a:solidFill>
              <a:latin typeface="Arial Narrow" panose="020B0606020202030204" pitchFamily="34" charset="0"/>
            </a:rPr>
            <a:t>     Marie Laure BLIN, Directrice,</a:t>
          </a:r>
          <a:endParaRPr lang="en-US" sz="2000" kern="1200" dirty="0">
            <a:solidFill>
              <a:schemeClr val="accent2">
                <a:lumMod val="50000"/>
              </a:schemeClr>
            </a:solidFill>
            <a:latin typeface="Arial Narrow" panose="020B0606020202030204" pitchFamily="34" charset="0"/>
          </a:endParaRPr>
        </a:p>
      </dsp:txBody>
      <dsp:txXfrm>
        <a:off x="0" y="998753"/>
        <a:ext cx="8414240" cy="676835"/>
      </dsp:txXfrm>
    </dsp:sp>
    <dsp:sp modelId="{6D163C63-D637-4588-919D-8E08194BFFF5}">
      <dsp:nvSpPr>
        <dsp:cNvPr id="0" name=""/>
        <dsp:cNvSpPr/>
      </dsp:nvSpPr>
      <dsp:spPr>
        <a:xfrm>
          <a:off x="0" y="1675588"/>
          <a:ext cx="8422466"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00FABE-836F-4AB5-8D66-24A1D3FC618C}">
      <dsp:nvSpPr>
        <dsp:cNvPr id="0" name=""/>
        <dsp:cNvSpPr/>
      </dsp:nvSpPr>
      <dsp:spPr>
        <a:xfrm>
          <a:off x="0" y="1675588"/>
          <a:ext cx="8414240" cy="648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fr-FR" sz="2000" kern="1200" dirty="0">
              <a:solidFill>
                <a:schemeClr val="accent1"/>
              </a:solidFill>
              <a:latin typeface="Arial Narrow" panose="020B0606020202030204" pitchFamily="34" charset="0"/>
              <a:sym typeface="Wingdings" panose="05000000000000000000" pitchFamily="2" charset="2"/>
            </a:rPr>
            <a:t> </a:t>
          </a:r>
          <a:r>
            <a:rPr lang="fr-FR" sz="2000" kern="1200" dirty="0">
              <a:solidFill>
                <a:schemeClr val="accent2">
                  <a:lumMod val="50000"/>
                </a:schemeClr>
              </a:solidFill>
              <a:latin typeface="Arial Narrow" panose="020B0606020202030204" pitchFamily="34" charset="0"/>
            </a:rPr>
            <a:t>Rapport financier 2025, présenté par Alain GINGOLD, trésorier et Delphine PFISTER,</a:t>
          </a:r>
          <a:br>
            <a:rPr lang="fr-FR" sz="2000" kern="1200" dirty="0">
              <a:solidFill>
                <a:schemeClr val="accent2">
                  <a:lumMod val="50000"/>
                </a:schemeClr>
              </a:solidFill>
              <a:latin typeface="Arial Narrow" panose="020B0606020202030204" pitchFamily="34" charset="0"/>
            </a:rPr>
          </a:br>
          <a:r>
            <a:rPr lang="fr-FR" sz="2000" kern="1200" dirty="0">
              <a:solidFill>
                <a:schemeClr val="accent2">
                  <a:lumMod val="50000"/>
                </a:schemeClr>
              </a:solidFill>
              <a:latin typeface="Arial Narrow" panose="020B0606020202030204" pitchFamily="34" charset="0"/>
            </a:rPr>
            <a:t>     Responsable Administrative et Financière</a:t>
          </a:r>
        </a:p>
      </dsp:txBody>
      <dsp:txXfrm>
        <a:off x="0" y="1675588"/>
        <a:ext cx="8414240" cy="648978"/>
      </dsp:txXfrm>
    </dsp:sp>
    <dsp:sp modelId="{19992315-ADF1-4202-8B2F-E47B490BFEFF}">
      <dsp:nvSpPr>
        <dsp:cNvPr id="0" name=""/>
        <dsp:cNvSpPr/>
      </dsp:nvSpPr>
      <dsp:spPr>
        <a:xfrm>
          <a:off x="0" y="2324566"/>
          <a:ext cx="8422466"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FBC6D9-3B15-437E-A5D5-EF29E89738C7}">
      <dsp:nvSpPr>
        <dsp:cNvPr id="0" name=""/>
        <dsp:cNvSpPr/>
      </dsp:nvSpPr>
      <dsp:spPr>
        <a:xfrm>
          <a:off x="0" y="2324566"/>
          <a:ext cx="8422466" cy="498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fr-FR" sz="2000" kern="1200" dirty="0">
              <a:solidFill>
                <a:schemeClr val="accent1"/>
              </a:solidFill>
              <a:latin typeface="Arial Narrow" panose="020B0606020202030204" pitchFamily="34" charset="0"/>
              <a:sym typeface="Wingdings" panose="05000000000000000000" pitchFamily="2" charset="2"/>
            </a:rPr>
            <a:t> </a:t>
          </a:r>
          <a:r>
            <a:rPr lang="fr-FR" sz="2000" kern="1200" dirty="0">
              <a:solidFill>
                <a:schemeClr val="accent2">
                  <a:lumMod val="50000"/>
                </a:schemeClr>
              </a:solidFill>
              <a:latin typeface="Arial Narrow" panose="020B0606020202030204" pitchFamily="34" charset="0"/>
            </a:rPr>
            <a:t>Rapport de Madame la Commissaire aux Comptes,</a:t>
          </a:r>
          <a:endParaRPr lang="en-US" sz="2000" kern="1200" dirty="0">
            <a:solidFill>
              <a:schemeClr val="accent2">
                <a:lumMod val="50000"/>
              </a:schemeClr>
            </a:solidFill>
            <a:latin typeface="Arial Narrow" panose="020B0606020202030204" pitchFamily="34" charset="0"/>
          </a:endParaRPr>
        </a:p>
      </dsp:txBody>
      <dsp:txXfrm>
        <a:off x="0" y="2324566"/>
        <a:ext cx="8422466" cy="498339"/>
      </dsp:txXfrm>
    </dsp:sp>
    <dsp:sp modelId="{CF779063-1956-4248-9749-AEB15E8F076C}">
      <dsp:nvSpPr>
        <dsp:cNvPr id="0" name=""/>
        <dsp:cNvSpPr/>
      </dsp:nvSpPr>
      <dsp:spPr>
        <a:xfrm>
          <a:off x="0" y="2822906"/>
          <a:ext cx="8422466"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922873-419F-4E47-B233-21F30DDCC5F9}">
      <dsp:nvSpPr>
        <dsp:cNvPr id="0" name=""/>
        <dsp:cNvSpPr/>
      </dsp:nvSpPr>
      <dsp:spPr>
        <a:xfrm>
          <a:off x="0" y="2822906"/>
          <a:ext cx="8422466" cy="498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fr-FR" sz="2000" kern="1200" dirty="0">
              <a:solidFill>
                <a:schemeClr val="accent1"/>
              </a:solidFill>
              <a:latin typeface="Arial Narrow" panose="020B0606020202030204" pitchFamily="34" charset="0"/>
              <a:sym typeface="Wingdings" panose="05000000000000000000" pitchFamily="2" charset="2"/>
            </a:rPr>
            <a:t> </a:t>
          </a:r>
          <a:r>
            <a:rPr lang="fr-FR" sz="2000" kern="1200" dirty="0">
              <a:solidFill>
                <a:schemeClr val="accent2">
                  <a:lumMod val="50000"/>
                </a:schemeClr>
              </a:solidFill>
              <a:latin typeface="Arial Narrow" panose="020B0606020202030204" pitchFamily="34" charset="0"/>
            </a:rPr>
            <a:t>Renouvellement des membres du CA,</a:t>
          </a:r>
          <a:endParaRPr lang="en-US" sz="2000" kern="1200" dirty="0">
            <a:solidFill>
              <a:schemeClr val="accent2">
                <a:lumMod val="50000"/>
              </a:schemeClr>
            </a:solidFill>
            <a:latin typeface="Arial Narrow" panose="020B0606020202030204" pitchFamily="34" charset="0"/>
          </a:endParaRPr>
        </a:p>
      </dsp:txBody>
      <dsp:txXfrm>
        <a:off x="0" y="2822906"/>
        <a:ext cx="8422466" cy="498339"/>
      </dsp:txXfrm>
    </dsp:sp>
    <dsp:sp modelId="{B9523F0C-B96E-4F52-BC80-54DA2C27DF72}">
      <dsp:nvSpPr>
        <dsp:cNvPr id="0" name=""/>
        <dsp:cNvSpPr/>
      </dsp:nvSpPr>
      <dsp:spPr>
        <a:xfrm>
          <a:off x="0" y="3321246"/>
          <a:ext cx="8422466"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65F3FA-867C-41B0-8BE9-2F21C5E49D85}">
      <dsp:nvSpPr>
        <dsp:cNvPr id="0" name=""/>
        <dsp:cNvSpPr/>
      </dsp:nvSpPr>
      <dsp:spPr>
        <a:xfrm>
          <a:off x="0" y="3321246"/>
          <a:ext cx="8422466" cy="498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fr-FR" sz="2000" kern="1200" dirty="0">
              <a:solidFill>
                <a:schemeClr val="accent1"/>
              </a:solidFill>
              <a:latin typeface="Arial Narrow" panose="020B0606020202030204" pitchFamily="34" charset="0"/>
              <a:sym typeface="Wingdings" panose="05000000000000000000" pitchFamily="2" charset="2"/>
            </a:rPr>
            <a:t> </a:t>
          </a:r>
          <a:r>
            <a:rPr lang="fr-FR" sz="2000" kern="1200" dirty="0">
              <a:solidFill>
                <a:schemeClr val="accent2">
                  <a:lumMod val="50000"/>
                </a:schemeClr>
              </a:solidFill>
              <a:latin typeface="Arial Narrow" panose="020B0606020202030204" pitchFamily="34" charset="0"/>
            </a:rPr>
            <a:t>Questions diverses.</a:t>
          </a:r>
          <a:endParaRPr lang="en-US" sz="2000" kern="1200" dirty="0">
            <a:solidFill>
              <a:schemeClr val="accent2">
                <a:lumMod val="50000"/>
              </a:schemeClr>
            </a:solidFill>
            <a:latin typeface="Arial Narrow" panose="020B0606020202030204" pitchFamily="34" charset="0"/>
          </a:endParaRPr>
        </a:p>
      </dsp:txBody>
      <dsp:txXfrm>
        <a:off x="0" y="3321246"/>
        <a:ext cx="8422466" cy="498339"/>
      </dsp:txXfrm>
    </dsp:sp>
    <dsp:sp modelId="{886A6C6A-2C29-473A-9415-510319B33639}">
      <dsp:nvSpPr>
        <dsp:cNvPr id="0" name=""/>
        <dsp:cNvSpPr/>
      </dsp:nvSpPr>
      <dsp:spPr>
        <a:xfrm>
          <a:off x="0" y="3819586"/>
          <a:ext cx="8422466"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BAAD4D-8EF6-4867-BE13-75A48284E165}">
      <dsp:nvSpPr>
        <dsp:cNvPr id="0" name=""/>
        <dsp:cNvSpPr/>
      </dsp:nvSpPr>
      <dsp:spPr>
        <a:xfrm>
          <a:off x="0" y="3819586"/>
          <a:ext cx="8422466" cy="498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fr-FR" sz="2300" kern="1200" dirty="0"/>
        </a:p>
      </dsp:txBody>
      <dsp:txXfrm>
        <a:off x="0" y="3819586"/>
        <a:ext cx="8422466" cy="4983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AF702-BD19-41E2-9276-FE7F9FF7F68D}">
      <dsp:nvSpPr>
        <dsp:cNvPr id="0" name=""/>
        <dsp:cNvSpPr/>
      </dsp:nvSpPr>
      <dsp:spPr>
        <a:xfrm>
          <a:off x="0" y="0"/>
          <a:ext cx="5934688" cy="1228044"/>
        </a:xfrm>
        <a:prstGeom prst="roundRect">
          <a:avLst>
            <a:gd name="adj" fmla="val 10000"/>
          </a:avLst>
        </a:prstGeom>
        <a:solidFill>
          <a:schemeClr val="accent2">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fr-FR" sz="3200" b="1" kern="1200" dirty="0">
              <a:latin typeface="Arial Narrow" panose="020B0606020202030204" pitchFamily="34" charset="0"/>
            </a:rPr>
            <a:t>Rapport Moral, par</a:t>
          </a:r>
          <a:endParaRPr lang="en-US" sz="3200" kern="1200" dirty="0">
            <a:latin typeface="Arial Narrow" panose="020B0606020202030204" pitchFamily="34" charset="0"/>
          </a:endParaRPr>
        </a:p>
      </dsp:txBody>
      <dsp:txXfrm>
        <a:off x="35968" y="35968"/>
        <a:ext cx="4609532" cy="1156108"/>
      </dsp:txXfrm>
    </dsp:sp>
    <dsp:sp modelId="{A2ADC655-4AFF-427D-8365-DA668AC94811}">
      <dsp:nvSpPr>
        <dsp:cNvPr id="0" name=""/>
        <dsp:cNvSpPr/>
      </dsp:nvSpPr>
      <dsp:spPr>
        <a:xfrm>
          <a:off x="523648" y="1432718"/>
          <a:ext cx="5934688" cy="1228044"/>
        </a:xfrm>
        <a:prstGeom prst="roundRect">
          <a:avLst>
            <a:gd name="adj" fmla="val 10000"/>
          </a:avLst>
        </a:prstGeom>
        <a:solidFill>
          <a:schemeClr val="accent2">
            <a:alpha val="90000"/>
            <a:hueOff val="0"/>
            <a:satOff val="0"/>
            <a:lumOff val="0"/>
            <a:alphaOff val="-2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fr-FR" sz="3200" b="1" kern="1200" dirty="0">
              <a:latin typeface="Arial Narrow" panose="020B0606020202030204" pitchFamily="34" charset="0"/>
            </a:rPr>
            <a:t>Lysiane DANIEL</a:t>
          </a:r>
          <a:endParaRPr lang="en-US" sz="3200" kern="1200" dirty="0">
            <a:latin typeface="Arial Narrow" panose="020B0606020202030204" pitchFamily="34" charset="0"/>
          </a:endParaRPr>
        </a:p>
      </dsp:txBody>
      <dsp:txXfrm>
        <a:off x="559616" y="1468686"/>
        <a:ext cx="4540874" cy="1156108"/>
      </dsp:txXfrm>
    </dsp:sp>
    <dsp:sp modelId="{B997A025-A0A6-47C5-86DF-012F05E5E049}">
      <dsp:nvSpPr>
        <dsp:cNvPr id="0" name=""/>
        <dsp:cNvSpPr/>
      </dsp:nvSpPr>
      <dsp:spPr>
        <a:xfrm>
          <a:off x="1047297" y="2865437"/>
          <a:ext cx="5934688" cy="1228044"/>
        </a:xfrm>
        <a:prstGeom prst="roundRect">
          <a:avLst>
            <a:gd name="adj" fmla="val 10000"/>
          </a:avLst>
        </a:prstGeom>
        <a:solidFill>
          <a:schemeClr val="accent2">
            <a:alpha val="90000"/>
            <a:hueOff val="0"/>
            <a:satOff val="0"/>
            <a:lumOff val="0"/>
            <a:alpha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fr-FR" sz="3200" b="1" kern="1200" dirty="0">
              <a:latin typeface="Arial Narrow" panose="020B0606020202030204" pitchFamily="34" charset="0"/>
            </a:rPr>
            <a:t>Présidente</a:t>
          </a:r>
          <a:endParaRPr lang="en-US" sz="3200" kern="1200" dirty="0">
            <a:latin typeface="Arial Narrow" panose="020B0606020202030204" pitchFamily="34" charset="0"/>
          </a:endParaRPr>
        </a:p>
      </dsp:txBody>
      <dsp:txXfrm>
        <a:off x="1083265" y="2901405"/>
        <a:ext cx="4540874" cy="1156108"/>
      </dsp:txXfrm>
    </dsp:sp>
    <dsp:sp modelId="{169374F2-FA4D-40BB-8387-E969E0FFECFE}">
      <dsp:nvSpPr>
        <dsp:cNvPr id="0" name=""/>
        <dsp:cNvSpPr/>
      </dsp:nvSpPr>
      <dsp:spPr>
        <a:xfrm>
          <a:off x="5136459" y="931267"/>
          <a:ext cx="798228" cy="798228"/>
        </a:xfrm>
        <a:prstGeom prst="downArrow">
          <a:avLst>
            <a:gd name="adj1" fmla="val 55000"/>
            <a:gd name="adj2" fmla="val 45000"/>
          </a:avLst>
        </a:prstGeom>
        <a:solidFill>
          <a:schemeClr val="accent2">
            <a:lumMod val="75000"/>
            <a:alpha val="9000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accent2">
                <a:lumMod val="50000"/>
              </a:schemeClr>
            </a:solidFill>
          </a:endParaRPr>
        </a:p>
      </dsp:txBody>
      <dsp:txXfrm>
        <a:off x="5316060" y="931267"/>
        <a:ext cx="439026" cy="600667"/>
      </dsp:txXfrm>
    </dsp:sp>
    <dsp:sp modelId="{38AACE88-2F6F-4509-84B6-9B537718A271}">
      <dsp:nvSpPr>
        <dsp:cNvPr id="0" name=""/>
        <dsp:cNvSpPr/>
      </dsp:nvSpPr>
      <dsp:spPr>
        <a:xfrm>
          <a:off x="5660108" y="2355798"/>
          <a:ext cx="798228" cy="798228"/>
        </a:xfrm>
        <a:prstGeom prst="downArrow">
          <a:avLst>
            <a:gd name="adj1" fmla="val 55000"/>
            <a:gd name="adj2" fmla="val 45000"/>
          </a:avLst>
        </a:prstGeom>
        <a:solidFill>
          <a:schemeClr val="accent2">
            <a:lumMod val="75000"/>
            <a:alpha val="5000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839709" y="2355798"/>
        <a:ext cx="439026" cy="6006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36C11-7B6A-4F80-A44F-72B4AD91B99A}">
      <dsp:nvSpPr>
        <dsp:cNvPr id="0" name=""/>
        <dsp:cNvSpPr/>
      </dsp:nvSpPr>
      <dsp:spPr>
        <a:xfrm>
          <a:off x="-4006207" y="-614996"/>
          <a:ext cx="4774161" cy="4774161"/>
        </a:xfrm>
        <a:prstGeom prst="blockArc">
          <a:avLst>
            <a:gd name="adj1" fmla="val 18900000"/>
            <a:gd name="adj2" fmla="val 2700000"/>
            <a:gd name="adj3" fmla="val 452"/>
          </a:avLst>
        </a:prstGeom>
        <a:noFill/>
        <a:ln w="19050" cap="rnd"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AA6CB5-BD36-412B-911B-FBAE3EEF832F}">
      <dsp:nvSpPr>
        <dsp:cNvPr id="0" name=""/>
        <dsp:cNvSpPr/>
      </dsp:nvSpPr>
      <dsp:spPr>
        <a:xfrm>
          <a:off x="248961" y="161117"/>
          <a:ext cx="5128325" cy="322093"/>
        </a:xfrm>
        <a:prstGeom prst="rect">
          <a:avLst/>
        </a:prstGeom>
        <a:solidFill>
          <a:schemeClr val="accent2">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5662" tIns="55880" rIns="55880" bIns="55880" numCol="1" spcCol="1270" anchor="ctr" anchorCtr="0">
          <a:noAutofit/>
        </a:bodyPr>
        <a:lstStyle/>
        <a:p>
          <a:pPr marL="0" lvl="0" indent="0" algn="l" defTabSz="977900">
            <a:lnSpc>
              <a:spcPct val="90000"/>
            </a:lnSpc>
            <a:spcBef>
              <a:spcPct val="0"/>
            </a:spcBef>
            <a:spcAft>
              <a:spcPct val="35000"/>
            </a:spcAft>
            <a:buNone/>
          </a:pPr>
          <a:r>
            <a:rPr lang="fr-FR" sz="2200" kern="1200" dirty="0">
              <a:latin typeface="Arial Narrow" panose="020B0606020202030204" pitchFamily="34" charset="0"/>
            </a:rPr>
            <a:t>Présidente</a:t>
          </a:r>
          <a:r>
            <a:rPr lang="fr-FR" sz="2200" kern="1200" dirty="0">
              <a:latin typeface="Arial Narrow" panose="020B0606020202030204" pitchFamily="34" charset="0"/>
              <a:sym typeface="Wingdings" panose="05000000000000000000" pitchFamily="2" charset="2"/>
            </a:rPr>
            <a:t></a:t>
          </a:r>
          <a:r>
            <a:rPr lang="fr-FR" sz="2200" kern="1200" dirty="0">
              <a:latin typeface="Arial Narrow" panose="020B0606020202030204" pitchFamily="34" charset="0"/>
            </a:rPr>
            <a:t> Lysiane DANIEL</a:t>
          </a:r>
        </a:p>
      </dsp:txBody>
      <dsp:txXfrm>
        <a:off x="248961" y="161117"/>
        <a:ext cx="5128325" cy="322093"/>
      </dsp:txXfrm>
    </dsp:sp>
    <dsp:sp modelId="{69082C59-ACC1-4089-8F39-41FA39A34F3A}">
      <dsp:nvSpPr>
        <dsp:cNvPr id="0" name=""/>
        <dsp:cNvSpPr/>
      </dsp:nvSpPr>
      <dsp:spPr>
        <a:xfrm>
          <a:off x="47652" y="120856"/>
          <a:ext cx="402617" cy="40261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40120A-902D-4A64-90F8-662B21B09294}">
      <dsp:nvSpPr>
        <dsp:cNvPr id="0" name=""/>
        <dsp:cNvSpPr/>
      </dsp:nvSpPr>
      <dsp:spPr>
        <a:xfrm>
          <a:off x="540646" y="644542"/>
          <a:ext cx="4836640" cy="322093"/>
        </a:xfrm>
        <a:prstGeom prst="rect">
          <a:avLst/>
        </a:prstGeom>
        <a:solidFill>
          <a:schemeClr val="accent2">
            <a:alpha val="90000"/>
            <a:hueOff val="0"/>
            <a:satOff val="0"/>
            <a:lumOff val="0"/>
            <a:alphaOff val="-6667"/>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5662" tIns="55880" rIns="55880" bIns="55880" numCol="1" spcCol="1270" anchor="ctr" anchorCtr="0">
          <a:noAutofit/>
        </a:bodyPr>
        <a:lstStyle/>
        <a:p>
          <a:pPr marL="0" lvl="0" indent="0" algn="l" defTabSz="977900">
            <a:lnSpc>
              <a:spcPct val="90000"/>
            </a:lnSpc>
            <a:spcBef>
              <a:spcPct val="0"/>
            </a:spcBef>
            <a:spcAft>
              <a:spcPct val="35000"/>
            </a:spcAft>
            <a:buNone/>
          </a:pPr>
          <a:r>
            <a:rPr lang="fr-FR" sz="2200" kern="1200" dirty="0">
              <a:latin typeface="Arial Narrow" panose="020B0606020202030204" pitchFamily="34" charset="0"/>
            </a:rPr>
            <a:t>Vice - Présidente</a:t>
          </a:r>
          <a:r>
            <a:rPr lang="fr-FR" sz="2200" kern="1200" dirty="0">
              <a:latin typeface="Arial Narrow" panose="020B0606020202030204" pitchFamily="34" charset="0"/>
              <a:sym typeface="Wingdings" panose="05000000000000000000" pitchFamily="2" charset="2"/>
            </a:rPr>
            <a:t> Annick TROTTIN</a:t>
          </a:r>
          <a:r>
            <a:rPr lang="fr-FR" sz="2200" kern="1200" dirty="0">
              <a:latin typeface="Arial Narrow" panose="020B0606020202030204" pitchFamily="34" charset="0"/>
            </a:rPr>
            <a:t> </a:t>
          </a:r>
        </a:p>
      </dsp:txBody>
      <dsp:txXfrm>
        <a:off x="540646" y="644542"/>
        <a:ext cx="4836640" cy="322093"/>
      </dsp:txXfrm>
    </dsp:sp>
    <dsp:sp modelId="{6C890290-3438-4FD6-9259-8975CF916DD2}">
      <dsp:nvSpPr>
        <dsp:cNvPr id="0" name=""/>
        <dsp:cNvSpPr/>
      </dsp:nvSpPr>
      <dsp:spPr>
        <a:xfrm>
          <a:off x="339337" y="604280"/>
          <a:ext cx="402617" cy="40261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6667"/>
            </a:schemeClr>
          </a:solidFill>
          <a:prstDash val="solid"/>
        </a:ln>
        <a:effectLst/>
      </dsp:spPr>
      <dsp:style>
        <a:lnRef idx="2">
          <a:scrgbClr r="0" g="0" b="0"/>
        </a:lnRef>
        <a:fillRef idx="1">
          <a:scrgbClr r="0" g="0" b="0"/>
        </a:fillRef>
        <a:effectRef idx="0">
          <a:scrgbClr r="0" g="0" b="0"/>
        </a:effectRef>
        <a:fontRef idx="minor"/>
      </dsp:style>
    </dsp:sp>
    <dsp:sp modelId="{41176C9C-88AA-4D62-9187-DB5B08AAB054}">
      <dsp:nvSpPr>
        <dsp:cNvPr id="0" name=""/>
        <dsp:cNvSpPr/>
      </dsp:nvSpPr>
      <dsp:spPr>
        <a:xfrm>
          <a:off x="700488" y="1127612"/>
          <a:ext cx="4676798" cy="322093"/>
        </a:xfrm>
        <a:prstGeom prst="rect">
          <a:avLst/>
        </a:prstGeom>
        <a:solidFill>
          <a:schemeClr val="accent2">
            <a:alpha val="90000"/>
            <a:hueOff val="0"/>
            <a:satOff val="0"/>
            <a:lumOff val="0"/>
            <a:alphaOff val="-13333"/>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5662" tIns="55880" rIns="55880" bIns="55880" numCol="1" spcCol="1270" anchor="ctr" anchorCtr="0">
          <a:noAutofit/>
        </a:bodyPr>
        <a:lstStyle/>
        <a:p>
          <a:pPr marL="0" lvl="0" indent="0" algn="l" defTabSz="977900">
            <a:lnSpc>
              <a:spcPct val="90000"/>
            </a:lnSpc>
            <a:spcBef>
              <a:spcPct val="0"/>
            </a:spcBef>
            <a:spcAft>
              <a:spcPct val="35000"/>
            </a:spcAft>
            <a:buNone/>
          </a:pPr>
          <a:r>
            <a:rPr lang="fr-FR" sz="2200" kern="1200" dirty="0">
              <a:latin typeface="Arial Narrow" panose="020B0606020202030204" pitchFamily="34" charset="0"/>
            </a:rPr>
            <a:t>Vice - Président</a:t>
          </a:r>
          <a:r>
            <a:rPr lang="fr-FR" sz="2200" kern="1200" dirty="0">
              <a:latin typeface="Arial Narrow" panose="020B0606020202030204" pitchFamily="34" charset="0"/>
              <a:sym typeface="Wingdings" panose="05000000000000000000" pitchFamily="2" charset="2"/>
            </a:rPr>
            <a:t> Alain PHILIPPON</a:t>
          </a:r>
          <a:endParaRPr lang="fr-FR" sz="2200" kern="1200" dirty="0">
            <a:latin typeface="Arial Narrow" panose="020B0606020202030204" pitchFamily="34" charset="0"/>
          </a:endParaRPr>
        </a:p>
      </dsp:txBody>
      <dsp:txXfrm>
        <a:off x="700488" y="1127612"/>
        <a:ext cx="4676798" cy="322093"/>
      </dsp:txXfrm>
    </dsp:sp>
    <dsp:sp modelId="{D606A5BD-FE24-4585-B3F3-6B62C698D2BC}">
      <dsp:nvSpPr>
        <dsp:cNvPr id="0" name=""/>
        <dsp:cNvSpPr/>
      </dsp:nvSpPr>
      <dsp:spPr>
        <a:xfrm>
          <a:off x="499179" y="1087350"/>
          <a:ext cx="402617" cy="40261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dsp:style>
    </dsp:sp>
    <dsp:sp modelId="{5D0546D6-F2BA-4C2B-BF9F-E87E553EEBA2}">
      <dsp:nvSpPr>
        <dsp:cNvPr id="0" name=""/>
        <dsp:cNvSpPr/>
      </dsp:nvSpPr>
      <dsp:spPr>
        <a:xfrm>
          <a:off x="751524" y="1611037"/>
          <a:ext cx="4625762" cy="322093"/>
        </a:xfrm>
        <a:prstGeom prst="rect">
          <a:avLst/>
        </a:prstGeom>
        <a:solidFill>
          <a:schemeClr val="accent2">
            <a:alpha val="90000"/>
            <a:hueOff val="0"/>
            <a:satOff val="0"/>
            <a:lumOff val="0"/>
            <a:alphaOff val="-2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5662" tIns="50800" rIns="50800" bIns="50800" numCol="1" spcCol="1270" anchor="ctr" anchorCtr="0">
          <a:noAutofit/>
        </a:bodyPr>
        <a:lstStyle/>
        <a:p>
          <a:pPr marL="0" lvl="0" indent="0" algn="l" defTabSz="889000">
            <a:lnSpc>
              <a:spcPct val="90000"/>
            </a:lnSpc>
            <a:spcBef>
              <a:spcPct val="0"/>
            </a:spcBef>
            <a:spcAft>
              <a:spcPct val="35000"/>
            </a:spcAft>
            <a:buNone/>
          </a:pPr>
          <a:r>
            <a:rPr lang="fr-FR" sz="2000" kern="1200" dirty="0">
              <a:latin typeface="Arial Narrow" panose="020B0606020202030204" pitchFamily="34" charset="0"/>
            </a:rPr>
            <a:t>Secrétaire Générale </a:t>
          </a:r>
          <a:r>
            <a:rPr lang="fr-FR" sz="2000" kern="1200" dirty="0">
              <a:latin typeface="Arial Narrow" panose="020B0606020202030204" pitchFamily="34" charset="0"/>
              <a:sym typeface="Wingdings" panose="05000000000000000000" pitchFamily="2" charset="2"/>
            </a:rPr>
            <a:t> Christine BACCETTI</a:t>
          </a:r>
          <a:endParaRPr lang="fr-FR" sz="2000" kern="1200" dirty="0">
            <a:latin typeface="Arial Narrow" panose="020B0606020202030204" pitchFamily="34" charset="0"/>
          </a:endParaRPr>
        </a:p>
      </dsp:txBody>
      <dsp:txXfrm>
        <a:off x="751524" y="1611037"/>
        <a:ext cx="4625762" cy="322093"/>
      </dsp:txXfrm>
    </dsp:sp>
    <dsp:sp modelId="{CF8F9D62-266E-43EA-B16A-F5DA90E2DC6D}">
      <dsp:nvSpPr>
        <dsp:cNvPr id="0" name=""/>
        <dsp:cNvSpPr/>
      </dsp:nvSpPr>
      <dsp:spPr>
        <a:xfrm>
          <a:off x="550215" y="1570775"/>
          <a:ext cx="402617" cy="40261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sp>
    <dsp:sp modelId="{8199E48D-6DD5-4F0D-97A7-FBBFD4B01104}">
      <dsp:nvSpPr>
        <dsp:cNvPr id="0" name=""/>
        <dsp:cNvSpPr/>
      </dsp:nvSpPr>
      <dsp:spPr>
        <a:xfrm>
          <a:off x="700488" y="2094461"/>
          <a:ext cx="4676798" cy="322093"/>
        </a:xfrm>
        <a:prstGeom prst="rect">
          <a:avLst/>
        </a:prstGeom>
        <a:solidFill>
          <a:schemeClr val="accent2">
            <a:alpha val="90000"/>
            <a:hueOff val="0"/>
            <a:satOff val="0"/>
            <a:lumOff val="0"/>
            <a:alphaOff val="-26667"/>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5662" tIns="55880" rIns="55880" bIns="55880" numCol="1" spcCol="1270" anchor="ctr" anchorCtr="0">
          <a:noAutofit/>
        </a:bodyPr>
        <a:lstStyle/>
        <a:p>
          <a:pPr marL="0" lvl="0" indent="0" algn="l" defTabSz="977900">
            <a:lnSpc>
              <a:spcPct val="90000"/>
            </a:lnSpc>
            <a:spcBef>
              <a:spcPct val="0"/>
            </a:spcBef>
            <a:spcAft>
              <a:spcPct val="35000"/>
            </a:spcAft>
            <a:buNone/>
          </a:pPr>
          <a:r>
            <a:rPr lang="fr-FR" sz="2200" kern="1200" dirty="0">
              <a:latin typeface="Arial Narrow" panose="020B0606020202030204" pitchFamily="34" charset="0"/>
            </a:rPr>
            <a:t>Secrétaire Adjoint </a:t>
          </a:r>
          <a:r>
            <a:rPr lang="fr-FR" sz="2200" kern="1200" dirty="0">
              <a:latin typeface="Arial Narrow" panose="020B0606020202030204" pitchFamily="34" charset="0"/>
              <a:sym typeface="Wingdings" panose="05000000000000000000" pitchFamily="2" charset="2"/>
            </a:rPr>
            <a:t> Michel ROUILLON</a:t>
          </a:r>
          <a:endParaRPr lang="fr-FR" sz="2200" kern="1200" dirty="0">
            <a:latin typeface="Arial Narrow" panose="020B0606020202030204" pitchFamily="34" charset="0"/>
          </a:endParaRPr>
        </a:p>
      </dsp:txBody>
      <dsp:txXfrm>
        <a:off x="700488" y="2094461"/>
        <a:ext cx="4676798" cy="322093"/>
      </dsp:txXfrm>
    </dsp:sp>
    <dsp:sp modelId="{CE4FF740-6C65-4A12-9033-53C4BB4D8802}">
      <dsp:nvSpPr>
        <dsp:cNvPr id="0" name=""/>
        <dsp:cNvSpPr/>
      </dsp:nvSpPr>
      <dsp:spPr>
        <a:xfrm>
          <a:off x="499179" y="2054199"/>
          <a:ext cx="402617" cy="40261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dsp:style>
    </dsp:sp>
    <dsp:sp modelId="{F596C41A-6FCD-48B9-B64E-80B5E9920C1A}">
      <dsp:nvSpPr>
        <dsp:cNvPr id="0" name=""/>
        <dsp:cNvSpPr/>
      </dsp:nvSpPr>
      <dsp:spPr>
        <a:xfrm>
          <a:off x="540646" y="2577531"/>
          <a:ext cx="4836640" cy="322093"/>
        </a:xfrm>
        <a:prstGeom prst="rect">
          <a:avLst/>
        </a:prstGeom>
        <a:solidFill>
          <a:schemeClr val="accent2">
            <a:alpha val="90000"/>
            <a:hueOff val="0"/>
            <a:satOff val="0"/>
            <a:lumOff val="0"/>
            <a:alphaOff val="-33333"/>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5662" tIns="55880" rIns="55880" bIns="55880" numCol="1" spcCol="1270" anchor="ctr" anchorCtr="0">
          <a:noAutofit/>
        </a:bodyPr>
        <a:lstStyle/>
        <a:p>
          <a:pPr marL="0" lvl="0" indent="0" algn="l" defTabSz="977900">
            <a:lnSpc>
              <a:spcPct val="90000"/>
            </a:lnSpc>
            <a:spcBef>
              <a:spcPct val="0"/>
            </a:spcBef>
            <a:spcAft>
              <a:spcPct val="35000"/>
            </a:spcAft>
            <a:buNone/>
          </a:pPr>
          <a:r>
            <a:rPr lang="fr-FR" sz="2200" kern="1200" dirty="0">
              <a:latin typeface="Arial Narrow" panose="020B0606020202030204" pitchFamily="34" charset="0"/>
            </a:rPr>
            <a:t>Trésorier </a:t>
          </a:r>
          <a:r>
            <a:rPr lang="fr-FR" sz="2200" kern="1200" dirty="0">
              <a:latin typeface="Arial Narrow" panose="020B0606020202030204" pitchFamily="34" charset="0"/>
              <a:sym typeface="Wingdings" panose="05000000000000000000" pitchFamily="2" charset="2"/>
            </a:rPr>
            <a:t> Alain GINGOLD</a:t>
          </a:r>
          <a:endParaRPr lang="fr-FR" sz="2200" kern="1200" dirty="0">
            <a:latin typeface="Arial Narrow" panose="020B0606020202030204" pitchFamily="34" charset="0"/>
          </a:endParaRPr>
        </a:p>
      </dsp:txBody>
      <dsp:txXfrm>
        <a:off x="540646" y="2577531"/>
        <a:ext cx="4836640" cy="322093"/>
      </dsp:txXfrm>
    </dsp:sp>
    <dsp:sp modelId="{69537C48-EA12-47D7-B639-262726F9DA92}">
      <dsp:nvSpPr>
        <dsp:cNvPr id="0" name=""/>
        <dsp:cNvSpPr/>
      </dsp:nvSpPr>
      <dsp:spPr>
        <a:xfrm>
          <a:off x="339337" y="2537269"/>
          <a:ext cx="402617" cy="40261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33333"/>
            </a:schemeClr>
          </a:solidFill>
          <a:prstDash val="solid"/>
        </a:ln>
        <a:effectLst/>
      </dsp:spPr>
      <dsp:style>
        <a:lnRef idx="2">
          <a:scrgbClr r="0" g="0" b="0"/>
        </a:lnRef>
        <a:fillRef idx="1">
          <a:scrgbClr r="0" g="0" b="0"/>
        </a:fillRef>
        <a:effectRef idx="0">
          <a:scrgbClr r="0" g="0" b="0"/>
        </a:effectRef>
        <a:fontRef idx="minor"/>
      </dsp:style>
    </dsp:sp>
    <dsp:sp modelId="{84C2DBB5-2B08-4637-A591-CDA867C2525D}">
      <dsp:nvSpPr>
        <dsp:cNvPr id="0" name=""/>
        <dsp:cNvSpPr/>
      </dsp:nvSpPr>
      <dsp:spPr>
        <a:xfrm>
          <a:off x="248961" y="3060956"/>
          <a:ext cx="5128325" cy="322093"/>
        </a:xfrm>
        <a:prstGeom prst="rect">
          <a:avLst/>
        </a:prstGeom>
        <a:solidFill>
          <a:schemeClr val="accent2">
            <a:alpha val="90000"/>
            <a:hueOff val="0"/>
            <a:satOff val="0"/>
            <a:lumOff val="0"/>
            <a:alpha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5662" tIns="55880" rIns="55880" bIns="55880" numCol="1" spcCol="1270" anchor="ctr" anchorCtr="0">
          <a:noAutofit/>
        </a:bodyPr>
        <a:lstStyle/>
        <a:p>
          <a:pPr marL="0" lvl="0" indent="0" algn="l" defTabSz="977900">
            <a:lnSpc>
              <a:spcPct val="90000"/>
            </a:lnSpc>
            <a:spcBef>
              <a:spcPct val="0"/>
            </a:spcBef>
            <a:spcAft>
              <a:spcPct val="35000"/>
            </a:spcAft>
            <a:buNone/>
          </a:pPr>
          <a:r>
            <a:rPr lang="fr-FR" sz="2200" kern="1200" dirty="0">
              <a:latin typeface="Arial Narrow" panose="020B0606020202030204" pitchFamily="34" charset="0"/>
            </a:rPr>
            <a:t>Trésorière Adjointe </a:t>
          </a:r>
          <a:r>
            <a:rPr lang="fr-FR" sz="2200" kern="1200" dirty="0">
              <a:latin typeface="Arial Narrow" panose="020B0606020202030204" pitchFamily="34" charset="0"/>
              <a:sym typeface="Wingdings" panose="05000000000000000000" pitchFamily="2" charset="2"/>
            </a:rPr>
            <a:t> Laurence MOREAU</a:t>
          </a:r>
          <a:endParaRPr lang="fr-FR" sz="2200" kern="1200" dirty="0">
            <a:latin typeface="Arial Narrow" panose="020B0606020202030204" pitchFamily="34" charset="0"/>
          </a:endParaRPr>
        </a:p>
      </dsp:txBody>
      <dsp:txXfrm>
        <a:off x="248961" y="3060956"/>
        <a:ext cx="5128325" cy="322093"/>
      </dsp:txXfrm>
    </dsp:sp>
    <dsp:sp modelId="{BA7A701E-8551-4DEE-AC15-A2B0F9114F89}">
      <dsp:nvSpPr>
        <dsp:cNvPr id="0" name=""/>
        <dsp:cNvSpPr/>
      </dsp:nvSpPr>
      <dsp:spPr>
        <a:xfrm>
          <a:off x="47652" y="3020694"/>
          <a:ext cx="402617" cy="40261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E3434D-A550-42A1-92EA-D9344305CCAD}">
      <dsp:nvSpPr>
        <dsp:cNvPr id="0" name=""/>
        <dsp:cNvSpPr/>
      </dsp:nvSpPr>
      <dsp:spPr>
        <a:xfrm>
          <a:off x="-4387787" y="-673007"/>
          <a:ext cx="5227451" cy="5227451"/>
        </a:xfrm>
        <a:prstGeom prst="blockArc">
          <a:avLst>
            <a:gd name="adj1" fmla="val 18900000"/>
            <a:gd name="adj2" fmla="val 2700000"/>
            <a:gd name="adj3" fmla="val 413"/>
          </a:avLst>
        </a:prstGeom>
        <a:noFill/>
        <a:ln w="19050" cap="rnd"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38000C-7F1B-434F-8C5D-A0DE6EF303F9}">
      <dsp:nvSpPr>
        <dsp:cNvPr id="0" name=""/>
        <dsp:cNvSpPr/>
      </dsp:nvSpPr>
      <dsp:spPr>
        <a:xfrm>
          <a:off x="313716" y="204396"/>
          <a:ext cx="4388832" cy="408637"/>
        </a:xfrm>
        <a:prstGeom prst="rect">
          <a:avLst/>
        </a:prstGeom>
        <a:solidFill>
          <a:schemeClr val="accent2">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4356" tIns="60960" rIns="60960" bIns="60960" numCol="1" spcCol="1270" anchor="ctr" anchorCtr="0">
          <a:noAutofit/>
        </a:bodyPr>
        <a:lstStyle/>
        <a:p>
          <a:pPr marL="0" lvl="0" indent="0" algn="l" defTabSz="1066800">
            <a:lnSpc>
              <a:spcPct val="90000"/>
            </a:lnSpc>
            <a:spcBef>
              <a:spcPct val="0"/>
            </a:spcBef>
            <a:spcAft>
              <a:spcPct val="35000"/>
            </a:spcAft>
            <a:buNone/>
          </a:pPr>
          <a:r>
            <a:rPr lang="fr-FR" sz="2400" kern="1200" dirty="0">
              <a:latin typeface="Arial Narrow" panose="020B0606020202030204" pitchFamily="34" charset="0"/>
            </a:rPr>
            <a:t>Nicole BEAUDOUIN</a:t>
          </a:r>
        </a:p>
      </dsp:txBody>
      <dsp:txXfrm>
        <a:off x="313716" y="204396"/>
        <a:ext cx="4388832" cy="408637"/>
      </dsp:txXfrm>
    </dsp:sp>
    <dsp:sp modelId="{CF80FFB1-E7A4-45AE-8400-1D61F302644F}">
      <dsp:nvSpPr>
        <dsp:cNvPr id="0" name=""/>
        <dsp:cNvSpPr/>
      </dsp:nvSpPr>
      <dsp:spPr>
        <a:xfrm>
          <a:off x="58317" y="153316"/>
          <a:ext cx="510797" cy="51079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E00167-A180-4792-8BF0-0FD605EBF1D9}">
      <dsp:nvSpPr>
        <dsp:cNvPr id="0" name=""/>
        <dsp:cNvSpPr/>
      </dsp:nvSpPr>
      <dsp:spPr>
        <a:xfrm>
          <a:off x="649848" y="817275"/>
          <a:ext cx="4052700" cy="408637"/>
        </a:xfrm>
        <a:prstGeom prst="rect">
          <a:avLst/>
        </a:prstGeom>
        <a:solidFill>
          <a:schemeClr val="accent2">
            <a:alpha val="90000"/>
            <a:hueOff val="0"/>
            <a:satOff val="0"/>
            <a:lumOff val="0"/>
            <a:alphaOff val="-8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4356" tIns="60960" rIns="60960" bIns="60960" numCol="1" spcCol="1270" anchor="ctr" anchorCtr="0">
          <a:noAutofit/>
        </a:bodyPr>
        <a:lstStyle/>
        <a:p>
          <a:pPr marL="0" lvl="0" indent="0" algn="l" defTabSz="1066800">
            <a:lnSpc>
              <a:spcPct val="90000"/>
            </a:lnSpc>
            <a:spcBef>
              <a:spcPct val="0"/>
            </a:spcBef>
            <a:spcAft>
              <a:spcPct val="35000"/>
            </a:spcAft>
            <a:buNone/>
          </a:pPr>
          <a:r>
            <a:rPr lang="fr-FR" sz="2400" kern="1200" dirty="0">
              <a:latin typeface="Arial Narrow" panose="020B0606020202030204" pitchFamily="34" charset="0"/>
            </a:rPr>
            <a:t>Philippe</a:t>
          </a:r>
          <a:r>
            <a:rPr lang="fr-FR" sz="2000" kern="1200" dirty="0"/>
            <a:t> COSTEUX</a:t>
          </a:r>
        </a:p>
      </dsp:txBody>
      <dsp:txXfrm>
        <a:off x="649848" y="817275"/>
        <a:ext cx="4052700" cy="408637"/>
      </dsp:txXfrm>
    </dsp:sp>
    <dsp:sp modelId="{1CDC7B54-585D-4CAB-8FD6-4188653D18B0}">
      <dsp:nvSpPr>
        <dsp:cNvPr id="0" name=""/>
        <dsp:cNvSpPr/>
      </dsp:nvSpPr>
      <dsp:spPr>
        <a:xfrm>
          <a:off x="394450" y="766195"/>
          <a:ext cx="510797" cy="51079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8000"/>
            </a:schemeClr>
          </a:solidFill>
          <a:prstDash val="solid"/>
        </a:ln>
        <a:effectLst/>
      </dsp:spPr>
      <dsp:style>
        <a:lnRef idx="2">
          <a:scrgbClr r="0" g="0" b="0"/>
        </a:lnRef>
        <a:fillRef idx="1">
          <a:scrgbClr r="0" g="0" b="0"/>
        </a:fillRef>
        <a:effectRef idx="0">
          <a:scrgbClr r="0" g="0" b="0"/>
        </a:effectRef>
        <a:fontRef idx="minor"/>
      </dsp:style>
    </dsp:sp>
    <dsp:sp modelId="{3016C74D-2E13-4E22-B342-C90F15F32E01}">
      <dsp:nvSpPr>
        <dsp:cNvPr id="0" name=""/>
        <dsp:cNvSpPr/>
      </dsp:nvSpPr>
      <dsp:spPr>
        <a:xfrm>
          <a:off x="803553" y="1430154"/>
          <a:ext cx="3898995" cy="408637"/>
        </a:xfrm>
        <a:prstGeom prst="rect">
          <a:avLst/>
        </a:prstGeom>
        <a:solidFill>
          <a:schemeClr val="accent2">
            <a:alpha val="90000"/>
            <a:hueOff val="0"/>
            <a:satOff val="0"/>
            <a:lumOff val="0"/>
            <a:alphaOff val="-16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4356" tIns="60960" rIns="60960" bIns="60960" numCol="1" spcCol="1270" anchor="ctr" anchorCtr="0">
          <a:noAutofit/>
        </a:bodyPr>
        <a:lstStyle/>
        <a:p>
          <a:pPr marL="0" lvl="0" indent="0" algn="l" defTabSz="1066800">
            <a:lnSpc>
              <a:spcPct val="90000"/>
            </a:lnSpc>
            <a:spcBef>
              <a:spcPct val="0"/>
            </a:spcBef>
            <a:spcAft>
              <a:spcPct val="35000"/>
            </a:spcAft>
            <a:buNone/>
          </a:pPr>
          <a:r>
            <a:rPr lang="fr-FR" sz="2400" kern="1200" dirty="0">
              <a:latin typeface="Arial Narrow" panose="020B0606020202030204" pitchFamily="34" charset="0"/>
            </a:rPr>
            <a:t>Anne</a:t>
          </a:r>
          <a:r>
            <a:rPr lang="fr-FR" sz="2000" kern="1200" dirty="0"/>
            <a:t> Marie GUILLOUX-LAGNEL</a:t>
          </a:r>
        </a:p>
      </dsp:txBody>
      <dsp:txXfrm>
        <a:off x="803553" y="1430154"/>
        <a:ext cx="3898995" cy="408637"/>
      </dsp:txXfrm>
    </dsp:sp>
    <dsp:sp modelId="{4033A519-8E49-4A60-AD2F-B2790A7C5DD7}">
      <dsp:nvSpPr>
        <dsp:cNvPr id="0" name=""/>
        <dsp:cNvSpPr/>
      </dsp:nvSpPr>
      <dsp:spPr>
        <a:xfrm>
          <a:off x="548155" y="1379074"/>
          <a:ext cx="510797" cy="51079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16000"/>
            </a:schemeClr>
          </a:solidFill>
          <a:prstDash val="solid"/>
        </a:ln>
        <a:effectLst/>
      </dsp:spPr>
      <dsp:style>
        <a:lnRef idx="2">
          <a:scrgbClr r="0" g="0" b="0"/>
        </a:lnRef>
        <a:fillRef idx="1">
          <a:scrgbClr r="0" g="0" b="0"/>
        </a:fillRef>
        <a:effectRef idx="0">
          <a:scrgbClr r="0" g="0" b="0"/>
        </a:effectRef>
        <a:fontRef idx="minor"/>
      </dsp:style>
    </dsp:sp>
    <dsp:sp modelId="{9827BC42-B5C5-46EE-9183-BC6E340D7BF8}">
      <dsp:nvSpPr>
        <dsp:cNvPr id="0" name=""/>
        <dsp:cNvSpPr/>
      </dsp:nvSpPr>
      <dsp:spPr>
        <a:xfrm>
          <a:off x="803553" y="2042645"/>
          <a:ext cx="3898995" cy="408637"/>
        </a:xfrm>
        <a:prstGeom prst="rect">
          <a:avLst/>
        </a:prstGeom>
        <a:solidFill>
          <a:schemeClr val="accent2">
            <a:alpha val="90000"/>
            <a:hueOff val="0"/>
            <a:satOff val="0"/>
            <a:lumOff val="0"/>
            <a:alphaOff val="-24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4356" tIns="60960" rIns="60960" bIns="60960" numCol="1" spcCol="1270" anchor="ctr" anchorCtr="0">
          <a:noAutofit/>
        </a:bodyPr>
        <a:lstStyle/>
        <a:p>
          <a:pPr marL="0" lvl="0" indent="0" algn="l" defTabSz="1066800">
            <a:lnSpc>
              <a:spcPct val="90000"/>
            </a:lnSpc>
            <a:spcBef>
              <a:spcPct val="0"/>
            </a:spcBef>
            <a:spcAft>
              <a:spcPct val="35000"/>
            </a:spcAft>
            <a:buNone/>
          </a:pPr>
          <a:r>
            <a:rPr lang="fr-FR" sz="2400" kern="1200" dirty="0">
              <a:latin typeface="Arial Narrow" panose="020B0606020202030204" pitchFamily="34" charset="0"/>
            </a:rPr>
            <a:t>Bernard</a:t>
          </a:r>
          <a:r>
            <a:rPr lang="fr-FR" sz="2200" kern="1200" dirty="0"/>
            <a:t> HEGON</a:t>
          </a:r>
        </a:p>
      </dsp:txBody>
      <dsp:txXfrm>
        <a:off x="803553" y="2042645"/>
        <a:ext cx="3898995" cy="408637"/>
      </dsp:txXfrm>
    </dsp:sp>
    <dsp:sp modelId="{EEEEECDB-5317-4774-9D7A-771C29C054E0}">
      <dsp:nvSpPr>
        <dsp:cNvPr id="0" name=""/>
        <dsp:cNvSpPr/>
      </dsp:nvSpPr>
      <dsp:spPr>
        <a:xfrm>
          <a:off x="548155" y="1991565"/>
          <a:ext cx="510797" cy="51079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24000"/>
            </a:schemeClr>
          </a:solidFill>
          <a:prstDash val="solid"/>
        </a:ln>
        <a:effectLst/>
      </dsp:spPr>
      <dsp:style>
        <a:lnRef idx="2">
          <a:scrgbClr r="0" g="0" b="0"/>
        </a:lnRef>
        <a:fillRef idx="1">
          <a:scrgbClr r="0" g="0" b="0"/>
        </a:fillRef>
        <a:effectRef idx="0">
          <a:scrgbClr r="0" g="0" b="0"/>
        </a:effectRef>
        <a:fontRef idx="minor"/>
      </dsp:style>
    </dsp:sp>
    <dsp:sp modelId="{6EA9F08C-6284-4A4E-95BB-A3A8E32975C5}">
      <dsp:nvSpPr>
        <dsp:cNvPr id="0" name=""/>
        <dsp:cNvSpPr/>
      </dsp:nvSpPr>
      <dsp:spPr>
        <a:xfrm>
          <a:off x="649848" y="2655523"/>
          <a:ext cx="4052700" cy="408637"/>
        </a:xfrm>
        <a:prstGeom prst="rect">
          <a:avLst/>
        </a:prstGeom>
        <a:solidFill>
          <a:schemeClr val="accent2">
            <a:alpha val="90000"/>
            <a:hueOff val="0"/>
            <a:satOff val="0"/>
            <a:lumOff val="0"/>
            <a:alphaOff val="-32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4356" tIns="55880" rIns="55880" bIns="55880" numCol="1" spcCol="1270" anchor="ctr" anchorCtr="0">
          <a:noAutofit/>
        </a:bodyPr>
        <a:lstStyle/>
        <a:p>
          <a:pPr marL="0" lvl="0" indent="0" algn="l" defTabSz="977900">
            <a:lnSpc>
              <a:spcPct val="90000"/>
            </a:lnSpc>
            <a:spcBef>
              <a:spcPct val="0"/>
            </a:spcBef>
            <a:spcAft>
              <a:spcPct val="35000"/>
            </a:spcAft>
            <a:buNone/>
          </a:pPr>
          <a:r>
            <a:rPr lang="fr-FR" sz="2200" kern="1200" dirty="0"/>
            <a:t>Michel NEVEU</a:t>
          </a:r>
        </a:p>
      </dsp:txBody>
      <dsp:txXfrm>
        <a:off x="649848" y="2655523"/>
        <a:ext cx="4052700" cy="408637"/>
      </dsp:txXfrm>
    </dsp:sp>
    <dsp:sp modelId="{C2DCB39A-8304-4B95-B36A-D68E0916BF1F}">
      <dsp:nvSpPr>
        <dsp:cNvPr id="0" name=""/>
        <dsp:cNvSpPr/>
      </dsp:nvSpPr>
      <dsp:spPr>
        <a:xfrm>
          <a:off x="394450" y="2604444"/>
          <a:ext cx="510797" cy="51079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32000"/>
            </a:schemeClr>
          </a:solidFill>
          <a:prstDash val="solid"/>
        </a:ln>
        <a:effectLst/>
      </dsp:spPr>
      <dsp:style>
        <a:lnRef idx="2">
          <a:scrgbClr r="0" g="0" b="0"/>
        </a:lnRef>
        <a:fillRef idx="1">
          <a:scrgbClr r="0" g="0" b="0"/>
        </a:fillRef>
        <a:effectRef idx="0">
          <a:scrgbClr r="0" g="0" b="0"/>
        </a:effectRef>
        <a:fontRef idx="minor"/>
      </dsp:style>
    </dsp:sp>
    <dsp:sp modelId="{03103BC9-B492-45F5-8546-DF2B206DDF09}">
      <dsp:nvSpPr>
        <dsp:cNvPr id="0" name=""/>
        <dsp:cNvSpPr/>
      </dsp:nvSpPr>
      <dsp:spPr>
        <a:xfrm>
          <a:off x="313716" y="3268402"/>
          <a:ext cx="4388832" cy="408637"/>
        </a:xfrm>
        <a:prstGeom prst="rect">
          <a:avLst/>
        </a:prstGeom>
        <a:solidFill>
          <a:schemeClr val="accent2">
            <a:alpha val="90000"/>
            <a:hueOff val="0"/>
            <a:satOff val="0"/>
            <a:lumOff val="0"/>
            <a:alpha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4356" tIns="55880" rIns="55880" bIns="55880" numCol="1" spcCol="1270" anchor="ctr" anchorCtr="0">
          <a:noAutofit/>
        </a:bodyPr>
        <a:lstStyle/>
        <a:p>
          <a:pPr marL="0" lvl="0" indent="0" algn="l" defTabSz="977900">
            <a:lnSpc>
              <a:spcPct val="90000"/>
            </a:lnSpc>
            <a:spcBef>
              <a:spcPct val="0"/>
            </a:spcBef>
            <a:spcAft>
              <a:spcPct val="35000"/>
            </a:spcAft>
            <a:buNone/>
          </a:pPr>
          <a:r>
            <a:rPr lang="fr-FR" sz="2200" kern="1200" dirty="0"/>
            <a:t>Fabienne PAUTONNIER </a:t>
          </a:r>
        </a:p>
      </dsp:txBody>
      <dsp:txXfrm>
        <a:off x="313716" y="3268402"/>
        <a:ext cx="4388832" cy="408637"/>
      </dsp:txXfrm>
    </dsp:sp>
    <dsp:sp modelId="{B7D29C78-D7E0-4509-A90B-3C473AF0C5FB}">
      <dsp:nvSpPr>
        <dsp:cNvPr id="0" name=""/>
        <dsp:cNvSpPr/>
      </dsp:nvSpPr>
      <dsp:spPr>
        <a:xfrm>
          <a:off x="58317" y="3217323"/>
          <a:ext cx="510797" cy="510797"/>
        </a:xfrm>
        <a:prstGeom prst="ellipse">
          <a:avLst/>
        </a:prstGeom>
        <a:solidFill>
          <a:schemeClr val="lt1">
            <a:hueOff val="0"/>
            <a:satOff val="0"/>
            <a:lumOff val="0"/>
            <a:alphaOff val="0"/>
          </a:schemeClr>
        </a:solidFill>
        <a:ln w="19050" cap="rnd"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2F05B-7100-4BF3-9977-6C9EBD17D77C}">
      <dsp:nvSpPr>
        <dsp:cNvPr id="0" name=""/>
        <dsp:cNvSpPr/>
      </dsp:nvSpPr>
      <dsp:spPr>
        <a:xfrm>
          <a:off x="3788656" y="77834"/>
          <a:ext cx="665244" cy="6652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117C8C-8FBC-4DF3-A049-DAADE1A9F8EA}">
      <dsp:nvSpPr>
        <dsp:cNvPr id="0" name=""/>
        <dsp:cNvSpPr/>
      </dsp:nvSpPr>
      <dsp:spPr>
        <a:xfrm>
          <a:off x="2970830" y="768664"/>
          <a:ext cx="2334208" cy="1515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pPr>
          <a:r>
            <a:rPr lang="fr-FR" sz="1800" b="0" kern="1200" dirty="0">
              <a:solidFill>
                <a:schemeClr val="accent2">
                  <a:lumMod val="75000"/>
                </a:schemeClr>
              </a:solidFill>
              <a:latin typeface="Arial Narrow" panose="020B0606020202030204" pitchFamily="34" charset="0"/>
            </a:rPr>
            <a:t>Le Tribunal Judiciaire du Mans reste toujours le principal prescripteur et est à l’origine de </a:t>
          </a:r>
          <a:r>
            <a:rPr lang="fr-FR" sz="1800" b="1" kern="1200" dirty="0">
              <a:solidFill>
                <a:schemeClr val="accent2">
                  <a:lumMod val="75000"/>
                </a:schemeClr>
              </a:solidFill>
              <a:latin typeface="Arial Narrow" panose="020B0606020202030204" pitchFamily="34" charset="0"/>
            </a:rPr>
            <a:t>70,9 %</a:t>
          </a:r>
          <a:r>
            <a:rPr lang="fr-FR" sz="1800" b="0" kern="1200" dirty="0">
              <a:solidFill>
                <a:schemeClr val="accent2">
                  <a:lumMod val="75000"/>
                </a:schemeClr>
              </a:solidFill>
              <a:latin typeface="Arial Narrow" panose="020B0606020202030204" pitchFamily="34" charset="0"/>
            </a:rPr>
            <a:t> des mesures exercées. Cela est cohérent avec l’étendu de sa juridiction sur le département.</a:t>
          </a:r>
          <a:endParaRPr lang="en-US" sz="1800" kern="1200" dirty="0">
            <a:solidFill>
              <a:schemeClr val="accent2">
                <a:lumMod val="75000"/>
              </a:schemeClr>
            </a:solidFill>
            <a:latin typeface="Arial Narrow" panose="020B0606020202030204" pitchFamily="34" charset="0"/>
          </a:endParaRPr>
        </a:p>
      </dsp:txBody>
      <dsp:txXfrm>
        <a:off x="2970830" y="768664"/>
        <a:ext cx="2334208" cy="1515278"/>
      </dsp:txXfrm>
    </dsp:sp>
    <dsp:sp modelId="{7CBD3A2E-14B9-4CC5-8FB5-40CC4C1158CE}">
      <dsp:nvSpPr>
        <dsp:cNvPr id="0" name=""/>
        <dsp:cNvSpPr/>
      </dsp:nvSpPr>
      <dsp:spPr>
        <a:xfrm>
          <a:off x="1207204" y="63737"/>
          <a:ext cx="665244" cy="6652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B02F2D-37E1-4AC7-8733-D4EF67B66F92}">
      <dsp:nvSpPr>
        <dsp:cNvPr id="0" name=""/>
        <dsp:cNvSpPr/>
      </dsp:nvSpPr>
      <dsp:spPr>
        <a:xfrm>
          <a:off x="681474" y="814152"/>
          <a:ext cx="1926044" cy="1515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fr-FR" sz="1800" b="0" kern="1200" dirty="0">
              <a:solidFill>
                <a:schemeClr val="accent2">
                  <a:lumMod val="75000"/>
                </a:schemeClr>
              </a:solidFill>
              <a:latin typeface="Arial Narrow" panose="020B0606020202030204" pitchFamily="34" charset="0"/>
            </a:rPr>
            <a:t>La répartition des mesures de protection par les 2 principaux tribunaux reste quasiment identique aux années précédentes.</a:t>
          </a:r>
          <a:endParaRPr lang="en-US" sz="1800" kern="1200" dirty="0">
            <a:solidFill>
              <a:schemeClr val="accent2">
                <a:lumMod val="75000"/>
              </a:schemeClr>
            </a:solidFill>
            <a:latin typeface="Arial Narrow" panose="020B0606020202030204" pitchFamily="34" charset="0"/>
          </a:endParaRPr>
        </a:p>
      </dsp:txBody>
      <dsp:txXfrm>
        <a:off x="681474" y="814152"/>
        <a:ext cx="1926044" cy="1515278"/>
      </dsp:txXfrm>
    </dsp:sp>
    <dsp:sp modelId="{59452D3A-2AFA-449D-BB31-6E1D40C5EC37}">
      <dsp:nvSpPr>
        <dsp:cNvPr id="0" name=""/>
        <dsp:cNvSpPr/>
      </dsp:nvSpPr>
      <dsp:spPr>
        <a:xfrm>
          <a:off x="6370174" y="77834"/>
          <a:ext cx="665244" cy="6652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59F7FD-9516-4AA9-B17F-7BB6FDC7179A}">
      <dsp:nvSpPr>
        <dsp:cNvPr id="0" name=""/>
        <dsp:cNvSpPr/>
      </dsp:nvSpPr>
      <dsp:spPr>
        <a:xfrm>
          <a:off x="5794112" y="805818"/>
          <a:ext cx="2346109" cy="1515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fr-FR" sz="1800" b="0" kern="1200" dirty="0">
              <a:solidFill>
                <a:schemeClr val="accent2">
                  <a:lumMod val="75000"/>
                </a:schemeClr>
              </a:solidFill>
              <a:latin typeface="Arial Narrow" panose="020B0606020202030204" pitchFamily="34" charset="0"/>
            </a:rPr>
            <a:t>Le Tribunal du Mans est également à l’origine de la MAJ </a:t>
          </a:r>
          <a:r>
            <a:rPr lang="fr-FR" sz="1200" b="0" kern="1200" dirty="0">
              <a:solidFill>
                <a:schemeClr val="accent2">
                  <a:lumMod val="75000"/>
                </a:schemeClr>
              </a:solidFill>
              <a:latin typeface="Arial Narrow" panose="020B0606020202030204" pitchFamily="34" charset="0"/>
            </a:rPr>
            <a:t>(Mesures d’Accompagnement Judiciaire) </a:t>
          </a:r>
          <a:r>
            <a:rPr lang="fr-FR" sz="1800" b="0" kern="1200" dirty="0">
              <a:solidFill>
                <a:schemeClr val="accent2">
                  <a:lumMod val="75000"/>
                </a:schemeClr>
              </a:solidFill>
              <a:latin typeface="Arial Narrow" panose="020B0606020202030204" pitchFamily="34" charset="0"/>
            </a:rPr>
            <a:t>et de 10 mesures </a:t>
          </a:r>
          <a:br>
            <a:rPr lang="fr-FR" sz="1800" b="0" kern="1200" dirty="0">
              <a:solidFill>
                <a:schemeClr val="accent2">
                  <a:lumMod val="75000"/>
                </a:schemeClr>
              </a:solidFill>
              <a:latin typeface="Arial Narrow" panose="020B0606020202030204" pitchFamily="34" charset="0"/>
            </a:rPr>
          </a:br>
          <a:r>
            <a:rPr lang="fr-FR" sz="1800" b="0" kern="1200" dirty="0">
              <a:solidFill>
                <a:schemeClr val="accent2">
                  <a:lumMod val="75000"/>
                </a:schemeClr>
              </a:solidFill>
              <a:latin typeface="Arial Narrow" panose="020B0606020202030204" pitchFamily="34" charset="0"/>
            </a:rPr>
            <a:t>ad ’hoc sur 11.</a:t>
          </a:r>
          <a:endParaRPr lang="en-US" sz="1800" kern="1200" dirty="0">
            <a:solidFill>
              <a:schemeClr val="accent2">
                <a:lumMod val="75000"/>
              </a:schemeClr>
            </a:solidFill>
          </a:endParaRPr>
        </a:p>
      </dsp:txBody>
      <dsp:txXfrm>
        <a:off x="5794112" y="805818"/>
        <a:ext cx="2346109" cy="151527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2" y="2"/>
            <a:ext cx="2945659" cy="49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0">
                <a:solidFill>
                  <a:schemeClr val="tx1"/>
                </a:solidFill>
                <a:latin typeface="Arial" charset="0"/>
              </a:defRPr>
            </a:lvl1pPr>
          </a:lstStyle>
          <a:p>
            <a:pPr>
              <a:defRPr/>
            </a:pPr>
            <a:endParaRPr lang="fr-FR" dirty="0"/>
          </a:p>
        </p:txBody>
      </p:sp>
      <p:sp>
        <p:nvSpPr>
          <p:cNvPr id="58371" name="Rectangle 3"/>
          <p:cNvSpPr>
            <a:spLocks noGrp="1" noChangeArrowheads="1"/>
          </p:cNvSpPr>
          <p:nvPr>
            <p:ph type="dt" sz="quarter" idx="1"/>
          </p:nvPr>
        </p:nvSpPr>
        <p:spPr bwMode="auto">
          <a:xfrm>
            <a:off x="3850445" y="2"/>
            <a:ext cx="2945659" cy="49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fr-FR" dirty="0"/>
          </a:p>
        </p:txBody>
      </p:sp>
      <p:sp>
        <p:nvSpPr>
          <p:cNvPr id="58372" name="Rectangle 4"/>
          <p:cNvSpPr>
            <a:spLocks noGrp="1" noChangeArrowheads="1"/>
          </p:cNvSpPr>
          <p:nvPr>
            <p:ph type="ftr" sz="quarter" idx="2"/>
          </p:nvPr>
        </p:nvSpPr>
        <p:spPr bwMode="auto">
          <a:xfrm>
            <a:off x="2" y="9428584"/>
            <a:ext cx="2945659" cy="49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b="0">
                <a:solidFill>
                  <a:schemeClr val="tx1"/>
                </a:solidFill>
                <a:latin typeface="Arial" charset="0"/>
              </a:defRPr>
            </a:lvl1pPr>
          </a:lstStyle>
          <a:p>
            <a:pPr>
              <a:defRPr/>
            </a:pPr>
            <a:endParaRPr lang="fr-FR" dirty="0"/>
          </a:p>
        </p:txBody>
      </p:sp>
      <p:sp>
        <p:nvSpPr>
          <p:cNvPr id="58373" name="Rectangle 5"/>
          <p:cNvSpPr>
            <a:spLocks noGrp="1" noChangeArrowheads="1"/>
          </p:cNvSpPr>
          <p:nvPr>
            <p:ph type="sldNum" sz="quarter" idx="3"/>
          </p:nvPr>
        </p:nvSpPr>
        <p:spPr bwMode="auto">
          <a:xfrm>
            <a:off x="3850445" y="9428584"/>
            <a:ext cx="2945659" cy="49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6CE5E248-9C9E-4496-8531-D9205F8DCDB3}" type="slidenum">
              <a:rPr lang="fr-FR"/>
              <a:pPr>
                <a:defRPr/>
              </a:pPr>
              <a:t>‹N°›</a:t>
            </a:fld>
            <a:endParaRPr lang="fr-FR" dirty="0"/>
          </a:p>
        </p:txBody>
      </p:sp>
    </p:spTree>
    <p:extLst>
      <p:ext uri="{BB962C8B-B14F-4D97-AF65-F5344CB8AC3E}">
        <p14:creationId xmlns:p14="http://schemas.microsoft.com/office/powerpoint/2010/main" val="161868075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2" y="2"/>
            <a:ext cx="2945659" cy="49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0">
                <a:solidFill>
                  <a:schemeClr val="tx1"/>
                </a:solidFill>
                <a:latin typeface="Arial" charset="0"/>
              </a:defRPr>
            </a:lvl1pPr>
          </a:lstStyle>
          <a:p>
            <a:pPr>
              <a:defRPr/>
            </a:pPr>
            <a:endParaRPr lang="fr-FR" dirty="0"/>
          </a:p>
        </p:txBody>
      </p:sp>
      <p:sp>
        <p:nvSpPr>
          <p:cNvPr id="59395" name="Rectangle 3"/>
          <p:cNvSpPr>
            <a:spLocks noGrp="1" noChangeArrowheads="1"/>
          </p:cNvSpPr>
          <p:nvPr>
            <p:ph type="dt" idx="1"/>
          </p:nvPr>
        </p:nvSpPr>
        <p:spPr bwMode="auto">
          <a:xfrm>
            <a:off x="3850445" y="2"/>
            <a:ext cx="2945659" cy="49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fr-FR" dirty="0"/>
          </a:p>
        </p:txBody>
      </p:sp>
      <p:sp>
        <p:nvSpPr>
          <p:cNvPr id="286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txBody>
          <a:bodyPr/>
          <a:lstStyle/>
          <a:p>
            <a:endParaRPr lang="fr-FR" dirty="0"/>
          </a:p>
        </p:txBody>
      </p:sp>
      <p:sp>
        <p:nvSpPr>
          <p:cNvPr id="59397" name="Rectangle 5"/>
          <p:cNvSpPr>
            <a:spLocks noGrp="1" noChangeArrowheads="1"/>
          </p:cNvSpPr>
          <p:nvPr>
            <p:ph type="body" sz="quarter" idx="3"/>
          </p:nvPr>
        </p:nvSpPr>
        <p:spPr bwMode="auto">
          <a:xfrm>
            <a:off x="679768" y="4715154"/>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59398" name="Rectangle 6"/>
          <p:cNvSpPr>
            <a:spLocks noGrp="1" noChangeArrowheads="1"/>
          </p:cNvSpPr>
          <p:nvPr>
            <p:ph type="ftr" sz="quarter" idx="4"/>
          </p:nvPr>
        </p:nvSpPr>
        <p:spPr bwMode="auto">
          <a:xfrm>
            <a:off x="2" y="9428584"/>
            <a:ext cx="2945659" cy="49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b="0">
                <a:solidFill>
                  <a:schemeClr val="tx1"/>
                </a:solidFill>
                <a:latin typeface="Arial" charset="0"/>
              </a:defRPr>
            </a:lvl1pPr>
          </a:lstStyle>
          <a:p>
            <a:pPr>
              <a:defRPr/>
            </a:pPr>
            <a:endParaRPr lang="fr-FR" dirty="0"/>
          </a:p>
        </p:txBody>
      </p:sp>
      <p:sp>
        <p:nvSpPr>
          <p:cNvPr id="59399" name="Rectangle 7"/>
          <p:cNvSpPr>
            <a:spLocks noGrp="1" noChangeArrowheads="1"/>
          </p:cNvSpPr>
          <p:nvPr>
            <p:ph type="sldNum" sz="quarter" idx="5"/>
          </p:nvPr>
        </p:nvSpPr>
        <p:spPr bwMode="auto">
          <a:xfrm>
            <a:off x="3850445" y="9428584"/>
            <a:ext cx="2945659" cy="49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DB4939F9-9ECD-41AF-922B-751B2474E058}" type="slidenum">
              <a:rPr lang="fr-FR"/>
              <a:pPr>
                <a:defRPr/>
              </a:pPr>
              <a:t>‹N°›</a:t>
            </a:fld>
            <a:endParaRPr lang="fr-FR" dirty="0"/>
          </a:p>
        </p:txBody>
      </p:sp>
    </p:spTree>
    <p:extLst>
      <p:ext uri="{BB962C8B-B14F-4D97-AF65-F5344CB8AC3E}">
        <p14:creationId xmlns:p14="http://schemas.microsoft.com/office/powerpoint/2010/main" val="261708500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sz="2600" b="1">
                <a:solidFill>
                  <a:srgbClr val="FF3300"/>
                </a:solidFill>
                <a:latin typeface="Arial Black" pitchFamily="34" charset="0"/>
              </a:defRPr>
            </a:lvl1pPr>
            <a:lvl2pPr marL="742950" indent="-285750" eaLnBrk="0" hangingPunct="0">
              <a:defRPr sz="2600" b="1">
                <a:solidFill>
                  <a:srgbClr val="FF3300"/>
                </a:solidFill>
                <a:latin typeface="Arial Black" pitchFamily="34" charset="0"/>
              </a:defRPr>
            </a:lvl2pPr>
            <a:lvl3pPr marL="1143000" indent="-228600" eaLnBrk="0" hangingPunct="0">
              <a:defRPr sz="2600" b="1">
                <a:solidFill>
                  <a:srgbClr val="FF3300"/>
                </a:solidFill>
                <a:latin typeface="Arial Black" pitchFamily="34" charset="0"/>
              </a:defRPr>
            </a:lvl3pPr>
            <a:lvl4pPr marL="1600200" indent="-228600" eaLnBrk="0" hangingPunct="0">
              <a:defRPr sz="2600" b="1">
                <a:solidFill>
                  <a:srgbClr val="FF3300"/>
                </a:solidFill>
                <a:latin typeface="Arial Black" pitchFamily="34" charset="0"/>
              </a:defRPr>
            </a:lvl4pPr>
            <a:lvl5pPr marL="2057400" indent="-228600" eaLnBrk="0" hangingPunct="0">
              <a:defRPr sz="2600" b="1">
                <a:solidFill>
                  <a:srgbClr val="FF3300"/>
                </a:solidFill>
                <a:latin typeface="Arial Black" pitchFamily="34" charset="0"/>
              </a:defRPr>
            </a:lvl5pPr>
            <a:lvl6pPr marL="2514600" indent="-228600" algn="ctr" eaLnBrk="0" fontAlgn="base" hangingPunct="0">
              <a:spcBef>
                <a:spcPct val="0"/>
              </a:spcBef>
              <a:spcAft>
                <a:spcPct val="0"/>
              </a:spcAft>
              <a:defRPr sz="2600" b="1">
                <a:solidFill>
                  <a:srgbClr val="FF3300"/>
                </a:solidFill>
                <a:latin typeface="Arial Black" pitchFamily="34" charset="0"/>
              </a:defRPr>
            </a:lvl6pPr>
            <a:lvl7pPr marL="2971800" indent="-228600" algn="ctr" eaLnBrk="0" fontAlgn="base" hangingPunct="0">
              <a:spcBef>
                <a:spcPct val="0"/>
              </a:spcBef>
              <a:spcAft>
                <a:spcPct val="0"/>
              </a:spcAft>
              <a:defRPr sz="2600" b="1">
                <a:solidFill>
                  <a:srgbClr val="FF3300"/>
                </a:solidFill>
                <a:latin typeface="Arial Black" pitchFamily="34" charset="0"/>
              </a:defRPr>
            </a:lvl7pPr>
            <a:lvl8pPr marL="3429000" indent="-228600" algn="ctr" eaLnBrk="0" fontAlgn="base" hangingPunct="0">
              <a:spcBef>
                <a:spcPct val="0"/>
              </a:spcBef>
              <a:spcAft>
                <a:spcPct val="0"/>
              </a:spcAft>
              <a:defRPr sz="2600" b="1">
                <a:solidFill>
                  <a:srgbClr val="FF3300"/>
                </a:solidFill>
                <a:latin typeface="Arial Black" pitchFamily="34" charset="0"/>
              </a:defRPr>
            </a:lvl8pPr>
            <a:lvl9pPr marL="3886200" indent="-228600" algn="ctr" eaLnBrk="0" fontAlgn="base" hangingPunct="0">
              <a:spcBef>
                <a:spcPct val="0"/>
              </a:spcBef>
              <a:spcAft>
                <a:spcPct val="0"/>
              </a:spcAft>
              <a:defRPr sz="2600" b="1">
                <a:solidFill>
                  <a:srgbClr val="FF3300"/>
                </a:solidFill>
                <a:latin typeface="Arial Black" pitchFamily="34" charset="0"/>
              </a:defRPr>
            </a:lvl9pPr>
          </a:lstStyle>
          <a:p>
            <a:pPr eaLnBrk="1" hangingPunct="1"/>
            <a:fld id="{7EEDEB8D-8D08-4CCC-862C-06BDC0D1F6C5}" type="slidenum">
              <a:rPr lang="fr-FR" altLang="fr-FR" sz="1200" b="0" smtClean="0">
                <a:solidFill>
                  <a:schemeClr val="tx1"/>
                </a:solidFill>
                <a:latin typeface="Arial" charset="0"/>
              </a:rPr>
              <a:pPr eaLnBrk="1" hangingPunct="1"/>
              <a:t>2</a:t>
            </a:fld>
            <a:endParaRPr lang="fr-FR" altLang="fr-FR" sz="1200" b="0" dirty="0">
              <a:solidFill>
                <a:schemeClr val="tx1"/>
              </a:solidFill>
              <a:latin typeface="Arial" charset="0"/>
            </a:endParaRPr>
          </a:p>
        </p:txBody>
      </p:sp>
      <p:sp>
        <p:nvSpPr>
          <p:cNvPr id="30723" name="Rectangle 2"/>
          <p:cNvSpPr>
            <a:spLocks noGrp="1" noRot="1" noChangeAspect="1" noChangeArrowheads="1" noTextEdit="1"/>
          </p:cNvSpPr>
          <p:nvPr>
            <p:ph type="sldImg"/>
          </p:nvPr>
        </p:nvSpPr>
        <p:spPr>
          <a:xfrm>
            <a:off x="917575" y="744538"/>
            <a:ext cx="4962525" cy="3722687"/>
          </a:xfrm>
          <a:ln/>
        </p:spPr>
        <p:txBody>
          <a:bodyPr/>
          <a:lstStyle/>
          <a:p>
            <a:endParaRPr lang="fr-FR" dirty="0"/>
          </a:p>
        </p:txBody>
      </p:sp>
      <p:sp>
        <p:nvSpPr>
          <p:cNvPr id="30724" name="Rectangle 3"/>
          <p:cNvSpPr>
            <a:spLocks noGrp="1" noChangeArrowheads="1"/>
          </p:cNvSpPr>
          <p:nvPr>
            <p:ph type="body" idx="1"/>
          </p:nvPr>
        </p:nvSpPr>
        <p:spPr>
          <a:noFill/>
        </p:spPr>
        <p:txBody>
          <a:bodyPr/>
          <a:lstStyle/>
          <a:p>
            <a:pPr eaLnBrk="1" hangingPunct="1"/>
            <a:endParaRPr lang="fr-FR" alt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95111-FA42-3B78-E5FB-53D2B8CA3BB5}"/>
            </a:ext>
          </a:extLst>
        </p:cNvPr>
        <p:cNvGrpSpPr/>
        <p:nvPr/>
      </p:nvGrpSpPr>
      <p:grpSpPr>
        <a:xfrm>
          <a:off x="0" y="0"/>
          <a:ext cx="0" cy="0"/>
          <a:chOff x="0" y="0"/>
          <a:chExt cx="0" cy="0"/>
        </a:xfrm>
      </p:grpSpPr>
      <p:sp>
        <p:nvSpPr>
          <p:cNvPr id="32770" name="Rectangle 2">
            <a:extLst>
              <a:ext uri="{FF2B5EF4-FFF2-40B4-BE49-F238E27FC236}">
                <a16:creationId xmlns:a16="http://schemas.microsoft.com/office/drawing/2014/main" id="{F728791B-85FB-CA41-61B9-6E24234BC6C4}"/>
              </a:ext>
            </a:extLst>
          </p:cNvPr>
          <p:cNvSpPr>
            <a:spLocks noGrp="1" noRot="1" noChangeAspect="1" noChangeArrowheads="1" noTextEdit="1"/>
          </p:cNvSpPr>
          <p:nvPr>
            <p:ph type="sldImg"/>
          </p:nvPr>
        </p:nvSpPr>
        <p:spPr>
          <a:xfrm>
            <a:off x="917575" y="744538"/>
            <a:ext cx="4962525" cy="3722687"/>
          </a:xfrm>
          <a:ln/>
        </p:spPr>
        <p:txBody>
          <a:bodyPr/>
          <a:lstStyle/>
          <a:p>
            <a:endParaRPr lang="fr-FR" dirty="0"/>
          </a:p>
        </p:txBody>
      </p:sp>
      <p:sp>
        <p:nvSpPr>
          <p:cNvPr id="32771" name="Rectangle 3">
            <a:extLst>
              <a:ext uri="{FF2B5EF4-FFF2-40B4-BE49-F238E27FC236}">
                <a16:creationId xmlns:a16="http://schemas.microsoft.com/office/drawing/2014/main" id="{EBBD1B0E-9347-51F1-15AC-F183DD54565D}"/>
              </a:ext>
            </a:extLst>
          </p:cNvPr>
          <p:cNvSpPr>
            <a:spLocks noGrp="1" noChangeArrowheads="1"/>
          </p:cNvSpPr>
          <p:nvPr>
            <p:ph type="body" idx="1"/>
          </p:nvPr>
        </p:nvSpPr>
        <p:spPr>
          <a:noFill/>
        </p:spPr>
        <p:txBody>
          <a:bodyPr/>
          <a:lstStyle/>
          <a:p>
            <a:pPr eaLnBrk="1" hangingPunct="1"/>
            <a:endParaRPr lang="fr-FR" altLang="fr-FR" dirty="0"/>
          </a:p>
        </p:txBody>
      </p:sp>
    </p:spTree>
    <p:extLst>
      <p:ext uri="{BB962C8B-B14F-4D97-AF65-F5344CB8AC3E}">
        <p14:creationId xmlns:p14="http://schemas.microsoft.com/office/powerpoint/2010/main" val="3676557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2C9C1-70FC-B1EF-EA27-280FC35036C2}"/>
            </a:ext>
          </a:extLst>
        </p:cNvPr>
        <p:cNvGrpSpPr/>
        <p:nvPr/>
      </p:nvGrpSpPr>
      <p:grpSpPr>
        <a:xfrm>
          <a:off x="0" y="0"/>
          <a:ext cx="0" cy="0"/>
          <a:chOff x="0" y="0"/>
          <a:chExt cx="0" cy="0"/>
        </a:xfrm>
      </p:grpSpPr>
      <p:sp>
        <p:nvSpPr>
          <p:cNvPr id="32770" name="Rectangle 2">
            <a:extLst>
              <a:ext uri="{FF2B5EF4-FFF2-40B4-BE49-F238E27FC236}">
                <a16:creationId xmlns:a16="http://schemas.microsoft.com/office/drawing/2014/main" id="{43D7F9EF-F72E-285B-AE93-AB77287FCD27}"/>
              </a:ext>
            </a:extLst>
          </p:cNvPr>
          <p:cNvSpPr>
            <a:spLocks noGrp="1" noRot="1" noChangeAspect="1" noChangeArrowheads="1" noTextEdit="1"/>
          </p:cNvSpPr>
          <p:nvPr>
            <p:ph type="sldImg"/>
          </p:nvPr>
        </p:nvSpPr>
        <p:spPr>
          <a:xfrm>
            <a:off x="917575" y="744538"/>
            <a:ext cx="4962525" cy="3722687"/>
          </a:xfrm>
          <a:ln/>
        </p:spPr>
        <p:txBody>
          <a:bodyPr/>
          <a:lstStyle/>
          <a:p>
            <a:endParaRPr lang="fr-FR" dirty="0"/>
          </a:p>
        </p:txBody>
      </p:sp>
      <p:sp>
        <p:nvSpPr>
          <p:cNvPr id="32771" name="Rectangle 3">
            <a:extLst>
              <a:ext uri="{FF2B5EF4-FFF2-40B4-BE49-F238E27FC236}">
                <a16:creationId xmlns:a16="http://schemas.microsoft.com/office/drawing/2014/main" id="{A5AD12DC-8FF5-2970-60B0-62231BFCF7B8}"/>
              </a:ext>
            </a:extLst>
          </p:cNvPr>
          <p:cNvSpPr>
            <a:spLocks noGrp="1" noChangeArrowheads="1"/>
          </p:cNvSpPr>
          <p:nvPr>
            <p:ph type="body" idx="1"/>
          </p:nvPr>
        </p:nvSpPr>
        <p:spPr>
          <a:noFill/>
        </p:spPr>
        <p:txBody>
          <a:bodyPr/>
          <a:lstStyle/>
          <a:p>
            <a:pPr eaLnBrk="1" hangingPunct="1"/>
            <a:endParaRPr lang="fr-FR" altLang="fr-FR" dirty="0"/>
          </a:p>
        </p:txBody>
      </p:sp>
    </p:spTree>
    <p:extLst>
      <p:ext uri="{BB962C8B-B14F-4D97-AF65-F5344CB8AC3E}">
        <p14:creationId xmlns:p14="http://schemas.microsoft.com/office/powerpoint/2010/main" val="3672197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33"/>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6" name="Espace réservé du numéro de diapositive 5"/>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53475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6" name="Espace réservé du numéro de diapositive 5"/>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994452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4"/>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44"/>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6" name="Espace réservé du numéro de diapositive 5"/>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723409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897F8012-2FF3-411F-96F5-A0E027D7B0FE}" type="slidenum">
              <a:rPr lang="fr-FR" smtClean="0"/>
              <a:pPr>
                <a:defRPr/>
              </a:pPr>
              <a:t>‹N°›</a:t>
            </a:fld>
            <a:endParaRPr lang="fr-FR" dirty="0"/>
          </a:p>
        </p:txBody>
      </p:sp>
    </p:spTree>
    <p:extLst>
      <p:ext uri="{BB962C8B-B14F-4D97-AF65-F5344CB8AC3E}">
        <p14:creationId xmlns:p14="http://schemas.microsoft.com/office/powerpoint/2010/main" val="2051320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21CE72A1-3E57-46EE-A8FF-88EEC8FA0A8F}" type="slidenum">
              <a:rPr lang="fr-FR" smtClean="0"/>
              <a:pPr>
                <a:defRPr/>
              </a:pPr>
              <a:t>‹N°›</a:t>
            </a:fld>
            <a:endParaRPr lang="fr-FR" dirty="0"/>
          </a:p>
        </p:txBody>
      </p:sp>
    </p:spTree>
    <p:extLst>
      <p:ext uri="{BB962C8B-B14F-4D97-AF65-F5344CB8AC3E}">
        <p14:creationId xmlns:p14="http://schemas.microsoft.com/office/powerpoint/2010/main" val="3844212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D6A4B3E6-1FA6-4D00-A6D3-E70CE7816452}" type="slidenum">
              <a:rPr lang="fr-FR" smtClean="0"/>
              <a:pPr>
                <a:defRPr/>
              </a:pPr>
              <a:t>‹N°›</a:t>
            </a:fld>
            <a:endParaRPr lang="fr-FR" dirty="0"/>
          </a:p>
        </p:txBody>
      </p:sp>
    </p:spTree>
    <p:extLst>
      <p:ext uri="{BB962C8B-B14F-4D97-AF65-F5344CB8AC3E}">
        <p14:creationId xmlns:p14="http://schemas.microsoft.com/office/powerpoint/2010/main" val="350251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a:t>Modifiez le style du titre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a:defRPr/>
            </a:pPr>
            <a:endParaRPr lang="fr-FR" dirty="0"/>
          </a:p>
        </p:txBody>
      </p:sp>
      <p:sp>
        <p:nvSpPr>
          <p:cNvPr id="6" name="Footer Placeholder 5"/>
          <p:cNvSpPr>
            <a:spLocks noGrp="1"/>
          </p:cNvSpPr>
          <p:nvPr>
            <p:ph type="ftr" sz="quarter" idx="11"/>
          </p:nvPr>
        </p:nvSpPr>
        <p:spPr/>
        <p:txBody>
          <a:bodyPr/>
          <a:lstStyle/>
          <a:p>
            <a:pPr>
              <a:defRPr/>
            </a:pPr>
            <a:r>
              <a:rPr lang="fr-FR" dirty="0"/>
              <a:t>Rapport de l'Activité 2024</a:t>
            </a:r>
          </a:p>
        </p:txBody>
      </p:sp>
      <p:sp>
        <p:nvSpPr>
          <p:cNvPr id="7" name="Slide Number Placeholder 6"/>
          <p:cNvSpPr>
            <a:spLocks noGrp="1"/>
          </p:cNvSpPr>
          <p:nvPr>
            <p:ph type="sldNum" sz="quarter" idx="12"/>
          </p:nvPr>
        </p:nvSpPr>
        <p:spPr/>
        <p:txBody>
          <a:bodyPr/>
          <a:lstStyle/>
          <a:p>
            <a:pPr>
              <a:defRPr/>
            </a:pPr>
            <a:fld id="{5F37B71D-A02C-4BA8-91A0-6F423A1508FD}" type="slidenum">
              <a:rPr lang="fr-FR" smtClean="0"/>
              <a:pPr>
                <a:defRPr/>
              </a:pPr>
              <a:t>‹N°›</a:t>
            </a:fld>
            <a:endParaRPr lang="fr-FR" dirty="0"/>
          </a:p>
        </p:txBody>
      </p:sp>
    </p:spTree>
    <p:extLst>
      <p:ext uri="{BB962C8B-B14F-4D97-AF65-F5344CB8AC3E}">
        <p14:creationId xmlns:p14="http://schemas.microsoft.com/office/powerpoint/2010/main" val="26157801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a:defRPr/>
            </a:pPr>
            <a:endParaRPr lang="fr-FR" dirty="0"/>
          </a:p>
        </p:txBody>
      </p:sp>
      <p:sp>
        <p:nvSpPr>
          <p:cNvPr id="8" name="Footer Placeholder 7"/>
          <p:cNvSpPr>
            <a:spLocks noGrp="1"/>
          </p:cNvSpPr>
          <p:nvPr>
            <p:ph type="ftr" sz="quarter" idx="11"/>
          </p:nvPr>
        </p:nvSpPr>
        <p:spPr/>
        <p:txBody>
          <a:bodyPr/>
          <a:lstStyle/>
          <a:p>
            <a:pPr>
              <a:defRPr/>
            </a:pPr>
            <a:r>
              <a:rPr lang="fr-FR" dirty="0"/>
              <a:t>Rapport de l'Activité 2024</a:t>
            </a:r>
          </a:p>
        </p:txBody>
      </p:sp>
      <p:sp>
        <p:nvSpPr>
          <p:cNvPr id="9" name="Slide Number Placeholder 8"/>
          <p:cNvSpPr>
            <a:spLocks noGrp="1"/>
          </p:cNvSpPr>
          <p:nvPr>
            <p:ph type="sldNum" sz="quarter" idx="12"/>
          </p:nvPr>
        </p:nvSpPr>
        <p:spPr/>
        <p:txBody>
          <a:bodyPr/>
          <a:lstStyle/>
          <a:p>
            <a:pPr>
              <a:defRPr/>
            </a:pPr>
            <a:fld id="{991292F9-6FC1-4F3C-91D8-506A99A62B16}" type="slidenum">
              <a:rPr lang="fr-FR" smtClean="0"/>
              <a:pPr>
                <a:defRPr/>
              </a:pPr>
              <a:t>‹N°›</a:t>
            </a:fld>
            <a:endParaRPr lang="fr-FR" dirty="0"/>
          </a:p>
        </p:txBody>
      </p:sp>
    </p:spTree>
    <p:extLst>
      <p:ext uri="{BB962C8B-B14F-4D97-AF65-F5344CB8AC3E}">
        <p14:creationId xmlns:p14="http://schemas.microsoft.com/office/powerpoint/2010/main" val="797965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a:defRPr/>
            </a:pPr>
            <a:endParaRPr lang="fr-FR" dirty="0"/>
          </a:p>
        </p:txBody>
      </p:sp>
      <p:sp>
        <p:nvSpPr>
          <p:cNvPr id="4" name="Footer Placeholder 3"/>
          <p:cNvSpPr>
            <a:spLocks noGrp="1"/>
          </p:cNvSpPr>
          <p:nvPr>
            <p:ph type="ftr" sz="quarter" idx="11"/>
          </p:nvPr>
        </p:nvSpPr>
        <p:spPr/>
        <p:txBody>
          <a:bodyPr/>
          <a:lstStyle/>
          <a:p>
            <a:pPr>
              <a:defRPr/>
            </a:pPr>
            <a:r>
              <a:rPr lang="fr-FR" dirty="0"/>
              <a:t>Rapport de l'Activité 2024</a:t>
            </a:r>
          </a:p>
        </p:txBody>
      </p:sp>
      <p:sp>
        <p:nvSpPr>
          <p:cNvPr id="5" name="Slide Number Placeholder 4"/>
          <p:cNvSpPr>
            <a:spLocks noGrp="1"/>
          </p:cNvSpPr>
          <p:nvPr>
            <p:ph type="sldNum" sz="quarter" idx="12"/>
          </p:nvPr>
        </p:nvSpPr>
        <p:spPr/>
        <p:txBody>
          <a:bodyPr/>
          <a:lstStyle/>
          <a:p>
            <a:pPr>
              <a:defRPr/>
            </a:pPr>
            <a:fld id="{800822F8-446A-47BF-8966-57360EBEC7E2}" type="slidenum">
              <a:rPr lang="fr-FR" smtClean="0"/>
              <a:pPr>
                <a:defRPr/>
              </a:pPr>
              <a:t>‹N°›</a:t>
            </a:fld>
            <a:endParaRPr lang="fr-FR" dirty="0"/>
          </a:p>
        </p:txBody>
      </p:sp>
    </p:spTree>
    <p:extLst>
      <p:ext uri="{BB962C8B-B14F-4D97-AF65-F5344CB8AC3E}">
        <p14:creationId xmlns:p14="http://schemas.microsoft.com/office/powerpoint/2010/main" val="2589217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fr-FR" dirty="0"/>
          </a:p>
        </p:txBody>
      </p:sp>
      <p:sp>
        <p:nvSpPr>
          <p:cNvPr id="3" name="Footer Placeholder 2"/>
          <p:cNvSpPr>
            <a:spLocks noGrp="1"/>
          </p:cNvSpPr>
          <p:nvPr>
            <p:ph type="ftr" sz="quarter" idx="11"/>
          </p:nvPr>
        </p:nvSpPr>
        <p:spPr/>
        <p:txBody>
          <a:bodyPr/>
          <a:lstStyle/>
          <a:p>
            <a:pPr>
              <a:defRPr/>
            </a:pPr>
            <a:r>
              <a:rPr lang="fr-FR" dirty="0"/>
              <a:t>Rapport de l'Activité 2024</a:t>
            </a:r>
          </a:p>
        </p:txBody>
      </p:sp>
      <p:sp>
        <p:nvSpPr>
          <p:cNvPr id="4" name="Slide Number Placeholder 3"/>
          <p:cNvSpPr>
            <a:spLocks noGrp="1"/>
          </p:cNvSpPr>
          <p:nvPr>
            <p:ph type="sldNum" sz="quarter" idx="12"/>
          </p:nvPr>
        </p:nvSpPr>
        <p:spPr/>
        <p:txBody>
          <a:bodyPr/>
          <a:lstStyle/>
          <a:p>
            <a:pPr>
              <a:defRPr/>
            </a:pPr>
            <a:fld id="{24E1FF8C-50C7-40A6-962E-35B4D52CC16E}" type="slidenum">
              <a:rPr lang="fr-FR" smtClean="0"/>
              <a:pPr>
                <a:defRPr/>
              </a:pPr>
              <a:t>‹N°›</a:t>
            </a:fld>
            <a:endParaRPr lang="fr-FR" dirty="0"/>
          </a:p>
        </p:txBody>
      </p:sp>
    </p:spTree>
    <p:extLst>
      <p:ext uri="{BB962C8B-B14F-4D97-AF65-F5344CB8AC3E}">
        <p14:creationId xmlns:p14="http://schemas.microsoft.com/office/powerpoint/2010/main" val="4174877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a:defRPr/>
            </a:pPr>
            <a:endParaRPr lang="fr-FR" dirty="0"/>
          </a:p>
        </p:txBody>
      </p:sp>
      <p:sp>
        <p:nvSpPr>
          <p:cNvPr id="6" name="Footer Placeholder 5"/>
          <p:cNvSpPr>
            <a:spLocks noGrp="1"/>
          </p:cNvSpPr>
          <p:nvPr>
            <p:ph type="ftr" sz="quarter" idx="11"/>
          </p:nvPr>
        </p:nvSpPr>
        <p:spPr/>
        <p:txBody>
          <a:bodyPr/>
          <a:lstStyle/>
          <a:p>
            <a:pPr>
              <a:defRPr/>
            </a:pPr>
            <a:r>
              <a:rPr lang="fr-FR" dirty="0"/>
              <a:t>Rapport de l'Activité 2024</a:t>
            </a:r>
          </a:p>
        </p:txBody>
      </p:sp>
      <p:sp>
        <p:nvSpPr>
          <p:cNvPr id="7" name="Slide Number Placeholder 6"/>
          <p:cNvSpPr>
            <a:spLocks noGrp="1"/>
          </p:cNvSpPr>
          <p:nvPr>
            <p:ph type="sldNum" sz="quarter" idx="12"/>
          </p:nvPr>
        </p:nvSpPr>
        <p:spPr/>
        <p:txBody>
          <a:bodyPr/>
          <a:lstStyle/>
          <a:p>
            <a:pPr>
              <a:defRPr/>
            </a:pPr>
            <a:fld id="{7B90FCBD-7CCD-4BDA-8973-38FC9D9B502C}" type="slidenum">
              <a:rPr lang="fr-FR" smtClean="0"/>
              <a:pPr>
                <a:defRPr/>
              </a:pPr>
              <a:t>‹N°›</a:t>
            </a:fld>
            <a:endParaRPr lang="fr-FR" dirty="0"/>
          </a:p>
        </p:txBody>
      </p:sp>
    </p:spTree>
    <p:extLst>
      <p:ext uri="{BB962C8B-B14F-4D97-AF65-F5344CB8AC3E}">
        <p14:creationId xmlns:p14="http://schemas.microsoft.com/office/powerpoint/2010/main" val="4003394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6" name="Espace réservé du numéro de diapositive 5"/>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080206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a:defRPr/>
            </a:pPr>
            <a:endParaRPr lang="fr-FR" dirty="0"/>
          </a:p>
        </p:txBody>
      </p:sp>
      <p:sp>
        <p:nvSpPr>
          <p:cNvPr id="6" name="Footer Placeholder 5"/>
          <p:cNvSpPr>
            <a:spLocks noGrp="1"/>
          </p:cNvSpPr>
          <p:nvPr>
            <p:ph type="ftr" sz="quarter" idx="11"/>
          </p:nvPr>
        </p:nvSpPr>
        <p:spPr/>
        <p:txBody>
          <a:bodyPr/>
          <a:lstStyle/>
          <a:p>
            <a:pPr>
              <a:defRPr/>
            </a:pPr>
            <a:r>
              <a:rPr lang="fr-FR" dirty="0"/>
              <a:t>Rapport de l'Activité 2024</a:t>
            </a:r>
          </a:p>
        </p:txBody>
      </p:sp>
      <p:sp>
        <p:nvSpPr>
          <p:cNvPr id="7" name="Slide Number Placeholder 6"/>
          <p:cNvSpPr>
            <a:spLocks noGrp="1"/>
          </p:cNvSpPr>
          <p:nvPr>
            <p:ph type="sldNum" sz="quarter" idx="12"/>
          </p:nvPr>
        </p:nvSpPr>
        <p:spPr/>
        <p:txBody>
          <a:bodyPr/>
          <a:lstStyle/>
          <a:p>
            <a:pPr>
              <a:defRPr/>
            </a:pPr>
            <a:fld id="{778ABA15-38E3-485C-BE46-E06533756B76}" type="slidenum">
              <a:rPr lang="fr-FR" smtClean="0"/>
              <a:pPr>
                <a:defRPr/>
              </a:pPr>
              <a:t>‹N°›</a:t>
            </a:fld>
            <a:endParaRPr lang="fr-FR" dirty="0"/>
          </a:p>
        </p:txBody>
      </p:sp>
    </p:spTree>
    <p:extLst>
      <p:ext uri="{BB962C8B-B14F-4D97-AF65-F5344CB8AC3E}">
        <p14:creationId xmlns:p14="http://schemas.microsoft.com/office/powerpoint/2010/main" val="3324310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28B165CF-3CA5-4C0C-8ED1-609D100E9B6B}" type="slidenum">
              <a:rPr lang="fr-FR" smtClean="0"/>
              <a:pPr>
                <a:defRPr/>
              </a:pPr>
              <a:t>‹N°›</a:t>
            </a:fld>
            <a:endParaRPr lang="fr-FR" dirty="0"/>
          </a:p>
        </p:txBody>
      </p:sp>
    </p:spTree>
    <p:extLst>
      <p:ext uri="{BB962C8B-B14F-4D97-AF65-F5344CB8AC3E}">
        <p14:creationId xmlns:p14="http://schemas.microsoft.com/office/powerpoint/2010/main" val="3294971801"/>
      </p:ext>
    </p:extLst>
  </p:cSld>
  <p:clrMapOvr>
    <a:masterClrMapping/>
  </p:clrMapOvr>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28B165CF-3CA5-4C0C-8ED1-609D100E9B6B}" type="slidenum">
              <a:rPr lang="fr-FR" smtClean="0"/>
              <a:pPr>
                <a:defRPr/>
              </a:pPr>
              <a:t>‹N°›</a:t>
            </a:fld>
            <a:endParaRPr lang="fr-FR"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41614957"/>
      </p:ext>
    </p:extLst>
  </p:cSld>
  <p:clrMapOvr>
    <a:masterClrMapping/>
  </p:clrMapOvr>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28B165CF-3CA5-4C0C-8ED1-609D100E9B6B}" type="slidenum">
              <a:rPr lang="fr-FR" smtClean="0"/>
              <a:pPr>
                <a:defRPr/>
              </a:pPr>
              <a:t>‹N°›</a:t>
            </a:fld>
            <a:endParaRPr lang="fr-FR" dirty="0"/>
          </a:p>
        </p:txBody>
      </p:sp>
    </p:spTree>
    <p:extLst>
      <p:ext uri="{BB962C8B-B14F-4D97-AF65-F5344CB8AC3E}">
        <p14:creationId xmlns:p14="http://schemas.microsoft.com/office/powerpoint/2010/main" val="4151983859"/>
      </p:ext>
    </p:extLst>
  </p:cSld>
  <p:clrMapOvr>
    <a:masterClrMapping/>
  </p:clrMapOvr>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28B165CF-3CA5-4C0C-8ED1-609D100E9B6B}" type="slidenum">
              <a:rPr lang="fr-FR" smtClean="0"/>
              <a:pPr>
                <a:defRPr/>
              </a:pPr>
              <a:t>‹N°›</a:t>
            </a:fld>
            <a:endParaRPr lang="fr-FR"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42469253"/>
      </p:ext>
    </p:extLst>
  </p:cSld>
  <p:clrMapOvr>
    <a:masterClrMapping/>
  </p:clrMapOvr>
  <p:hf sldNum="0"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28B165CF-3CA5-4C0C-8ED1-609D100E9B6B}" type="slidenum">
              <a:rPr lang="fr-FR" smtClean="0"/>
              <a:pPr>
                <a:defRPr/>
              </a:pPr>
              <a:t>‹N°›</a:t>
            </a:fld>
            <a:endParaRPr lang="fr-FR" dirty="0"/>
          </a:p>
        </p:txBody>
      </p:sp>
    </p:spTree>
    <p:extLst>
      <p:ext uri="{BB962C8B-B14F-4D97-AF65-F5344CB8AC3E}">
        <p14:creationId xmlns:p14="http://schemas.microsoft.com/office/powerpoint/2010/main" val="2340519588"/>
      </p:ext>
    </p:extLst>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41EAAFE5-06A9-4263-9A1C-5166BD74562A}" type="slidenum">
              <a:rPr lang="fr-FR" smtClean="0"/>
              <a:pPr>
                <a:defRPr/>
              </a:pPr>
              <a:t>‹N°›</a:t>
            </a:fld>
            <a:endParaRPr lang="fr-FR" dirty="0"/>
          </a:p>
        </p:txBody>
      </p:sp>
    </p:spTree>
    <p:extLst>
      <p:ext uri="{BB962C8B-B14F-4D97-AF65-F5344CB8AC3E}">
        <p14:creationId xmlns:p14="http://schemas.microsoft.com/office/powerpoint/2010/main" val="25292812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endParaRPr lang="fr-FR" dirty="0"/>
          </a:p>
        </p:txBody>
      </p:sp>
      <p:sp>
        <p:nvSpPr>
          <p:cNvPr id="5" name="Footer Placeholder 4"/>
          <p:cNvSpPr>
            <a:spLocks noGrp="1"/>
          </p:cNvSpPr>
          <p:nvPr>
            <p:ph type="ftr" sz="quarter" idx="11"/>
          </p:nvPr>
        </p:nvSpPr>
        <p:spPr/>
        <p:txBody>
          <a:bodyPr/>
          <a:lstStyle/>
          <a:p>
            <a:pPr>
              <a:defRPr/>
            </a:pPr>
            <a:r>
              <a:rPr lang="fr-FR" dirty="0"/>
              <a:t>Rapport de l'Activité 2024</a:t>
            </a:r>
          </a:p>
        </p:txBody>
      </p:sp>
      <p:sp>
        <p:nvSpPr>
          <p:cNvPr id="6" name="Slide Number Placeholder 5"/>
          <p:cNvSpPr>
            <a:spLocks noGrp="1"/>
          </p:cNvSpPr>
          <p:nvPr>
            <p:ph type="sldNum" sz="quarter" idx="12"/>
          </p:nvPr>
        </p:nvSpPr>
        <p:spPr/>
        <p:txBody>
          <a:bodyPr/>
          <a:lstStyle/>
          <a:p>
            <a:pPr>
              <a:defRPr/>
            </a:pPr>
            <a:fld id="{496E4223-3FE6-4622-9DA8-E3372558D4D9}" type="slidenum">
              <a:rPr lang="fr-FR" smtClean="0"/>
              <a:pPr>
                <a:defRPr/>
              </a:pPr>
              <a:t>‹N°›</a:t>
            </a:fld>
            <a:endParaRPr lang="fr-FR" dirty="0"/>
          </a:p>
        </p:txBody>
      </p:sp>
    </p:spTree>
    <p:extLst>
      <p:ext uri="{BB962C8B-B14F-4D97-AF65-F5344CB8AC3E}">
        <p14:creationId xmlns:p14="http://schemas.microsoft.com/office/powerpoint/2010/main" val="3361208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4"/>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21"/>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6" name="Espace réservé du numéro de diapositive 5"/>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103967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dirty="0">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7" name="Espace réservé du numéro de diapositive 6"/>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5663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3"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32"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dirty="0">
              <a:solidFill>
                <a:prstClr val="black">
                  <a:tint val="75000"/>
                </a:prstClr>
              </a:solidFill>
            </a:endParaRPr>
          </a:p>
        </p:txBody>
      </p:sp>
      <p:sp>
        <p:nvSpPr>
          <p:cNvPr id="8" name="Espace réservé du pied de page 7"/>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9" name="Espace réservé du numéro de diapositive 8"/>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889694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dirty="0">
              <a:solidFill>
                <a:prstClr val="black">
                  <a:tint val="75000"/>
                </a:prstClr>
              </a:solidFill>
            </a:endParaRPr>
          </a:p>
        </p:txBody>
      </p:sp>
      <p:sp>
        <p:nvSpPr>
          <p:cNvPr id="4" name="Espace réservé du pied de page 3"/>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5" name="Espace réservé du numéro de diapositive 4"/>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8887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dirty="0">
              <a:solidFill>
                <a:prstClr val="black">
                  <a:tint val="75000"/>
                </a:prstClr>
              </a:solidFill>
            </a:endParaRPr>
          </a:p>
        </p:txBody>
      </p:sp>
      <p:sp>
        <p:nvSpPr>
          <p:cNvPr id="3" name="Espace réservé du pied de page 2"/>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4" name="Espace réservé du numéro de diapositive 3"/>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744467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5"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4" y="273058"/>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5" y="1435104"/>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dirty="0">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7" name="Espace réservé du numéro de diapositive 6"/>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95907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fr-FR" dirty="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dirty="0">
              <a:solidFill>
                <a:prstClr val="black">
                  <a:tint val="75000"/>
                </a:prstClr>
              </a:solidFill>
            </a:endParaRPr>
          </a:p>
        </p:txBody>
      </p:sp>
      <p:sp>
        <p:nvSpPr>
          <p:cNvPr id="6" name="Espace réservé du pied de page 5"/>
          <p:cNvSpPr>
            <a:spLocks noGrp="1"/>
          </p:cNvSpPr>
          <p:nvPr>
            <p:ph type="ftr" sz="quarter" idx="11"/>
          </p:nvPr>
        </p:nvSpPr>
        <p:spPr/>
        <p:txBody>
          <a:bodyPr/>
          <a:lstStyle/>
          <a:p>
            <a:r>
              <a:rPr lang="fr-FR" dirty="0">
                <a:solidFill>
                  <a:prstClr val="black">
                    <a:tint val="75000"/>
                  </a:prstClr>
                </a:solidFill>
              </a:rPr>
              <a:t>Rapport de l'Activité 2024</a:t>
            </a:r>
          </a:p>
        </p:txBody>
      </p:sp>
      <p:sp>
        <p:nvSpPr>
          <p:cNvPr id="7" name="Espace réservé du numéro de diapositive 6"/>
          <p:cNvSpPr>
            <a:spLocks noGrp="1"/>
          </p:cNvSpPr>
          <p:nvPr>
            <p:ph type="sldNum" sz="quarter" idx="12"/>
          </p:nvPr>
        </p:nvSpPr>
        <p:spPr/>
        <p:txBody>
          <a:bodyPr/>
          <a:lstStyle/>
          <a:p>
            <a:fld id="{995457BA-61DD-4A04-9774-532CDEBCF870}"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416492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endParaRPr lang="fr-FR" b="0" dirty="0">
              <a:solidFill>
                <a:prstClr val="black">
                  <a:tint val="75000"/>
                </a:prstClr>
              </a:solidFill>
              <a:latin typeface="Calibri"/>
            </a:endParaRPr>
          </a:p>
        </p:txBody>
      </p:sp>
      <p:sp>
        <p:nvSpPr>
          <p:cNvPr id="5" name="Espace réservé du pied de page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r>
              <a:rPr lang="fr-FR" b="0" dirty="0">
                <a:solidFill>
                  <a:prstClr val="black">
                    <a:tint val="75000"/>
                  </a:prstClr>
                </a:solidFill>
                <a:latin typeface="Calibri"/>
              </a:rPr>
              <a:t>Rapport de l'Activité 2024</a:t>
            </a:r>
          </a:p>
        </p:txBody>
      </p:sp>
      <p:sp>
        <p:nvSpPr>
          <p:cNvPr id="6" name="Espace réservé du numéro de diapositive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995457BA-61DD-4A04-9774-532CDEBCF870}" type="slidenum">
              <a:rPr lang="fr-FR" b="0" smtClean="0">
                <a:solidFill>
                  <a:prstClr val="black">
                    <a:tint val="75000"/>
                  </a:prstClr>
                </a:solidFill>
                <a:latin typeface="Calibri"/>
              </a:rPr>
              <a:pPr fontAlgn="auto">
                <a:spcBef>
                  <a:spcPts val="0"/>
                </a:spcBef>
                <a:spcAft>
                  <a:spcPts val="0"/>
                </a:spcAft>
              </a:pPr>
              <a:t>‹N°›</a:t>
            </a:fld>
            <a:endParaRPr lang="fr-FR" b="0" dirty="0">
              <a:solidFill>
                <a:prstClr val="black">
                  <a:tint val="75000"/>
                </a:prstClr>
              </a:solidFill>
              <a:latin typeface="Calibri"/>
            </a:endParaRPr>
          </a:p>
        </p:txBody>
      </p:sp>
    </p:spTree>
    <p:extLst>
      <p:ext uri="{BB962C8B-B14F-4D97-AF65-F5344CB8AC3E}">
        <p14:creationId xmlns:p14="http://schemas.microsoft.com/office/powerpoint/2010/main" val="389388156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dt="0"/>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spcBef>
                <a:spcPts val="0"/>
              </a:spcBef>
              <a:spcAft>
                <a:spcPts val="0"/>
              </a:spcAft>
            </a:pPr>
            <a:endParaRPr lang="fr-FR" b="0" dirty="0">
              <a:solidFill>
                <a:prstClr val="black">
                  <a:tint val="75000"/>
                </a:prstClr>
              </a:solidFill>
              <a:latin typeface="Calibri"/>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spcBef>
                <a:spcPts val="0"/>
              </a:spcBef>
              <a:spcAft>
                <a:spcPts val="0"/>
              </a:spcAft>
            </a:pPr>
            <a:r>
              <a:rPr lang="fr-FR" b="0" dirty="0">
                <a:solidFill>
                  <a:prstClr val="black">
                    <a:tint val="75000"/>
                  </a:prstClr>
                </a:solidFill>
                <a:latin typeface="Calibri"/>
              </a:rPr>
              <a:t>Rapport de l'Activité 2024</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fontAlgn="auto">
              <a:spcBef>
                <a:spcPts val="0"/>
              </a:spcBef>
              <a:spcAft>
                <a:spcPts val="0"/>
              </a:spcAft>
            </a:pPr>
            <a:fld id="{995457BA-61DD-4A04-9774-532CDEBCF870}" type="slidenum">
              <a:rPr lang="fr-FR" b="0" smtClean="0">
                <a:solidFill>
                  <a:prstClr val="black">
                    <a:tint val="75000"/>
                  </a:prstClr>
                </a:solidFill>
                <a:latin typeface="Calibri"/>
              </a:rPr>
              <a:pPr fontAlgn="auto">
                <a:spcBef>
                  <a:spcPts val="0"/>
                </a:spcBef>
                <a:spcAft>
                  <a:spcPts val="0"/>
                </a:spcAft>
              </a:pPr>
              <a:t>‹N°›</a:t>
            </a:fld>
            <a:endParaRPr lang="fr-FR" b="0" dirty="0">
              <a:solidFill>
                <a:prstClr val="black">
                  <a:tint val="75000"/>
                </a:prstClr>
              </a:solidFill>
              <a:latin typeface="Calibri"/>
            </a:endParaRPr>
          </a:p>
        </p:txBody>
      </p:sp>
    </p:spTree>
    <p:extLst>
      <p:ext uri="{BB962C8B-B14F-4D97-AF65-F5344CB8AC3E}">
        <p14:creationId xmlns:p14="http://schemas.microsoft.com/office/powerpoint/2010/main" val="3394056736"/>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diagramLayout" Target="../diagrams/layout5.xml"/><Relationship Id="rId7" Type="http://schemas.openxmlformats.org/officeDocument/2006/relationships/image" Target="../media/image4.png"/><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13.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6.xml"/><Relationship Id="rId3" Type="http://schemas.microsoft.com/office/2007/relationships/hdphoto" Target="../media/hdphoto3.wdp"/><Relationship Id="rId7" Type="http://schemas.openxmlformats.org/officeDocument/2006/relationships/diagramQuickStyle" Target="../diagrams/quickStyle6.xml"/><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chart" Target="../charts/chart3.xml"/><Relationship Id="rId9" Type="http://schemas.microsoft.com/office/2007/relationships/diagramDrawing" Target="../diagrams/drawing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microsoft.com/office/2007/relationships/hdphoto" Target="../media/hdphoto3.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2.wdp"/><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5" Type="http://schemas.openxmlformats.org/officeDocument/2006/relationships/image" Target="../media/image29.jpeg"/><Relationship Id="rId4" Type="http://schemas.openxmlformats.org/officeDocument/2006/relationships/chart" Target="../charts/chart5.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chart" Target="../charts/chart6.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1.jpeg"/><Relationship Id="rId5" Type="http://schemas.openxmlformats.org/officeDocument/2006/relationships/image" Target="../media/image30.jpe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gif"/><Relationship Id="rId1" Type="http://schemas.openxmlformats.org/officeDocument/2006/relationships/slideLayout" Target="../slideLayouts/slideLayout2.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3.wdp"/><Relationship Id="rId7"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diagramLayout" Target="../diagrams/layout4.xml"/><Relationship Id="rId7" Type="http://schemas.openxmlformats.org/officeDocument/2006/relationships/image" Target="../media/image4.png"/><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wmf"/></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76582886-877C-4AEC-A77F-8055EB9A0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0" cy="6866467"/>
            <a:chOff x="0" y="-8467"/>
            <a:chExt cx="12192000" cy="6866467"/>
          </a:xfrm>
        </p:grpSpPr>
        <p:sp>
          <p:nvSpPr>
            <p:cNvPr id="70" name="Freeform 14">
              <a:extLst>
                <a:ext uri="{FF2B5EF4-FFF2-40B4-BE49-F238E27FC236}">
                  <a16:creationId xmlns:a16="http://schemas.microsoft.com/office/drawing/2014/main" id="{171A838D-27EA-485C-9A80-DCE624AB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40" name="Straight Connector 39">
              <a:extLst>
                <a:ext uri="{FF2B5EF4-FFF2-40B4-BE49-F238E27FC236}">
                  <a16:creationId xmlns:a16="http://schemas.microsoft.com/office/drawing/2014/main" id="{9059F313-A1BB-425E-9626-2BD43CAC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9ABF76A-A1AE-44BB-9ECB-D55D2FE29B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2" name="Rectangle 23">
              <a:extLst>
                <a:ext uri="{FF2B5EF4-FFF2-40B4-BE49-F238E27FC236}">
                  <a16:creationId xmlns:a16="http://schemas.microsoft.com/office/drawing/2014/main" id="{5B6D2EC4-82D3-43B8-82D6-028CB4345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1" name="Rectangle 25">
              <a:extLst>
                <a:ext uri="{FF2B5EF4-FFF2-40B4-BE49-F238E27FC236}">
                  <a16:creationId xmlns:a16="http://schemas.microsoft.com/office/drawing/2014/main" id="{520034CE-71F9-4E0F-94D8-99335CB85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4" name="Isosceles Triangle 43">
              <a:extLst>
                <a:ext uri="{FF2B5EF4-FFF2-40B4-BE49-F238E27FC236}">
                  <a16:creationId xmlns:a16="http://schemas.microsoft.com/office/drawing/2014/main" id="{1926C6C0-16F7-4CDC-B481-2D19B2F3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2" name="Rectangle 27">
              <a:extLst>
                <a:ext uri="{FF2B5EF4-FFF2-40B4-BE49-F238E27FC236}">
                  <a16:creationId xmlns:a16="http://schemas.microsoft.com/office/drawing/2014/main" id="{042CE423-CE6E-4EE9-91F2-3E40EFB40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3" name="Rectangle 28">
              <a:extLst>
                <a:ext uri="{FF2B5EF4-FFF2-40B4-BE49-F238E27FC236}">
                  <a16:creationId xmlns:a16="http://schemas.microsoft.com/office/drawing/2014/main" id="{699BB4BD-31D7-434C-A6DB-E2CF3ACF6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4" name="Rectangle 29">
              <a:extLst>
                <a:ext uri="{FF2B5EF4-FFF2-40B4-BE49-F238E27FC236}">
                  <a16:creationId xmlns:a16="http://schemas.microsoft.com/office/drawing/2014/main" id="{23D406B8-656A-4D8B-91D0-BF4202C86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5" name="Isosceles Triangle 47">
              <a:extLst>
                <a:ext uri="{FF2B5EF4-FFF2-40B4-BE49-F238E27FC236}">
                  <a16:creationId xmlns:a16="http://schemas.microsoft.com/office/drawing/2014/main" id="{83F4BFB6-D6B8-446C-8E17-3D54DCA9F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grpSp>
      <p:sp useBgFill="1">
        <p:nvSpPr>
          <p:cNvPr id="76" name="Rectangle 75">
            <a:extLst>
              <a:ext uri="{FF2B5EF4-FFF2-40B4-BE49-F238E27FC236}">
                <a16:creationId xmlns:a16="http://schemas.microsoft.com/office/drawing/2014/main" id="{0ADFFC45-3DC9-4433-926F-043E879D9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7" name="Group 51">
            <a:extLst>
              <a:ext uri="{FF2B5EF4-FFF2-40B4-BE49-F238E27FC236}">
                <a16:creationId xmlns:a16="http://schemas.microsoft.com/office/drawing/2014/main" id="{B5F26A87-0610-435F-AA13-BD658385C9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00422" y="-8468"/>
            <a:ext cx="3572669" cy="6866467"/>
            <a:chOff x="67175" y="-8467"/>
            <a:chExt cx="4763558" cy="6866467"/>
          </a:xfrm>
        </p:grpSpPr>
        <p:cxnSp>
          <p:nvCxnSpPr>
            <p:cNvPr id="78" name="Straight Connector 52">
              <a:extLst>
                <a:ext uri="{FF2B5EF4-FFF2-40B4-BE49-F238E27FC236}">
                  <a16:creationId xmlns:a16="http://schemas.microsoft.com/office/drawing/2014/main" id="{E6321436-5AAD-4FB6-BB0D-316D4540E8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9" name="Straight Connector 53">
              <a:extLst>
                <a:ext uri="{FF2B5EF4-FFF2-40B4-BE49-F238E27FC236}">
                  <a16:creationId xmlns:a16="http://schemas.microsoft.com/office/drawing/2014/main" id="{94B0BD33-3D46-4F43-947A-825DFEF6106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80" name="Rectangle 23">
              <a:extLst>
                <a:ext uri="{FF2B5EF4-FFF2-40B4-BE49-F238E27FC236}">
                  <a16:creationId xmlns:a16="http://schemas.microsoft.com/office/drawing/2014/main" id="{92E26C27-E1F5-47DC-9F83-469D196C5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81" name="Rectangle 25">
              <a:extLst>
                <a:ext uri="{FF2B5EF4-FFF2-40B4-BE49-F238E27FC236}">
                  <a16:creationId xmlns:a16="http://schemas.microsoft.com/office/drawing/2014/main" id="{95F944E7-2B4E-4AE2-B4DB-846FF8AE0B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57" name="Isosceles Triangle 56">
              <a:extLst>
                <a:ext uri="{FF2B5EF4-FFF2-40B4-BE49-F238E27FC236}">
                  <a16:creationId xmlns:a16="http://schemas.microsoft.com/office/drawing/2014/main" id="{FF14952D-390F-46CC-B302-73DDD9C41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82" name="Rectangle 27">
              <a:extLst>
                <a:ext uri="{FF2B5EF4-FFF2-40B4-BE49-F238E27FC236}">
                  <a16:creationId xmlns:a16="http://schemas.microsoft.com/office/drawing/2014/main" id="{867CDE55-B22A-40D0-882A-9452919EE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59" name="Isosceles Triangle 58">
              <a:extLst>
                <a:ext uri="{FF2B5EF4-FFF2-40B4-BE49-F238E27FC236}">
                  <a16:creationId xmlns:a16="http://schemas.microsoft.com/office/drawing/2014/main" id="{8C409231-C942-4808-B529-DAC32A7DB0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grpSp>
      <p:sp>
        <p:nvSpPr>
          <p:cNvPr id="2" name="Titre 1">
            <a:extLst>
              <a:ext uri="{FF2B5EF4-FFF2-40B4-BE49-F238E27FC236}">
                <a16:creationId xmlns:a16="http://schemas.microsoft.com/office/drawing/2014/main" id="{682E6512-B480-5D3F-4913-38CE1C806F04}"/>
              </a:ext>
            </a:extLst>
          </p:cNvPr>
          <p:cNvSpPr>
            <a:spLocks noGrp="1"/>
          </p:cNvSpPr>
          <p:nvPr>
            <p:ph type="title"/>
          </p:nvPr>
        </p:nvSpPr>
        <p:spPr>
          <a:xfrm>
            <a:off x="231413" y="2485257"/>
            <a:ext cx="4044239" cy="827708"/>
          </a:xfrm>
        </p:spPr>
        <p:txBody>
          <a:bodyPr vert="horz" lIns="91440" tIns="45720" rIns="91440" bIns="45720" rtlCol="0" anchor="ctr">
            <a:noAutofit/>
          </a:bodyPr>
          <a:lstStyle/>
          <a:p>
            <a:pPr algn="ctr"/>
            <a:r>
              <a:rPr lang="en-US" b="1" dirty="0">
                <a:ln w="6600">
                  <a:solidFill>
                    <a:schemeClr val="accent2"/>
                  </a:solidFill>
                  <a:prstDash val="solid"/>
                </a:ln>
                <a:solidFill>
                  <a:srgbClr val="FFFFFF"/>
                </a:solidFill>
                <a:effectLst>
                  <a:outerShdw dist="38100" dir="2700000" algn="tl" rotWithShape="0">
                    <a:schemeClr val="accent2"/>
                  </a:outerShdw>
                </a:effectLst>
                <a:latin typeface="Arial Narrow" panose="020B0606020202030204" pitchFamily="34" charset="0"/>
              </a:rPr>
              <a:t>Assemblée Générale  </a:t>
            </a:r>
          </a:p>
        </p:txBody>
      </p:sp>
      <p:sp>
        <p:nvSpPr>
          <p:cNvPr id="4" name="Espace réservé du pied de page 3">
            <a:extLst>
              <a:ext uri="{FF2B5EF4-FFF2-40B4-BE49-F238E27FC236}">
                <a16:creationId xmlns:a16="http://schemas.microsoft.com/office/drawing/2014/main" id="{6BB53695-97CE-71B3-8B9E-655CCDE15EDE}"/>
              </a:ext>
            </a:extLst>
          </p:cNvPr>
          <p:cNvSpPr>
            <a:spLocks noGrp="1"/>
          </p:cNvSpPr>
          <p:nvPr>
            <p:ph type="ftr" sz="quarter" idx="11"/>
          </p:nvPr>
        </p:nvSpPr>
        <p:spPr>
          <a:xfrm>
            <a:off x="4387143" y="6453336"/>
            <a:ext cx="1854164" cy="365125"/>
          </a:xfrm>
        </p:spPr>
        <p:txBody>
          <a:bodyPr vert="horz" lIns="91440" tIns="45720" rIns="91440" bIns="45720" rtlCol="0" anchor="ctr">
            <a:normAutofit/>
          </a:bodyPr>
          <a:lstStyle/>
          <a:p>
            <a:pPr defTabSz="457200">
              <a:spcAft>
                <a:spcPts val="600"/>
              </a:spcAft>
              <a:defRPr/>
            </a:pPr>
            <a:r>
              <a:rPr lang="en-US" sz="1000" b="0" i="1" kern="1200" dirty="0">
                <a:solidFill>
                  <a:schemeClr val="bg1"/>
                </a:solidFill>
                <a:latin typeface="Arial Narrow" panose="020B0606020202030204" pitchFamily="34" charset="0"/>
              </a:rPr>
              <a:t>ATH - Rapport  Activité 2025</a:t>
            </a:r>
          </a:p>
        </p:txBody>
      </p:sp>
      <p:sp>
        <p:nvSpPr>
          <p:cNvPr id="61" name="Freeform: Shape 60">
            <a:extLst>
              <a:ext uri="{FF2B5EF4-FFF2-40B4-BE49-F238E27FC236}">
                <a16:creationId xmlns:a16="http://schemas.microsoft.com/office/drawing/2014/main" id="{69370F01-B8C9-4CE4-824C-92B2792E6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2372" y="-8468"/>
            <a:ext cx="3806198" cy="6866468"/>
          </a:xfrm>
          <a:custGeom>
            <a:avLst/>
            <a:gdLst>
              <a:gd name="connsiteX0" fmla="*/ 0 w 5074930"/>
              <a:gd name="connsiteY0" fmla="*/ 0 h 6858000"/>
              <a:gd name="connsiteX1" fmla="*/ 1249825 w 5074930"/>
              <a:gd name="connsiteY1" fmla="*/ 0 h 6858000"/>
              <a:gd name="connsiteX2" fmla="*/ 1249825 w 5074930"/>
              <a:gd name="connsiteY2" fmla="*/ 8457 h 6858000"/>
              <a:gd name="connsiteX3" fmla="*/ 5074930 w 5074930"/>
              <a:gd name="connsiteY3" fmla="*/ 8457 h 6858000"/>
              <a:gd name="connsiteX4" fmla="*/ 5074930 w 5074930"/>
              <a:gd name="connsiteY4" fmla="*/ 6858000 h 6858000"/>
              <a:gd name="connsiteX5" fmla="*/ 1249825 w 5074930"/>
              <a:gd name="connsiteY5" fmla="*/ 6858000 h 6858000"/>
              <a:gd name="connsiteX6" fmla="*/ 1109383 w 507493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4930" h="6858000">
                <a:moveTo>
                  <a:pt x="0" y="0"/>
                </a:moveTo>
                <a:lnTo>
                  <a:pt x="1249825" y="0"/>
                </a:lnTo>
                <a:lnTo>
                  <a:pt x="1249825" y="8457"/>
                </a:lnTo>
                <a:lnTo>
                  <a:pt x="5074930" y="8457"/>
                </a:lnTo>
                <a:lnTo>
                  <a:pt x="5074930" y="6858000"/>
                </a:lnTo>
                <a:lnTo>
                  <a:pt x="1249825" y="6858000"/>
                </a:lnTo>
                <a:lnTo>
                  <a:pt x="1109383" y="685800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Image 295" descr="fleur[1]">
            <a:extLst>
              <a:ext uri="{FF2B5EF4-FFF2-40B4-BE49-F238E27FC236}">
                <a16:creationId xmlns:a16="http://schemas.microsoft.com/office/drawing/2014/main" id="{C84E48FA-03EA-0A76-23DA-707581FF5C92}"/>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6486943" y="1647275"/>
            <a:ext cx="2089272" cy="2503672"/>
          </a:xfrm>
          <a:prstGeom prst="rect">
            <a:avLst/>
          </a:prstGeom>
          <a:noFill/>
          <a:effectLst>
            <a:glow rad="63500">
              <a:schemeClr val="accent2">
                <a:satMod val="175000"/>
                <a:alpha val="40000"/>
              </a:schemeClr>
            </a:glow>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E03D7703-A38F-50E8-20C0-E9DF1E0B9322}"/>
              </a:ext>
            </a:extLst>
          </p:cNvPr>
          <p:cNvSpPr txBox="1"/>
          <p:nvPr/>
        </p:nvSpPr>
        <p:spPr>
          <a:xfrm>
            <a:off x="567785" y="3472441"/>
            <a:ext cx="3149300" cy="523220"/>
          </a:xfrm>
          <a:prstGeom prst="rect">
            <a:avLst/>
          </a:prstGeom>
          <a:noFill/>
        </p:spPr>
        <p:txBody>
          <a:bodyPr wrap="square" rtlCol="0">
            <a:spAutoFit/>
          </a:bodyPr>
          <a:lstStyle/>
          <a:p>
            <a:r>
              <a:rPr lang="fr-FR" sz="2800" dirty="0">
                <a:solidFill>
                  <a:schemeClr val="accent2">
                    <a:lumMod val="75000"/>
                  </a:schemeClr>
                </a:solidFill>
                <a:latin typeface="Arial Narrow" panose="020B0606020202030204" pitchFamily="34" charset="0"/>
              </a:rPr>
              <a:t>Mardi 2 juin 2026</a:t>
            </a:r>
          </a:p>
        </p:txBody>
      </p:sp>
      <p:sp>
        <p:nvSpPr>
          <p:cNvPr id="3" name="ZoneTexte 2">
            <a:extLst>
              <a:ext uri="{FF2B5EF4-FFF2-40B4-BE49-F238E27FC236}">
                <a16:creationId xmlns:a16="http://schemas.microsoft.com/office/drawing/2014/main" id="{D2DEA60D-364B-F79F-6C6B-D426DE14E531}"/>
              </a:ext>
            </a:extLst>
          </p:cNvPr>
          <p:cNvSpPr txBox="1"/>
          <p:nvPr/>
        </p:nvSpPr>
        <p:spPr>
          <a:xfrm>
            <a:off x="99868" y="544491"/>
            <a:ext cx="4253336" cy="492443"/>
          </a:xfrm>
          <a:prstGeom prst="rect">
            <a:avLst/>
          </a:prstGeom>
          <a:noFill/>
          <a:effectLst>
            <a:glow rad="139700">
              <a:schemeClr val="accent2">
                <a:satMod val="175000"/>
                <a:alpha val="40000"/>
              </a:schemeClr>
            </a:glow>
          </a:effectLst>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fr-FR" u="sng" dirty="0">
                <a:ln/>
                <a:solidFill>
                  <a:schemeClr val="accent2">
                    <a:lumMod val="75000"/>
                  </a:schemeClr>
                </a:solidFill>
                <a:effectLst>
                  <a:glow rad="63500">
                    <a:schemeClr val="accent2">
                      <a:satMod val="175000"/>
                      <a:alpha val="40000"/>
                    </a:schemeClr>
                  </a:glow>
                </a:effectLst>
                <a:latin typeface="Arial Narrow" panose="020B0606020202030204" pitchFamily="34" charset="0"/>
              </a:rPr>
              <a:t>Association Tutélaire Hélianthe</a:t>
            </a:r>
          </a:p>
        </p:txBody>
      </p:sp>
    </p:spTree>
    <p:extLst>
      <p:ext uri="{BB962C8B-B14F-4D97-AF65-F5344CB8AC3E}">
        <p14:creationId xmlns:p14="http://schemas.microsoft.com/office/powerpoint/2010/main" val="3207041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3A5E9D-0B68-65BC-2BF2-051DBA33B22C}"/>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36693EA8-329E-6566-C54A-A70572700B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546D180C-B780-C669-F386-9CB6160FA3AF}"/>
              </a:ext>
            </a:extLst>
          </p:cNvPr>
          <p:cNvSpPr>
            <a:spLocks noGrp="1"/>
          </p:cNvSpPr>
          <p:nvPr>
            <p:ph type="title"/>
          </p:nvPr>
        </p:nvSpPr>
        <p:spPr>
          <a:xfrm>
            <a:off x="3591520" y="305996"/>
            <a:ext cx="1960959" cy="683714"/>
          </a:xfrm>
        </p:spPr>
        <p:txBody>
          <a:bodyPr vert="horz" lIns="91440" tIns="45720" rIns="91440" bIns="45720" rtlCol="0">
            <a:noAutofit/>
          </a:bodyPr>
          <a:lstStyle/>
          <a:p>
            <a:r>
              <a:rPr lang="en-US" sz="2800" b="1" u="sng" dirty="0">
                <a:latin typeface="Arial Narrow" panose="020B0606020202030204" pitchFamily="34" charset="0"/>
              </a:rPr>
              <a:t>Sommaire</a:t>
            </a:r>
          </a:p>
        </p:txBody>
      </p:sp>
      <p:sp>
        <p:nvSpPr>
          <p:cNvPr id="76" name="Isosceles Triangle 75">
            <a:extLst>
              <a:ext uri="{FF2B5EF4-FFF2-40B4-BE49-F238E27FC236}">
                <a16:creationId xmlns:a16="http://schemas.microsoft.com/office/drawing/2014/main" id="{18A93930-9569-B27A-E0EB-0220CF56B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contenu 3">
            <a:extLst>
              <a:ext uri="{FF2B5EF4-FFF2-40B4-BE49-F238E27FC236}">
                <a16:creationId xmlns:a16="http://schemas.microsoft.com/office/drawing/2014/main" id="{02D03848-B1B7-B748-6E23-3A16152750E9}"/>
              </a:ext>
            </a:extLst>
          </p:cNvPr>
          <p:cNvSpPr>
            <a:spLocks noGrp="1"/>
          </p:cNvSpPr>
          <p:nvPr>
            <p:ph idx="1"/>
          </p:nvPr>
        </p:nvSpPr>
        <p:spPr>
          <a:xfrm>
            <a:off x="636879" y="854993"/>
            <a:ext cx="7962456" cy="5112568"/>
          </a:xfrm>
        </p:spPr>
        <p:txBody>
          <a:bodyPr>
            <a:noAutofit/>
          </a:bodyPr>
          <a:lstStyle/>
          <a:p>
            <a:pPr marL="0" indent="0">
              <a:lnSpc>
                <a:spcPct val="90000"/>
              </a:lnSpc>
              <a:buNone/>
            </a:pPr>
            <a:r>
              <a:rPr lang="fr-FR" sz="2000" dirty="0">
                <a:solidFill>
                  <a:srgbClr val="002060"/>
                </a:solidFill>
                <a:latin typeface="Arial Narrow" panose="020B0606020202030204" pitchFamily="34" charset="0"/>
              </a:rPr>
              <a:t>	</a:t>
            </a:r>
          </a:p>
          <a:p>
            <a:pPr>
              <a:lnSpc>
                <a:spcPct val="90000"/>
              </a:lnSpc>
            </a:pPr>
            <a:r>
              <a:rPr lang="fr-FR" sz="2200" dirty="0">
                <a:solidFill>
                  <a:srgbClr val="002060"/>
                </a:solidFill>
                <a:latin typeface="Arial Narrow" panose="020B0606020202030204" pitchFamily="34" charset="0"/>
              </a:rPr>
              <a:t>Evolution des personnes protégées  en % selon la situation familiale 2021 à 2025	</a:t>
            </a:r>
          </a:p>
          <a:p>
            <a:pPr>
              <a:lnSpc>
                <a:spcPct val="90000"/>
              </a:lnSpc>
            </a:pPr>
            <a:r>
              <a:rPr lang="fr-FR" sz="2200" dirty="0">
                <a:solidFill>
                  <a:srgbClr val="002060"/>
                </a:solidFill>
                <a:latin typeface="Arial Narrow" panose="020B0606020202030204" pitchFamily="34" charset="0"/>
              </a:rPr>
              <a:t>Evolution de la répartition en % par tranches d’âges de 2021 à 2025	</a:t>
            </a:r>
          </a:p>
          <a:p>
            <a:pPr>
              <a:lnSpc>
                <a:spcPct val="90000"/>
              </a:lnSpc>
            </a:pPr>
            <a:r>
              <a:rPr lang="fr-FR" sz="2200" dirty="0">
                <a:solidFill>
                  <a:srgbClr val="002060"/>
                </a:solidFill>
                <a:latin typeface="Arial Narrow" panose="020B0606020202030204" pitchFamily="34" charset="0"/>
              </a:rPr>
              <a:t>Evolution de la  répartition en % Hommes/Femmes	</a:t>
            </a:r>
          </a:p>
          <a:p>
            <a:pPr>
              <a:lnSpc>
                <a:spcPct val="90000"/>
              </a:lnSpc>
            </a:pPr>
            <a:r>
              <a:rPr lang="fr-FR" sz="2200" dirty="0">
                <a:solidFill>
                  <a:srgbClr val="002060"/>
                </a:solidFill>
                <a:latin typeface="Arial Narrow" panose="020B0606020202030204" pitchFamily="34" charset="0"/>
              </a:rPr>
              <a:t>Les revenus des personnes protégées	</a:t>
            </a:r>
          </a:p>
          <a:p>
            <a:pPr>
              <a:lnSpc>
                <a:spcPct val="90000"/>
              </a:lnSpc>
            </a:pPr>
            <a:r>
              <a:rPr lang="fr-FR" sz="2200" dirty="0">
                <a:solidFill>
                  <a:srgbClr val="002060"/>
                </a:solidFill>
                <a:latin typeface="Arial Narrow" panose="020B0606020202030204" pitchFamily="34" charset="0"/>
              </a:rPr>
              <a:t>Nos interventions auprès du public en 2024 et 2025</a:t>
            </a:r>
          </a:p>
          <a:p>
            <a:pPr marL="0" indent="0">
              <a:lnSpc>
                <a:spcPct val="90000"/>
              </a:lnSpc>
              <a:buNone/>
            </a:pPr>
            <a:r>
              <a:rPr lang="fr-FR" sz="2200" dirty="0">
                <a:solidFill>
                  <a:srgbClr val="002060"/>
                </a:solidFill>
                <a:latin typeface="Arial Narrow" panose="020B0606020202030204" pitchFamily="34" charset="0"/>
              </a:rPr>
              <a:t>	</a:t>
            </a:r>
          </a:p>
          <a:p>
            <a:pPr>
              <a:lnSpc>
                <a:spcPct val="90000"/>
              </a:lnSpc>
            </a:pPr>
            <a:r>
              <a:rPr lang="fr-FR" sz="2200" b="1" u="sng" dirty="0">
                <a:solidFill>
                  <a:srgbClr val="002060"/>
                </a:solidFill>
                <a:latin typeface="Arial Narrow" panose="020B0606020202030204" pitchFamily="34" charset="0"/>
              </a:rPr>
              <a:t>L’ACTIVITE DU POLE JURIDIQUE</a:t>
            </a:r>
            <a:r>
              <a:rPr lang="fr-FR" sz="2200" dirty="0">
                <a:solidFill>
                  <a:srgbClr val="002060"/>
                </a:solidFill>
                <a:latin typeface="Arial Narrow" panose="020B0606020202030204" pitchFamily="34" charset="0"/>
              </a:rPr>
              <a:t>	</a:t>
            </a:r>
          </a:p>
          <a:p>
            <a:pPr>
              <a:lnSpc>
                <a:spcPct val="90000"/>
              </a:lnSpc>
            </a:pPr>
            <a:r>
              <a:rPr lang="fr-FR" sz="2200" dirty="0">
                <a:solidFill>
                  <a:srgbClr val="002060"/>
                </a:solidFill>
                <a:latin typeface="Arial Narrow" panose="020B0606020202030204" pitchFamily="34" charset="0"/>
              </a:rPr>
              <a:t>Les actes de disposition	</a:t>
            </a:r>
          </a:p>
          <a:p>
            <a:pPr>
              <a:lnSpc>
                <a:spcPct val="90000"/>
              </a:lnSpc>
            </a:pPr>
            <a:r>
              <a:rPr lang="fr-FR" sz="2200" dirty="0">
                <a:solidFill>
                  <a:srgbClr val="002060"/>
                </a:solidFill>
                <a:latin typeface="Arial Narrow" panose="020B0606020202030204" pitchFamily="34" charset="0"/>
              </a:rPr>
              <a:t>Les autres actes</a:t>
            </a:r>
          </a:p>
          <a:p>
            <a:pPr>
              <a:lnSpc>
                <a:spcPct val="90000"/>
              </a:lnSpc>
            </a:pPr>
            <a:endParaRPr lang="fr-FR" sz="2200" dirty="0">
              <a:solidFill>
                <a:srgbClr val="002060"/>
              </a:solidFill>
              <a:latin typeface="Arial Narrow" panose="020B0606020202030204" pitchFamily="34" charset="0"/>
            </a:endParaRPr>
          </a:p>
          <a:p>
            <a:pPr>
              <a:lnSpc>
                <a:spcPct val="90000"/>
              </a:lnSpc>
            </a:pPr>
            <a:r>
              <a:rPr lang="fr-FR" sz="2200" dirty="0">
                <a:solidFill>
                  <a:srgbClr val="002060"/>
                </a:solidFill>
                <a:latin typeface="Arial Narrow" panose="020B0606020202030204" pitchFamily="34" charset="0"/>
              </a:rPr>
              <a:t>Nos perspectives d’amélioration et projets en 2026	</a:t>
            </a:r>
          </a:p>
          <a:p>
            <a:pPr>
              <a:lnSpc>
                <a:spcPct val="90000"/>
              </a:lnSpc>
            </a:pPr>
            <a:endParaRPr lang="fr-FR" sz="2000" dirty="0"/>
          </a:p>
        </p:txBody>
      </p:sp>
      <p:sp>
        <p:nvSpPr>
          <p:cNvPr id="78" name="Isosceles Triangle 77">
            <a:extLst>
              <a:ext uri="{FF2B5EF4-FFF2-40B4-BE49-F238E27FC236}">
                <a16:creationId xmlns:a16="http://schemas.microsoft.com/office/drawing/2014/main" id="{94BE4BD5-F69E-1630-CAAE-4F3C2AF3C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FAC22ECE-4618-CCA6-83B7-E560FD131D95}"/>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09DD1316-2ECE-407E-06D4-59A31A945B62}"/>
              </a:ext>
            </a:extLst>
          </p:cNvPr>
          <p:cNvSpPr>
            <a:spLocks noGrp="1"/>
          </p:cNvSpPr>
          <p:nvPr>
            <p:ph type="ftr" sz="quarter" idx="11"/>
          </p:nvPr>
        </p:nvSpPr>
        <p:spPr>
          <a:xfrm>
            <a:off x="7049553" y="6406772"/>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mn-lt"/>
                <a:ea typeface="+mn-ea"/>
                <a:cs typeface="+mn-cs"/>
              </a:rPr>
              <a:t>Rapport ATH Activité 2025</a:t>
            </a:r>
          </a:p>
        </p:txBody>
      </p:sp>
    </p:spTree>
    <p:extLst>
      <p:ext uri="{BB962C8B-B14F-4D97-AF65-F5344CB8AC3E}">
        <p14:creationId xmlns:p14="http://schemas.microsoft.com/office/powerpoint/2010/main" val="3177600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E95A3D6C-07EB-A191-539C-BADD6E1AB7BF}"/>
              </a:ext>
            </a:extLst>
          </p:cNvPr>
          <p:cNvSpPr>
            <a:spLocks noGrp="1"/>
          </p:cNvSpPr>
          <p:nvPr>
            <p:ph type="title"/>
          </p:nvPr>
        </p:nvSpPr>
        <p:spPr>
          <a:xfrm>
            <a:off x="921980" y="342229"/>
            <a:ext cx="6077409" cy="526607"/>
          </a:xfrm>
        </p:spPr>
        <p:txBody>
          <a:bodyPr>
            <a:normAutofit/>
          </a:bodyPr>
          <a:lstStyle/>
          <a:p>
            <a:pPr algn="ctr"/>
            <a:r>
              <a:rPr lang="fr-FR" sz="2800" b="1" u="sng" dirty="0">
                <a:solidFill>
                  <a:schemeClr val="accent2">
                    <a:lumMod val="75000"/>
                  </a:schemeClr>
                </a:solidFill>
                <a:latin typeface="Arial Narrow" panose="020B0606020202030204" pitchFamily="34" charset="0"/>
              </a:rPr>
              <a:t>L’Effectif des ETP accordé au budget 2025</a:t>
            </a:r>
            <a:endParaRPr lang="fr-FR" sz="2800" b="1" u="sng" dirty="0">
              <a:solidFill>
                <a:schemeClr val="accent2">
                  <a:lumMod val="75000"/>
                </a:schemeClr>
              </a:solidFill>
            </a:endParaRPr>
          </a:p>
        </p:txBody>
      </p:sp>
      <p:sp>
        <p:nvSpPr>
          <p:cNvPr id="11" name="Isosceles Triangle 10">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336549"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3" name="Isosceles Triangle 12">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3900" y="3818467"/>
            <a:ext cx="3337719"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15" name="Straight Connector 14">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00950" y="0"/>
            <a:ext cx="12954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9"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9230" y="0"/>
            <a:ext cx="1324770"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graphicFrame>
        <p:nvGraphicFramePr>
          <p:cNvPr id="16" name="Espace réservé du contenu 15">
            <a:extLst>
              <a:ext uri="{FF2B5EF4-FFF2-40B4-BE49-F238E27FC236}">
                <a16:creationId xmlns:a16="http://schemas.microsoft.com/office/drawing/2014/main" id="{9337B3FC-5734-EFBC-57C6-CA53AD94929D}"/>
              </a:ext>
            </a:extLst>
          </p:cNvPr>
          <p:cNvGraphicFramePr>
            <a:graphicFrameLocks noGrp="1"/>
          </p:cNvGraphicFramePr>
          <p:nvPr>
            <p:ph idx="1"/>
            <p:extLst>
              <p:ext uri="{D42A27DB-BD31-4B8C-83A1-F6EECF244321}">
                <p14:modId xmlns:p14="http://schemas.microsoft.com/office/powerpoint/2010/main" val="4137438656"/>
              </p:ext>
            </p:extLst>
          </p:nvPr>
        </p:nvGraphicFramePr>
        <p:xfrm>
          <a:off x="467544" y="1405204"/>
          <a:ext cx="6348413" cy="44720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Ellipse 19">
            <a:extLst>
              <a:ext uri="{FF2B5EF4-FFF2-40B4-BE49-F238E27FC236}">
                <a16:creationId xmlns:a16="http://schemas.microsoft.com/office/drawing/2014/main" id="{6B6BD1AA-940E-9C62-2CD4-77D6DC83CA03}"/>
              </a:ext>
            </a:extLst>
          </p:cNvPr>
          <p:cNvSpPr/>
          <p:nvPr/>
        </p:nvSpPr>
        <p:spPr>
          <a:xfrm>
            <a:off x="554829" y="1670470"/>
            <a:ext cx="1251407" cy="504056"/>
          </a:xfrm>
          <a:prstGeom prst="ellipse">
            <a:avLst/>
          </a:prstGeom>
          <a:noFill/>
          <a:ln>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solidFill>
                  <a:schemeClr val="accent2">
                    <a:lumMod val="75000"/>
                  </a:schemeClr>
                </a:solidFill>
              </a:rPr>
              <a:t>4</a:t>
            </a:r>
          </a:p>
        </p:txBody>
      </p:sp>
      <p:sp>
        <p:nvSpPr>
          <p:cNvPr id="21" name="Rectangle : coins arrondis 20">
            <a:extLst>
              <a:ext uri="{FF2B5EF4-FFF2-40B4-BE49-F238E27FC236}">
                <a16:creationId xmlns:a16="http://schemas.microsoft.com/office/drawing/2014/main" id="{B8B6FE10-1F04-F462-80C2-6BA1C5AAE2D3}"/>
              </a:ext>
            </a:extLst>
          </p:cNvPr>
          <p:cNvSpPr/>
          <p:nvPr/>
        </p:nvSpPr>
        <p:spPr>
          <a:xfrm>
            <a:off x="1881039" y="1732111"/>
            <a:ext cx="3409072" cy="432048"/>
          </a:xfrm>
          <a:prstGeom prst="roundRect">
            <a:avLst/>
          </a:prstGeom>
          <a:solidFill>
            <a:schemeClr val="accent2"/>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FR" dirty="0"/>
              <a:t>Cadres</a:t>
            </a:r>
          </a:p>
        </p:txBody>
      </p:sp>
      <p:sp>
        <p:nvSpPr>
          <p:cNvPr id="22" name="Ellipse 21">
            <a:extLst>
              <a:ext uri="{FF2B5EF4-FFF2-40B4-BE49-F238E27FC236}">
                <a16:creationId xmlns:a16="http://schemas.microsoft.com/office/drawing/2014/main" id="{946F333D-735D-A246-24D6-BC15A89EF93C}"/>
              </a:ext>
            </a:extLst>
          </p:cNvPr>
          <p:cNvSpPr/>
          <p:nvPr/>
        </p:nvSpPr>
        <p:spPr>
          <a:xfrm>
            <a:off x="554829" y="2214046"/>
            <a:ext cx="1251407" cy="504056"/>
          </a:xfrm>
          <a:prstGeom prst="ellipse">
            <a:avLst/>
          </a:prstGeom>
          <a:noFill/>
          <a:ln>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solidFill>
                  <a:schemeClr val="accent2">
                    <a:lumMod val="75000"/>
                  </a:schemeClr>
                </a:solidFill>
              </a:rPr>
              <a:t>21,2</a:t>
            </a:r>
          </a:p>
        </p:txBody>
      </p:sp>
      <p:sp>
        <p:nvSpPr>
          <p:cNvPr id="23" name="Ellipse 22">
            <a:extLst>
              <a:ext uri="{FF2B5EF4-FFF2-40B4-BE49-F238E27FC236}">
                <a16:creationId xmlns:a16="http://schemas.microsoft.com/office/drawing/2014/main" id="{95C19811-B62C-6895-F49B-F06F94520237}"/>
              </a:ext>
            </a:extLst>
          </p:cNvPr>
          <p:cNvSpPr/>
          <p:nvPr/>
        </p:nvSpPr>
        <p:spPr>
          <a:xfrm>
            <a:off x="554829" y="2757622"/>
            <a:ext cx="1251407" cy="504056"/>
          </a:xfrm>
          <a:prstGeom prst="ellipse">
            <a:avLst/>
          </a:prstGeom>
          <a:noFill/>
          <a:ln>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solidFill>
                  <a:schemeClr val="accent2">
                    <a:lumMod val="75000"/>
                  </a:schemeClr>
                </a:solidFill>
              </a:rPr>
              <a:t>7,1</a:t>
            </a:r>
          </a:p>
        </p:txBody>
      </p:sp>
      <p:sp>
        <p:nvSpPr>
          <p:cNvPr id="24" name="Ellipse 23">
            <a:extLst>
              <a:ext uri="{FF2B5EF4-FFF2-40B4-BE49-F238E27FC236}">
                <a16:creationId xmlns:a16="http://schemas.microsoft.com/office/drawing/2014/main" id="{783B2659-BE0A-0002-60D0-140FC5532BDA}"/>
              </a:ext>
            </a:extLst>
          </p:cNvPr>
          <p:cNvSpPr/>
          <p:nvPr/>
        </p:nvSpPr>
        <p:spPr>
          <a:xfrm>
            <a:off x="539552" y="3292492"/>
            <a:ext cx="1266684" cy="504056"/>
          </a:xfrm>
          <a:prstGeom prst="ellipse">
            <a:avLst/>
          </a:prstGeom>
          <a:noFill/>
          <a:ln>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solidFill>
                  <a:schemeClr val="accent2">
                    <a:lumMod val="75000"/>
                  </a:schemeClr>
                </a:solidFill>
              </a:rPr>
              <a:t>1,1</a:t>
            </a:r>
          </a:p>
        </p:txBody>
      </p:sp>
      <p:sp>
        <p:nvSpPr>
          <p:cNvPr id="25" name="Ellipse 24">
            <a:extLst>
              <a:ext uri="{FF2B5EF4-FFF2-40B4-BE49-F238E27FC236}">
                <a16:creationId xmlns:a16="http://schemas.microsoft.com/office/drawing/2014/main" id="{92FA0480-4AEB-D975-0663-D401845F85CA}"/>
              </a:ext>
            </a:extLst>
          </p:cNvPr>
          <p:cNvSpPr/>
          <p:nvPr/>
        </p:nvSpPr>
        <p:spPr>
          <a:xfrm>
            <a:off x="554829" y="3827362"/>
            <a:ext cx="1256330" cy="504056"/>
          </a:xfrm>
          <a:prstGeom prst="ellipse">
            <a:avLst/>
          </a:prstGeom>
          <a:noFill/>
          <a:ln>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solidFill>
                  <a:schemeClr val="accent2">
                    <a:lumMod val="75000"/>
                  </a:schemeClr>
                </a:solidFill>
              </a:rPr>
              <a:t>6</a:t>
            </a:r>
          </a:p>
        </p:txBody>
      </p:sp>
      <p:sp>
        <p:nvSpPr>
          <p:cNvPr id="26" name="Ellipse 25">
            <a:extLst>
              <a:ext uri="{FF2B5EF4-FFF2-40B4-BE49-F238E27FC236}">
                <a16:creationId xmlns:a16="http://schemas.microsoft.com/office/drawing/2014/main" id="{B3BA9874-B9C3-D762-D046-7311C7A32B84}"/>
              </a:ext>
            </a:extLst>
          </p:cNvPr>
          <p:cNvSpPr/>
          <p:nvPr/>
        </p:nvSpPr>
        <p:spPr>
          <a:xfrm>
            <a:off x="2548171" y="5687949"/>
            <a:ext cx="1333674" cy="504056"/>
          </a:xfrm>
          <a:prstGeom prst="ellipse">
            <a:avLst/>
          </a:prstGeom>
          <a:solidFill>
            <a:schemeClr val="accent2"/>
          </a:solidFill>
          <a:ln>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solidFill>
                  <a:schemeClr val="bg1"/>
                </a:solidFill>
              </a:rPr>
              <a:t>43,4</a:t>
            </a:r>
          </a:p>
        </p:txBody>
      </p:sp>
      <p:sp>
        <p:nvSpPr>
          <p:cNvPr id="27" name="Ellipse 26">
            <a:extLst>
              <a:ext uri="{FF2B5EF4-FFF2-40B4-BE49-F238E27FC236}">
                <a16:creationId xmlns:a16="http://schemas.microsoft.com/office/drawing/2014/main" id="{A8EC9AAA-8768-0C2B-8D78-A6227DC1D051}"/>
              </a:ext>
            </a:extLst>
          </p:cNvPr>
          <p:cNvSpPr/>
          <p:nvPr/>
        </p:nvSpPr>
        <p:spPr>
          <a:xfrm>
            <a:off x="549906" y="4914514"/>
            <a:ext cx="1241530" cy="504056"/>
          </a:xfrm>
          <a:prstGeom prst="ellipse">
            <a:avLst/>
          </a:prstGeom>
          <a:noFill/>
          <a:ln>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solidFill>
                  <a:schemeClr val="accent2">
                    <a:lumMod val="75000"/>
                  </a:schemeClr>
                </a:solidFill>
              </a:rPr>
              <a:t>1</a:t>
            </a:r>
          </a:p>
        </p:txBody>
      </p:sp>
      <p:sp>
        <p:nvSpPr>
          <p:cNvPr id="28" name="Ellipse 27">
            <a:extLst>
              <a:ext uri="{FF2B5EF4-FFF2-40B4-BE49-F238E27FC236}">
                <a16:creationId xmlns:a16="http://schemas.microsoft.com/office/drawing/2014/main" id="{8B552619-003F-AC1B-4E89-E9E43ED59C0F}"/>
              </a:ext>
            </a:extLst>
          </p:cNvPr>
          <p:cNvSpPr/>
          <p:nvPr/>
        </p:nvSpPr>
        <p:spPr>
          <a:xfrm>
            <a:off x="549906" y="4370938"/>
            <a:ext cx="1256330" cy="504056"/>
          </a:xfrm>
          <a:prstGeom prst="ellipse">
            <a:avLst/>
          </a:prstGeom>
          <a:noFill/>
          <a:ln>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solidFill>
                  <a:schemeClr val="accent2">
                    <a:lumMod val="75000"/>
                  </a:schemeClr>
                </a:solidFill>
              </a:rPr>
              <a:t>3</a:t>
            </a:r>
          </a:p>
        </p:txBody>
      </p:sp>
      <p:sp>
        <p:nvSpPr>
          <p:cNvPr id="30" name="Rectangle : coins arrondis 29">
            <a:extLst>
              <a:ext uri="{FF2B5EF4-FFF2-40B4-BE49-F238E27FC236}">
                <a16:creationId xmlns:a16="http://schemas.microsoft.com/office/drawing/2014/main" id="{06391AD5-298C-B5B8-B0F8-A38D66551708}"/>
              </a:ext>
            </a:extLst>
          </p:cNvPr>
          <p:cNvSpPr/>
          <p:nvPr/>
        </p:nvSpPr>
        <p:spPr>
          <a:xfrm>
            <a:off x="1881039" y="3328496"/>
            <a:ext cx="3409072" cy="432048"/>
          </a:xfrm>
          <a:prstGeom prst="roundRect">
            <a:avLst/>
          </a:prstGeom>
          <a:solidFill>
            <a:schemeClr val="accent2"/>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FR" dirty="0"/>
              <a:t>Juristes</a:t>
            </a:r>
          </a:p>
        </p:txBody>
      </p:sp>
      <p:sp>
        <p:nvSpPr>
          <p:cNvPr id="31" name="Rectangle : coins arrondis 30">
            <a:extLst>
              <a:ext uri="{FF2B5EF4-FFF2-40B4-BE49-F238E27FC236}">
                <a16:creationId xmlns:a16="http://schemas.microsoft.com/office/drawing/2014/main" id="{F3539023-6C9E-E14C-4697-A58E80B9F0E5}"/>
              </a:ext>
            </a:extLst>
          </p:cNvPr>
          <p:cNvSpPr/>
          <p:nvPr/>
        </p:nvSpPr>
        <p:spPr>
          <a:xfrm>
            <a:off x="1881038" y="3871854"/>
            <a:ext cx="3409071" cy="432048"/>
          </a:xfrm>
          <a:prstGeom prst="roundRect">
            <a:avLst/>
          </a:prstGeom>
          <a:solidFill>
            <a:schemeClr val="accent2"/>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FR" dirty="0"/>
              <a:t>Comptables</a:t>
            </a:r>
          </a:p>
        </p:txBody>
      </p:sp>
      <p:sp>
        <p:nvSpPr>
          <p:cNvPr id="32" name="Rectangle : coins arrondis 31">
            <a:extLst>
              <a:ext uri="{FF2B5EF4-FFF2-40B4-BE49-F238E27FC236}">
                <a16:creationId xmlns:a16="http://schemas.microsoft.com/office/drawing/2014/main" id="{CCB3D6E7-9383-7A52-9B74-C6FE748462D1}"/>
              </a:ext>
            </a:extLst>
          </p:cNvPr>
          <p:cNvSpPr/>
          <p:nvPr/>
        </p:nvSpPr>
        <p:spPr>
          <a:xfrm>
            <a:off x="1881038" y="4415213"/>
            <a:ext cx="3409071" cy="432048"/>
          </a:xfrm>
          <a:prstGeom prst="roundRect">
            <a:avLst/>
          </a:prstGeom>
          <a:solidFill>
            <a:schemeClr val="accent2"/>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FR" dirty="0"/>
              <a:t>Pôle ACF</a:t>
            </a:r>
          </a:p>
        </p:txBody>
      </p:sp>
      <p:sp>
        <p:nvSpPr>
          <p:cNvPr id="33" name="Rectangle : coins arrondis 32">
            <a:extLst>
              <a:ext uri="{FF2B5EF4-FFF2-40B4-BE49-F238E27FC236}">
                <a16:creationId xmlns:a16="http://schemas.microsoft.com/office/drawing/2014/main" id="{BAB8E4B3-4F18-1BDC-5046-E8BDB467BC9E}"/>
              </a:ext>
            </a:extLst>
          </p:cNvPr>
          <p:cNvSpPr/>
          <p:nvPr/>
        </p:nvSpPr>
        <p:spPr>
          <a:xfrm>
            <a:off x="1881038" y="4950518"/>
            <a:ext cx="3440261" cy="432048"/>
          </a:xfrm>
          <a:prstGeom prst="roundRect">
            <a:avLst/>
          </a:prstGeom>
          <a:solidFill>
            <a:schemeClr val="accent2"/>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FR" dirty="0"/>
              <a:t>Assistante Direction </a:t>
            </a:r>
          </a:p>
        </p:txBody>
      </p:sp>
      <p:sp>
        <p:nvSpPr>
          <p:cNvPr id="34" name="Rectangle : coins arrondis 33">
            <a:extLst>
              <a:ext uri="{FF2B5EF4-FFF2-40B4-BE49-F238E27FC236}">
                <a16:creationId xmlns:a16="http://schemas.microsoft.com/office/drawing/2014/main" id="{546285AE-14B2-8066-0C8A-E058698263A7}"/>
              </a:ext>
            </a:extLst>
          </p:cNvPr>
          <p:cNvSpPr/>
          <p:nvPr/>
        </p:nvSpPr>
        <p:spPr>
          <a:xfrm>
            <a:off x="1883005" y="2262016"/>
            <a:ext cx="3409073" cy="432048"/>
          </a:xfrm>
          <a:prstGeom prst="roundRect">
            <a:avLst/>
          </a:prstGeom>
          <a:solidFill>
            <a:schemeClr val="accent2"/>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FR" dirty="0"/>
              <a:t>DMJPM</a:t>
            </a:r>
          </a:p>
        </p:txBody>
      </p:sp>
      <p:sp>
        <p:nvSpPr>
          <p:cNvPr id="35" name="Rectangle : coins arrondis 34">
            <a:extLst>
              <a:ext uri="{FF2B5EF4-FFF2-40B4-BE49-F238E27FC236}">
                <a16:creationId xmlns:a16="http://schemas.microsoft.com/office/drawing/2014/main" id="{687F0E44-6587-61FF-6568-529E50DAA0C2}"/>
              </a:ext>
            </a:extLst>
          </p:cNvPr>
          <p:cNvSpPr/>
          <p:nvPr/>
        </p:nvSpPr>
        <p:spPr>
          <a:xfrm>
            <a:off x="1881038" y="2793626"/>
            <a:ext cx="3411041" cy="432048"/>
          </a:xfrm>
          <a:prstGeom prst="roundRect">
            <a:avLst/>
          </a:prstGeom>
          <a:solidFill>
            <a:schemeClr val="accent2"/>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FR" dirty="0"/>
              <a:t>Assistantes DMJPM</a:t>
            </a:r>
          </a:p>
        </p:txBody>
      </p:sp>
      <p:sp>
        <p:nvSpPr>
          <p:cNvPr id="36" name="Rectangle : coins arrondis 35">
            <a:extLst>
              <a:ext uri="{FF2B5EF4-FFF2-40B4-BE49-F238E27FC236}">
                <a16:creationId xmlns:a16="http://schemas.microsoft.com/office/drawing/2014/main" id="{101830DD-A8C8-D546-229F-ACBC554DCC77}"/>
              </a:ext>
            </a:extLst>
          </p:cNvPr>
          <p:cNvSpPr/>
          <p:nvPr/>
        </p:nvSpPr>
        <p:spPr>
          <a:xfrm>
            <a:off x="526035" y="5716903"/>
            <a:ext cx="1813718" cy="432048"/>
          </a:xfrm>
          <a:prstGeom prst="roundRect">
            <a:avLst/>
          </a:prstGeom>
          <a:noFill/>
          <a:ln w="9525">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fr-FR" dirty="0">
                <a:solidFill>
                  <a:schemeClr val="accent2">
                    <a:lumMod val="75000"/>
                  </a:schemeClr>
                </a:solidFill>
              </a:rPr>
              <a:t>Total ETP</a:t>
            </a:r>
          </a:p>
        </p:txBody>
      </p:sp>
      <p:pic>
        <p:nvPicPr>
          <p:cNvPr id="37" name="Image 295" descr="fleur[1]">
            <a:extLst>
              <a:ext uri="{FF2B5EF4-FFF2-40B4-BE49-F238E27FC236}">
                <a16:creationId xmlns:a16="http://schemas.microsoft.com/office/drawing/2014/main" id="{A0B1D604-CC95-3092-287D-399488CCECBF}"/>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562559" y="6371518"/>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38" name="Espace réservé du pied de page 1">
            <a:extLst>
              <a:ext uri="{FF2B5EF4-FFF2-40B4-BE49-F238E27FC236}">
                <a16:creationId xmlns:a16="http://schemas.microsoft.com/office/drawing/2014/main" id="{1052D1BF-2A4C-DB9F-E9DE-A9713B352B78}"/>
              </a:ext>
            </a:extLst>
          </p:cNvPr>
          <p:cNvSpPr>
            <a:spLocks noGrp="1"/>
          </p:cNvSpPr>
          <p:nvPr>
            <p:ph type="ftr" sz="quarter" idx="11"/>
          </p:nvPr>
        </p:nvSpPr>
        <p:spPr>
          <a:xfrm>
            <a:off x="7049553" y="6406772"/>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bg1"/>
                </a:solidFill>
                <a:latin typeface="+mn-lt"/>
                <a:ea typeface="+mn-ea"/>
                <a:cs typeface="+mn-cs"/>
              </a:rPr>
              <a:t>Rapport ATH Activité 2025</a:t>
            </a:r>
          </a:p>
        </p:txBody>
      </p:sp>
    </p:spTree>
    <p:extLst>
      <p:ext uri="{BB962C8B-B14F-4D97-AF65-F5344CB8AC3E}">
        <p14:creationId xmlns:p14="http://schemas.microsoft.com/office/powerpoint/2010/main" val="663792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F4C340-812B-E4B2-CCAE-1B1964D75CBA}"/>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E19F20E-D3A1-CD1B-AA72-44AA90FD7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30">
            <a:extLst>
              <a:ext uri="{FF2B5EF4-FFF2-40B4-BE49-F238E27FC236}">
                <a16:creationId xmlns:a16="http://schemas.microsoft.com/office/drawing/2014/main" id="{5BDE4868-C0FA-98F5-D6D7-B0E1DA3D7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33" name="Straight Connector 32">
            <a:extLst>
              <a:ext uri="{FF2B5EF4-FFF2-40B4-BE49-F238E27FC236}">
                <a16:creationId xmlns:a16="http://schemas.microsoft.com/office/drawing/2014/main" id="{261C6B90-D5A1-16B4-9CC7-117CC1643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B9A0780A-3BC4-C84D-80C2-34AF319160A7}"/>
              </a:ext>
            </a:extLst>
          </p:cNvPr>
          <p:cNvSpPr txBox="1"/>
          <p:nvPr/>
        </p:nvSpPr>
        <p:spPr>
          <a:xfrm>
            <a:off x="3546078" y="332656"/>
            <a:ext cx="4965975" cy="5904656"/>
          </a:xfrm>
          <a:prstGeom prst="rect">
            <a:avLst/>
          </a:prstGeom>
        </p:spPr>
        <p:txBody>
          <a:bodyPr vert="horz" lIns="91440" tIns="45720" rIns="91440" bIns="45720" rtlCol="0" anchor="ctr">
            <a:normAutofit/>
          </a:bodyPr>
          <a:lstStyle/>
          <a:p>
            <a:pPr algn="l" defTabSz="457200">
              <a:spcBef>
                <a:spcPts val="1000"/>
              </a:spcBef>
              <a:spcAft>
                <a:spcPts val="0"/>
              </a:spcAft>
              <a:buClr>
                <a:schemeClr val="accent1"/>
              </a:buClr>
              <a:buSzPct val="80000"/>
              <a:buFont typeface="Wingdings 3" charset="2"/>
              <a:buChar char=""/>
            </a:pPr>
            <a:endParaRPr lang="en-US" b="0" dirty="0">
              <a:solidFill>
                <a:schemeClr val="accent2">
                  <a:lumMod val="75000"/>
                </a:schemeClr>
              </a:solidFill>
              <a:latin typeface="+mn-lt"/>
            </a:endParaRPr>
          </a:p>
        </p:txBody>
      </p:sp>
      <p:sp>
        <p:nvSpPr>
          <p:cNvPr id="35" name="Isosceles Triangle 34">
            <a:extLst>
              <a:ext uri="{FF2B5EF4-FFF2-40B4-BE49-F238E27FC236}">
                <a16:creationId xmlns:a16="http://schemas.microsoft.com/office/drawing/2014/main" id="{DD0B01BE-16C5-A1E6-7E7E-A83495E8C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pied de page 1">
            <a:extLst>
              <a:ext uri="{FF2B5EF4-FFF2-40B4-BE49-F238E27FC236}">
                <a16:creationId xmlns:a16="http://schemas.microsoft.com/office/drawing/2014/main" id="{792A8B81-22F0-39DC-EA64-03862C316276}"/>
              </a:ext>
            </a:extLst>
          </p:cNvPr>
          <p:cNvSpPr>
            <a:spLocks noGrp="1"/>
          </p:cNvSpPr>
          <p:nvPr>
            <p:ph type="ftr" sz="quarter" idx="11"/>
          </p:nvPr>
        </p:nvSpPr>
        <p:spPr>
          <a:xfrm>
            <a:off x="7956376" y="6406772"/>
            <a:ext cx="709028" cy="365125"/>
          </a:xfrm>
        </p:spPr>
        <p:txBody>
          <a:bodyPr vert="horz" lIns="91440" tIns="45720" rIns="91440" bIns="45720" rtlCol="0" anchor="ctr">
            <a:normAutofit/>
          </a:bodyPr>
          <a:lstStyle/>
          <a:p>
            <a:pPr defTabSz="457200">
              <a:spcAft>
                <a:spcPts val="600"/>
              </a:spcAft>
              <a:defRPr/>
            </a:pPr>
            <a:r>
              <a:rPr lang="en-US" sz="600" b="0" i="1" kern="1200" dirty="0">
                <a:solidFill>
                  <a:schemeClr val="accent2">
                    <a:lumMod val="75000"/>
                  </a:schemeClr>
                </a:solidFill>
                <a:latin typeface="+mn-lt"/>
                <a:ea typeface="+mn-ea"/>
                <a:cs typeface="+mn-cs"/>
              </a:rPr>
              <a:t>Rapport ATH Activité 2025</a:t>
            </a:r>
          </a:p>
        </p:txBody>
      </p:sp>
      <p:pic>
        <p:nvPicPr>
          <p:cNvPr id="6" name="Image 295" descr="fleur[1]">
            <a:extLst>
              <a:ext uri="{FF2B5EF4-FFF2-40B4-BE49-F238E27FC236}">
                <a16:creationId xmlns:a16="http://schemas.microsoft.com/office/drawing/2014/main" id="{7341F265-E247-05A9-A681-51B82DDFECF3}"/>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Vague 2">
            <a:extLst>
              <a:ext uri="{FF2B5EF4-FFF2-40B4-BE49-F238E27FC236}">
                <a16:creationId xmlns:a16="http://schemas.microsoft.com/office/drawing/2014/main" id="{AF3189BC-3D91-307B-DDB4-BFD7FA40FFC5}"/>
              </a:ext>
            </a:extLst>
          </p:cNvPr>
          <p:cNvSpPr/>
          <p:nvPr/>
        </p:nvSpPr>
        <p:spPr>
          <a:xfrm>
            <a:off x="328652" y="799089"/>
            <a:ext cx="2569496" cy="2636912"/>
          </a:xfrm>
          <a:prstGeom prst="wave">
            <a:avLst/>
          </a:prstGeom>
          <a:ln>
            <a:solidFill>
              <a:schemeClr val="accent1">
                <a:lumMod val="60000"/>
                <a:lumOff val="40000"/>
              </a:schemeClr>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en-US" sz="2400" dirty="0">
                <a:solidFill>
                  <a:schemeClr val="bg1"/>
                </a:solidFill>
                <a:latin typeface="Arial Narrow" panose="020B0606020202030204" pitchFamily="34" charset="0"/>
              </a:rPr>
              <a:t>Les mouvements du personnel </a:t>
            </a:r>
            <a:br>
              <a:rPr lang="en-US" sz="2400" dirty="0">
                <a:solidFill>
                  <a:schemeClr val="bg1"/>
                </a:solidFill>
                <a:latin typeface="Arial Narrow" panose="020B0606020202030204" pitchFamily="34" charset="0"/>
              </a:rPr>
            </a:br>
            <a:r>
              <a:rPr lang="en-US" sz="2400" dirty="0">
                <a:solidFill>
                  <a:schemeClr val="bg1"/>
                </a:solidFill>
                <a:latin typeface="Arial Narrow" panose="020B0606020202030204" pitchFamily="34" charset="0"/>
              </a:rPr>
              <a:t>en 2025</a:t>
            </a:r>
            <a:endParaRPr lang="fr-FR" dirty="0">
              <a:solidFill>
                <a:schemeClr val="bg1"/>
              </a:solidFill>
            </a:endParaRPr>
          </a:p>
        </p:txBody>
      </p:sp>
      <p:pic>
        <p:nvPicPr>
          <p:cNvPr id="5" name="Picture 2" descr="L'UNSA, se félicite de la mise en œuvre avec effet rétroactif au 1er  janvier 2022, des nouvelles dispositions contenues dans l'accord-cadre dont  elle a été signataire ! | UNSA CDC">
            <a:extLst>
              <a:ext uri="{FF2B5EF4-FFF2-40B4-BE49-F238E27FC236}">
                <a16:creationId xmlns:a16="http://schemas.microsoft.com/office/drawing/2014/main" id="{1BBF6EBB-089E-D3AC-563E-AEAEE695A2E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207" y="4039729"/>
            <a:ext cx="2791742" cy="1395871"/>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B65B53CA-D4D7-D3C6-0D6F-D95A14BB662E}"/>
              </a:ext>
            </a:extLst>
          </p:cNvPr>
          <p:cNvSpPr txBox="1"/>
          <p:nvPr/>
        </p:nvSpPr>
        <p:spPr>
          <a:xfrm>
            <a:off x="3570426" y="106086"/>
            <a:ext cx="5449857" cy="6128024"/>
          </a:xfrm>
          <a:prstGeom prst="rect">
            <a:avLst/>
          </a:prstGeom>
          <a:noFill/>
        </p:spPr>
        <p:txBody>
          <a:bodyPr wrap="square" rtlCol="0">
            <a:spAutoFit/>
          </a:bodyPr>
          <a:lstStyle/>
          <a:p>
            <a:pPr algn="l"/>
            <a:r>
              <a:rPr lang="fr-FR" sz="2000" u="sng" dirty="0">
                <a:solidFill>
                  <a:schemeClr val="accent1">
                    <a:lumMod val="75000"/>
                  </a:schemeClr>
                </a:solidFill>
                <a:latin typeface="Arial Narrow" panose="020B0606020202030204" pitchFamily="34" charset="0"/>
              </a:rPr>
              <a:t>Les Départs</a:t>
            </a:r>
          </a:p>
          <a:p>
            <a:pPr algn="l"/>
            <a:endParaRPr lang="fr-FR" sz="800" dirty="0">
              <a:solidFill>
                <a:schemeClr val="accent2">
                  <a:lumMod val="50000"/>
                </a:schemeClr>
              </a:solidFill>
              <a:latin typeface="Arial Narrow" panose="020B0606020202030204" pitchFamily="34" charset="0"/>
              <a:sym typeface="Wingdings" panose="05000000000000000000" pitchFamily="2" charset="2"/>
            </a:endParaRPr>
          </a:p>
          <a:p>
            <a:pPr marL="285750" indent="-285750" algn="l">
              <a:lnSpc>
                <a:spcPct val="150000"/>
              </a:lnSpc>
              <a:buFont typeface="Wingdings" panose="05000000000000000000" pitchFamily="2" charset="2"/>
              <a:buChar char="Ä"/>
            </a:pPr>
            <a:r>
              <a:rPr lang="fr-FR" sz="2000" b="0" dirty="0">
                <a:solidFill>
                  <a:schemeClr val="accent2">
                    <a:lumMod val="50000"/>
                  </a:schemeClr>
                </a:solidFill>
                <a:latin typeface="Arial Narrow" panose="020B0606020202030204" pitchFamily="34" charset="0"/>
                <a:sym typeface="Wingdings" panose="05000000000000000000" pitchFamily="2" charset="2"/>
              </a:rPr>
              <a:t>1 Responsable de service</a:t>
            </a:r>
            <a:endParaRPr lang="fr-FR" sz="1800" b="0" dirty="0">
              <a:solidFill>
                <a:schemeClr val="accent2">
                  <a:lumMod val="50000"/>
                </a:schemeClr>
              </a:solidFill>
              <a:latin typeface="Arial Narrow" panose="020B0606020202030204" pitchFamily="34" charset="0"/>
              <a:sym typeface="Wingdings" panose="05000000000000000000" pitchFamily="2" charset="2"/>
            </a:endParaRPr>
          </a:p>
          <a:p>
            <a:pPr marL="285750" indent="-285750" algn="l">
              <a:lnSpc>
                <a:spcPct val="150000"/>
              </a:lnSpc>
              <a:buFont typeface="Wingdings" panose="05000000000000000000" pitchFamily="2" charset="2"/>
              <a:buChar char="Ä"/>
            </a:pPr>
            <a:r>
              <a:rPr lang="fr-FR" sz="2000" b="0" dirty="0">
                <a:solidFill>
                  <a:schemeClr val="accent2">
                    <a:lumMod val="50000"/>
                  </a:schemeClr>
                </a:solidFill>
                <a:latin typeface="Arial Narrow" panose="020B0606020202030204" pitchFamily="34" charset="0"/>
                <a:sym typeface="Wingdings" panose="05000000000000000000" pitchFamily="2" charset="2"/>
              </a:rPr>
              <a:t>1 Agent d’accueil</a:t>
            </a:r>
            <a:endParaRPr lang="fr-FR" sz="1800" b="0" dirty="0">
              <a:solidFill>
                <a:schemeClr val="accent2">
                  <a:lumMod val="50000"/>
                </a:schemeClr>
              </a:solidFill>
              <a:latin typeface="Arial Narrow" panose="020B0606020202030204" pitchFamily="34" charset="0"/>
              <a:sym typeface="Wingdings" panose="05000000000000000000" pitchFamily="2" charset="2"/>
            </a:endParaRPr>
          </a:p>
          <a:p>
            <a:pPr marL="285750" indent="-285750" algn="l">
              <a:lnSpc>
                <a:spcPct val="150000"/>
              </a:lnSpc>
              <a:buFont typeface="Wingdings" panose="05000000000000000000" pitchFamily="2" charset="2"/>
              <a:buChar char="Ä"/>
            </a:pPr>
            <a:r>
              <a:rPr lang="fr-FR" sz="2000" b="0" dirty="0">
                <a:solidFill>
                  <a:schemeClr val="accent2">
                    <a:lumMod val="50000"/>
                  </a:schemeClr>
                </a:solidFill>
                <a:latin typeface="Arial Narrow" panose="020B0606020202030204" pitchFamily="34" charset="0"/>
                <a:sym typeface="Wingdings" panose="05000000000000000000" pitchFamily="2" charset="2"/>
              </a:rPr>
              <a:t>1 DMJPM </a:t>
            </a:r>
          </a:p>
          <a:p>
            <a:pPr marL="285750" indent="-285750" algn="l">
              <a:lnSpc>
                <a:spcPct val="150000"/>
              </a:lnSpc>
              <a:buFont typeface="Wingdings" panose="05000000000000000000" pitchFamily="2" charset="2"/>
              <a:buChar char="Ä"/>
            </a:pPr>
            <a:r>
              <a:rPr lang="fr-FR" sz="2000" b="0" dirty="0">
                <a:solidFill>
                  <a:schemeClr val="accent2">
                    <a:lumMod val="50000"/>
                  </a:schemeClr>
                </a:solidFill>
                <a:latin typeface="Arial Narrow" panose="020B0606020202030204" pitchFamily="34" charset="0"/>
                <a:sym typeface="Wingdings" panose="05000000000000000000" pitchFamily="2" charset="2"/>
              </a:rPr>
              <a:t>1 Alternante SP3S</a:t>
            </a:r>
            <a:endParaRPr lang="fr-FR" sz="2000" b="0" dirty="0">
              <a:solidFill>
                <a:schemeClr val="accent2">
                  <a:lumMod val="50000"/>
                </a:schemeClr>
              </a:solidFill>
              <a:latin typeface="Arial Narrow" panose="020B0606020202030204" pitchFamily="34" charset="0"/>
            </a:endParaRPr>
          </a:p>
          <a:p>
            <a:pPr algn="l"/>
            <a:endParaRPr lang="fr-FR" sz="1000" b="0" dirty="0">
              <a:solidFill>
                <a:schemeClr val="accent2">
                  <a:lumMod val="50000"/>
                </a:schemeClr>
              </a:solidFill>
              <a:latin typeface="Arial Narrow" panose="020B0606020202030204" pitchFamily="34" charset="0"/>
            </a:endParaRPr>
          </a:p>
          <a:p>
            <a:pPr algn="l"/>
            <a:r>
              <a:rPr lang="fr-FR" sz="2000" u="sng" dirty="0">
                <a:solidFill>
                  <a:schemeClr val="accent1">
                    <a:lumMod val="75000"/>
                  </a:schemeClr>
                </a:solidFill>
                <a:latin typeface="Arial Narrow" panose="020B0606020202030204" pitchFamily="34" charset="0"/>
              </a:rPr>
              <a:t>Les Arrivées </a:t>
            </a:r>
          </a:p>
          <a:p>
            <a:pPr algn="l"/>
            <a:endParaRPr lang="fr-FR" sz="800" b="0" u="sng" dirty="0">
              <a:solidFill>
                <a:schemeClr val="accent2">
                  <a:lumMod val="50000"/>
                </a:schemeClr>
              </a:solidFill>
              <a:latin typeface="Arial Narrow" panose="020B0606020202030204" pitchFamily="34" charset="0"/>
            </a:endParaRPr>
          </a:p>
          <a:p>
            <a:pPr algn="l">
              <a:lnSpc>
                <a:spcPct val="150000"/>
              </a:lnSpc>
            </a:pPr>
            <a:r>
              <a:rPr lang="fr-FR" sz="2000" b="0" dirty="0">
                <a:solidFill>
                  <a:schemeClr val="accent2">
                    <a:lumMod val="50000"/>
                  </a:schemeClr>
                </a:solidFill>
                <a:latin typeface="Arial Narrow" panose="020B0606020202030204" pitchFamily="34" charset="0"/>
                <a:sym typeface="Wingdings" panose="05000000000000000000" pitchFamily="2" charset="2"/>
              </a:rPr>
              <a:t></a:t>
            </a:r>
            <a:r>
              <a:rPr lang="fr-FR" sz="2000" b="0" dirty="0">
                <a:solidFill>
                  <a:schemeClr val="accent2">
                    <a:lumMod val="50000"/>
                  </a:schemeClr>
                </a:solidFill>
                <a:latin typeface="Arial Narrow" panose="020B0606020202030204" pitchFamily="34" charset="0"/>
              </a:rPr>
              <a:t>1 Responsable service MJPM</a:t>
            </a:r>
            <a:endParaRPr lang="fr-FR" sz="1800" b="0" dirty="0">
              <a:solidFill>
                <a:schemeClr val="accent2">
                  <a:lumMod val="50000"/>
                </a:schemeClr>
              </a:solidFill>
              <a:latin typeface="Arial Narrow" panose="020B0606020202030204" pitchFamily="34" charset="0"/>
            </a:endParaRPr>
          </a:p>
          <a:p>
            <a:pPr marL="176213" indent="-176213" algn="l">
              <a:lnSpc>
                <a:spcPct val="150000"/>
              </a:lnSpc>
              <a:buFont typeface="Wingdings" panose="05000000000000000000" pitchFamily="2" charset="2"/>
              <a:buChar char="Ä"/>
            </a:pPr>
            <a:r>
              <a:rPr lang="fr-FR" sz="2000" b="0" dirty="0">
                <a:solidFill>
                  <a:schemeClr val="accent2">
                    <a:lumMod val="50000"/>
                  </a:schemeClr>
                </a:solidFill>
                <a:latin typeface="Arial Narrow" panose="020B0606020202030204" pitchFamily="34" charset="0"/>
              </a:rPr>
              <a:t>2 DMJPM (renfort CDD)</a:t>
            </a:r>
          </a:p>
          <a:p>
            <a:pPr marL="176213" indent="-176213" algn="l">
              <a:lnSpc>
                <a:spcPct val="150000"/>
              </a:lnSpc>
              <a:buFont typeface="Wingdings" panose="05000000000000000000" pitchFamily="2" charset="2"/>
              <a:buChar char="Ä"/>
            </a:pPr>
            <a:r>
              <a:rPr lang="fr-FR" sz="2000" b="0" dirty="0">
                <a:solidFill>
                  <a:schemeClr val="accent2">
                    <a:lumMod val="50000"/>
                  </a:schemeClr>
                </a:solidFill>
                <a:latin typeface="Arial Narrow" panose="020B0606020202030204" pitchFamily="34" charset="0"/>
              </a:rPr>
              <a:t>2 DMJPM (CDI)</a:t>
            </a:r>
          </a:p>
          <a:p>
            <a:pPr algn="l">
              <a:lnSpc>
                <a:spcPct val="150000"/>
              </a:lnSpc>
            </a:pPr>
            <a:r>
              <a:rPr lang="fr-FR" sz="2000" b="0" dirty="0">
                <a:solidFill>
                  <a:schemeClr val="accent2">
                    <a:lumMod val="50000"/>
                  </a:schemeClr>
                </a:solidFill>
                <a:latin typeface="Arial Narrow" panose="020B0606020202030204" pitchFamily="34" charset="0"/>
                <a:sym typeface="Wingdings" panose="05000000000000000000" pitchFamily="2" charset="2"/>
              </a:rPr>
              <a:t></a:t>
            </a:r>
            <a:r>
              <a:rPr lang="fr-FR" sz="2000" b="0" dirty="0">
                <a:solidFill>
                  <a:schemeClr val="accent2">
                    <a:lumMod val="50000"/>
                  </a:schemeClr>
                </a:solidFill>
                <a:latin typeface="Arial Narrow" panose="020B0606020202030204" pitchFamily="34" charset="0"/>
              </a:rPr>
              <a:t>1 Alternante MJPM </a:t>
            </a:r>
          </a:p>
          <a:p>
            <a:pPr algn="l">
              <a:lnSpc>
                <a:spcPct val="150000"/>
              </a:lnSpc>
            </a:pPr>
            <a:r>
              <a:rPr lang="fr-FR" sz="2000" b="0" dirty="0">
                <a:solidFill>
                  <a:schemeClr val="accent2">
                    <a:lumMod val="50000"/>
                  </a:schemeClr>
                </a:solidFill>
                <a:latin typeface="Arial Narrow" panose="020B0606020202030204" pitchFamily="34" charset="0"/>
                <a:sym typeface="Wingdings" panose="05000000000000000000" pitchFamily="2" charset="2"/>
              </a:rPr>
              <a:t></a:t>
            </a:r>
            <a:r>
              <a:rPr lang="fr-FR" sz="2000" b="0" dirty="0">
                <a:solidFill>
                  <a:schemeClr val="accent2">
                    <a:lumMod val="50000"/>
                  </a:schemeClr>
                </a:solidFill>
                <a:latin typeface="Arial Narrow" panose="020B0606020202030204" pitchFamily="34" charset="0"/>
              </a:rPr>
              <a:t>1 Comptable à 0,80% en CDD puis à 60% en CDI</a:t>
            </a:r>
          </a:p>
          <a:p>
            <a:pPr algn="l">
              <a:lnSpc>
                <a:spcPct val="150000"/>
              </a:lnSpc>
            </a:pPr>
            <a:r>
              <a:rPr lang="fr-FR" sz="2000" b="0" dirty="0">
                <a:solidFill>
                  <a:schemeClr val="accent2">
                    <a:lumMod val="50000"/>
                  </a:schemeClr>
                </a:solidFill>
                <a:latin typeface="Arial Narrow" panose="020B0606020202030204" pitchFamily="34" charset="0"/>
                <a:sym typeface="Wingdings" panose="05000000000000000000" pitchFamily="2" charset="2"/>
              </a:rPr>
              <a:t></a:t>
            </a:r>
            <a:r>
              <a:rPr lang="fr-FR" sz="2000" b="0" dirty="0">
                <a:solidFill>
                  <a:schemeClr val="accent2">
                    <a:lumMod val="50000"/>
                  </a:schemeClr>
                </a:solidFill>
                <a:latin typeface="Arial Narrow" panose="020B0606020202030204" pitchFamily="34" charset="0"/>
              </a:rPr>
              <a:t> Création de 2 postes mi-temps de DMJPM (recrutements en interne) volantes et tutrices </a:t>
            </a:r>
            <a:endParaRPr lang="fr-FR" sz="1600" dirty="0">
              <a:solidFill>
                <a:schemeClr val="accent2">
                  <a:lumMod val="50000"/>
                </a:schemeClr>
              </a:solidFill>
              <a:latin typeface="Arial Narrow" panose="020B0606020202030204" pitchFamily="34" charset="0"/>
            </a:endParaRPr>
          </a:p>
        </p:txBody>
      </p:sp>
    </p:spTree>
    <p:extLst>
      <p:ext uri="{BB962C8B-B14F-4D97-AF65-F5344CB8AC3E}">
        <p14:creationId xmlns:p14="http://schemas.microsoft.com/office/powerpoint/2010/main" val="2786714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84725D-2485-F6F8-E06C-FBE94C2D7F9F}"/>
            </a:ext>
          </a:extLst>
        </p:cNvPr>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5" name="Rectangle 8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7" name="Straight Connector 86">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33484"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468234" y="3681413"/>
            <a:ext cx="357266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91"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61926"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93"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8400"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95" name="Isosceles Triangle 94">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068"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97"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694"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99" name="Isosceles Triangle 98">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4568"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01" name="Freeform: Shape 100">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223" y="-8467"/>
            <a:ext cx="4495777"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Image 8">
            <a:extLst>
              <a:ext uri="{FF2B5EF4-FFF2-40B4-BE49-F238E27FC236}">
                <a16:creationId xmlns:a16="http://schemas.microsoft.com/office/drawing/2014/main" id="{AB036672-4B8F-5705-436F-D811F153905F}"/>
              </a:ext>
            </a:extLst>
          </p:cNvPr>
          <p:cNvPicPr>
            <a:picLocks noChangeAspect="1"/>
          </p:cNvPicPr>
          <p:nvPr/>
        </p:nvPicPr>
        <p:blipFill>
          <a:blip r:embed="rId2"/>
          <a:stretch>
            <a:fillRect/>
          </a:stretch>
        </p:blipFill>
        <p:spPr>
          <a:xfrm>
            <a:off x="375586" y="2240472"/>
            <a:ext cx="3634228" cy="2198708"/>
          </a:xfrm>
          <a:prstGeom prst="rect">
            <a:avLst/>
          </a:prstGeom>
          <a:scene3d>
            <a:camera prst="perspectiveHeroicExtremeRightFacing"/>
            <a:lightRig rig="threePt" dir="t"/>
          </a:scene3d>
        </p:spPr>
      </p:pic>
      <p:sp>
        <p:nvSpPr>
          <p:cNvPr id="10" name="ZoneTexte 9">
            <a:extLst>
              <a:ext uri="{FF2B5EF4-FFF2-40B4-BE49-F238E27FC236}">
                <a16:creationId xmlns:a16="http://schemas.microsoft.com/office/drawing/2014/main" id="{86E71AA4-0B55-7A99-6735-D10E40D5D36B}"/>
              </a:ext>
            </a:extLst>
          </p:cNvPr>
          <p:cNvSpPr txBox="1"/>
          <p:nvPr/>
        </p:nvSpPr>
        <p:spPr>
          <a:xfrm>
            <a:off x="5141539" y="1878280"/>
            <a:ext cx="3980040" cy="2270799"/>
          </a:xfrm>
          <a:prstGeom prst="rect">
            <a:avLst/>
          </a:prstGeom>
        </p:spPr>
        <p:txBody>
          <a:bodyPr vert="horz" lIns="91440" tIns="45720" rIns="91440" bIns="45720" rtlCol="0" anchor="t">
            <a:noAutofit/>
          </a:bodyPr>
          <a:lstStyle/>
          <a:p>
            <a:pPr marL="0" indent="0" defTabSz="457200">
              <a:spcBef>
                <a:spcPts val="1000"/>
              </a:spcBef>
              <a:spcAft>
                <a:spcPts val="0"/>
              </a:spcAft>
              <a:buClr>
                <a:schemeClr val="accent1"/>
              </a:buClr>
              <a:buSzPct val="80000"/>
            </a:pPr>
            <a:r>
              <a:rPr lang="en-US" sz="3200" dirty="0">
                <a:solidFill>
                  <a:srgbClr val="FFFFFF"/>
                </a:solidFill>
                <a:latin typeface="Arial Narrow" panose="020B0606020202030204" pitchFamily="34" charset="0"/>
              </a:rPr>
              <a:t>La répartition </a:t>
            </a:r>
            <a:br>
              <a:rPr lang="en-US" sz="3200" dirty="0">
                <a:solidFill>
                  <a:srgbClr val="FFFFFF"/>
                </a:solidFill>
                <a:latin typeface="Arial Narrow" panose="020B0606020202030204" pitchFamily="34" charset="0"/>
              </a:rPr>
            </a:br>
            <a:r>
              <a:rPr lang="en-US" sz="3200" dirty="0">
                <a:solidFill>
                  <a:srgbClr val="FFFFFF"/>
                </a:solidFill>
                <a:latin typeface="Arial Narrow" panose="020B0606020202030204" pitchFamily="34" charset="0"/>
              </a:rPr>
              <a:t>et </a:t>
            </a:r>
            <a:br>
              <a:rPr lang="en-US" sz="3200" dirty="0">
                <a:solidFill>
                  <a:srgbClr val="FFFFFF"/>
                </a:solidFill>
                <a:latin typeface="Arial Narrow" panose="020B0606020202030204" pitchFamily="34" charset="0"/>
              </a:rPr>
            </a:br>
            <a:r>
              <a:rPr lang="en-US" sz="3200" dirty="0">
                <a:solidFill>
                  <a:srgbClr val="FFFFFF"/>
                </a:solidFill>
                <a:latin typeface="Arial Narrow" panose="020B0606020202030204" pitchFamily="34" charset="0"/>
              </a:rPr>
              <a:t>l’évolution des mesures de 2021 à 2025  </a:t>
            </a:r>
          </a:p>
        </p:txBody>
      </p:sp>
      <p:sp>
        <p:nvSpPr>
          <p:cNvPr id="3" name="Espace réservé du pied de page 1">
            <a:extLst>
              <a:ext uri="{FF2B5EF4-FFF2-40B4-BE49-F238E27FC236}">
                <a16:creationId xmlns:a16="http://schemas.microsoft.com/office/drawing/2014/main" id="{E20E4FA1-2734-4719-3CCE-FF2AE9F0F95E}"/>
              </a:ext>
            </a:extLst>
          </p:cNvPr>
          <p:cNvSpPr>
            <a:spLocks noGrp="1"/>
          </p:cNvSpPr>
          <p:nvPr>
            <p:ph type="ftr" sz="quarter" idx="11"/>
          </p:nvPr>
        </p:nvSpPr>
        <p:spPr>
          <a:xfrm>
            <a:off x="7030150" y="6386789"/>
            <a:ext cx="1593052" cy="365125"/>
          </a:xfrm>
        </p:spPr>
        <p:txBody>
          <a:bodyPr vert="horz" lIns="91440" tIns="45720" rIns="91440" bIns="45720" rtlCol="0" anchor="ctr">
            <a:normAutofit/>
          </a:bodyPr>
          <a:lstStyle/>
          <a:p>
            <a:pPr defTabSz="457200">
              <a:spcAft>
                <a:spcPts val="600"/>
              </a:spcAft>
              <a:defRPr/>
            </a:pPr>
            <a:r>
              <a:rPr lang="en-US" b="0" i="1" kern="1200" dirty="0">
                <a:solidFill>
                  <a:srgbClr val="FFFFFF"/>
                </a:solidFill>
                <a:latin typeface="+mn-lt"/>
                <a:ea typeface="+mn-ea"/>
                <a:cs typeface="+mn-cs"/>
              </a:rPr>
              <a:t>Rapport ATH Activité 2025</a:t>
            </a:r>
          </a:p>
        </p:txBody>
      </p:sp>
      <p:pic>
        <p:nvPicPr>
          <p:cNvPr id="5" name="Image 295" descr="fleur[1]">
            <a:extLst>
              <a:ext uri="{FF2B5EF4-FFF2-40B4-BE49-F238E27FC236}">
                <a16:creationId xmlns:a16="http://schemas.microsoft.com/office/drawing/2014/main" id="{D16EF4CD-D37B-F1B9-675A-00EA85A5199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694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EDC269-4D91-9BCE-EFA3-7DE100C61129}"/>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897C26A4-72E5-EFF5-20FE-4AAC7E33B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7101B944-2BF2-567B-950A-083AC2C91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contenu 3">
            <a:extLst>
              <a:ext uri="{FF2B5EF4-FFF2-40B4-BE49-F238E27FC236}">
                <a16:creationId xmlns:a16="http://schemas.microsoft.com/office/drawing/2014/main" id="{359B4949-E0AE-9797-29CA-BCF9E566843A}"/>
              </a:ext>
            </a:extLst>
          </p:cNvPr>
          <p:cNvSpPr>
            <a:spLocks noGrp="1"/>
          </p:cNvSpPr>
          <p:nvPr>
            <p:ph idx="1"/>
          </p:nvPr>
        </p:nvSpPr>
        <p:spPr>
          <a:xfrm>
            <a:off x="405485" y="836712"/>
            <a:ext cx="8188919" cy="5570060"/>
          </a:xfrm>
        </p:spPr>
        <p:txBody>
          <a:bodyPr>
            <a:noAutofit/>
          </a:bodyPr>
          <a:lstStyle/>
          <a:p>
            <a:pPr marL="0" indent="0">
              <a:lnSpc>
                <a:spcPct val="90000"/>
              </a:lnSpc>
              <a:buNone/>
            </a:pPr>
            <a:r>
              <a:rPr lang="fr-FR" sz="2000" dirty="0">
                <a:solidFill>
                  <a:srgbClr val="002060"/>
                </a:solidFill>
                <a:latin typeface="Arial Narrow" panose="020B0606020202030204" pitchFamily="34" charset="0"/>
              </a:rPr>
              <a:t>	</a:t>
            </a:r>
          </a:p>
          <a:p>
            <a:pPr>
              <a:lnSpc>
                <a:spcPct val="90000"/>
              </a:lnSpc>
            </a:pPr>
            <a:endParaRPr lang="fr-FR" sz="2000" dirty="0"/>
          </a:p>
        </p:txBody>
      </p:sp>
      <p:sp>
        <p:nvSpPr>
          <p:cNvPr id="78" name="Isosceles Triangle 77">
            <a:extLst>
              <a:ext uri="{FF2B5EF4-FFF2-40B4-BE49-F238E27FC236}">
                <a16:creationId xmlns:a16="http://schemas.microsoft.com/office/drawing/2014/main" id="{EC8FD300-5F60-AB3F-AAB6-7ABDD6914F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8D6B1667-1CB4-2A2B-1EA1-92A57CEAEF22}"/>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60BEAB62-BBAF-7BC1-A16F-7C8475DDBA7E}"/>
              </a:ext>
            </a:extLst>
          </p:cNvPr>
          <p:cNvSpPr>
            <a:spLocks noGrp="1"/>
          </p:cNvSpPr>
          <p:nvPr>
            <p:ph type="ftr" sz="quarter" idx="11"/>
          </p:nvPr>
        </p:nvSpPr>
        <p:spPr>
          <a:xfrm>
            <a:off x="7049553" y="6406772"/>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mn-lt"/>
                <a:ea typeface="+mn-ea"/>
                <a:cs typeface="+mn-cs"/>
              </a:rPr>
              <a:t>Rapport ATH Activité 2025</a:t>
            </a:r>
          </a:p>
        </p:txBody>
      </p:sp>
      <p:graphicFrame>
        <p:nvGraphicFramePr>
          <p:cNvPr id="8" name="Espace réservé du contenu 1">
            <a:extLst>
              <a:ext uri="{FF2B5EF4-FFF2-40B4-BE49-F238E27FC236}">
                <a16:creationId xmlns:a16="http://schemas.microsoft.com/office/drawing/2014/main" id="{2E0533B3-F2CD-07A5-D9E0-6824AE225B21}"/>
              </a:ext>
            </a:extLst>
          </p:cNvPr>
          <p:cNvGraphicFramePr>
            <a:graphicFrameLocks/>
          </p:cNvGraphicFramePr>
          <p:nvPr>
            <p:extLst>
              <p:ext uri="{D42A27DB-BD31-4B8C-83A1-F6EECF244321}">
                <p14:modId xmlns:p14="http://schemas.microsoft.com/office/powerpoint/2010/main" val="134797407"/>
              </p:ext>
            </p:extLst>
          </p:nvPr>
        </p:nvGraphicFramePr>
        <p:xfrm>
          <a:off x="1633164" y="889178"/>
          <a:ext cx="5400601" cy="3208749"/>
        </p:xfrm>
        <a:graphic>
          <a:graphicData uri="http://schemas.openxmlformats.org/drawingml/2006/table">
            <a:tbl>
              <a:tblPr firstRow="1" firstCol="1" bandRow="1">
                <a:tableStyleId>{5C22544A-7EE6-4342-B048-85BDC9FD1C3A}</a:tableStyleId>
              </a:tblPr>
              <a:tblGrid>
                <a:gridCol w="1645361">
                  <a:extLst>
                    <a:ext uri="{9D8B030D-6E8A-4147-A177-3AD203B41FA5}">
                      <a16:colId xmlns:a16="http://schemas.microsoft.com/office/drawing/2014/main" val="20000"/>
                    </a:ext>
                  </a:extLst>
                </a:gridCol>
                <a:gridCol w="730903">
                  <a:extLst>
                    <a:ext uri="{9D8B030D-6E8A-4147-A177-3AD203B41FA5}">
                      <a16:colId xmlns:a16="http://schemas.microsoft.com/office/drawing/2014/main" val="20005"/>
                    </a:ext>
                  </a:extLst>
                </a:gridCol>
                <a:gridCol w="720080">
                  <a:extLst>
                    <a:ext uri="{9D8B030D-6E8A-4147-A177-3AD203B41FA5}">
                      <a16:colId xmlns:a16="http://schemas.microsoft.com/office/drawing/2014/main" val="3343222809"/>
                    </a:ext>
                  </a:extLst>
                </a:gridCol>
                <a:gridCol w="720080">
                  <a:extLst>
                    <a:ext uri="{9D8B030D-6E8A-4147-A177-3AD203B41FA5}">
                      <a16:colId xmlns:a16="http://schemas.microsoft.com/office/drawing/2014/main" val="2664594319"/>
                    </a:ext>
                  </a:extLst>
                </a:gridCol>
                <a:gridCol w="792088">
                  <a:extLst>
                    <a:ext uri="{9D8B030D-6E8A-4147-A177-3AD203B41FA5}">
                      <a16:colId xmlns:a16="http://schemas.microsoft.com/office/drawing/2014/main" val="832574910"/>
                    </a:ext>
                  </a:extLst>
                </a:gridCol>
                <a:gridCol w="792089">
                  <a:extLst>
                    <a:ext uri="{9D8B030D-6E8A-4147-A177-3AD203B41FA5}">
                      <a16:colId xmlns:a16="http://schemas.microsoft.com/office/drawing/2014/main" val="1918026454"/>
                    </a:ext>
                  </a:extLst>
                </a:gridCol>
              </a:tblGrid>
              <a:tr h="424427">
                <a:tc>
                  <a:txBody>
                    <a:bodyPr/>
                    <a:lstStyle/>
                    <a:p>
                      <a:pPr algn="ctr">
                        <a:spcAft>
                          <a:spcPts val="0"/>
                        </a:spcAft>
                      </a:pPr>
                      <a:endParaRPr lang="fr-FR" sz="1600" b="1" dirty="0">
                        <a:solidFill>
                          <a:schemeClr val="bg1"/>
                        </a:solidFill>
                        <a:effectLst/>
                        <a:latin typeface="Arial Narrow" panose="020B0606020202030204" pitchFamily="34" charset="0"/>
                        <a:ea typeface="Calibri"/>
                      </a:endParaRPr>
                    </a:p>
                  </a:txBody>
                  <a:tcPr marL="68580" marR="68580" marT="0" marB="0" anchor="ctr">
                    <a:noFill/>
                  </a:tcPr>
                </a:tc>
                <a:tc>
                  <a:txBody>
                    <a:bodyPr/>
                    <a:lstStyle/>
                    <a:p>
                      <a:pPr algn="ctr">
                        <a:lnSpc>
                          <a:spcPct val="150000"/>
                        </a:lnSpc>
                        <a:spcAft>
                          <a:spcPts val="0"/>
                        </a:spcAft>
                        <a:tabLst>
                          <a:tab pos="234950" algn="ctr"/>
                        </a:tabLst>
                      </a:pPr>
                      <a:r>
                        <a:rPr lang="fr-FR" sz="1600" b="1" dirty="0">
                          <a:solidFill>
                            <a:schemeClr val="bg1"/>
                          </a:solidFill>
                          <a:effectLst/>
                          <a:latin typeface="Arial Narrow" panose="020B0606020202030204" pitchFamily="34" charset="0"/>
                        </a:rPr>
                        <a:t>2021</a:t>
                      </a:r>
                      <a:endParaRPr lang="fr-FR" sz="1600" dirty="0">
                        <a:solidFill>
                          <a:schemeClr val="bg1"/>
                        </a:solidFill>
                        <a:effectLst/>
                        <a:latin typeface="Arial Narrow" panose="020B0606020202030204" pitchFamily="34" charset="0"/>
                        <a:ea typeface="Calibri" panose="020F0502020204030204" pitchFamily="34" charset="0"/>
                      </a:endParaRPr>
                    </a:p>
                  </a:txBody>
                  <a:tcPr marL="68580" marR="68580" marT="0" marB="0"/>
                </a:tc>
                <a:tc>
                  <a:txBody>
                    <a:bodyPr/>
                    <a:lstStyle/>
                    <a:p>
                      <a:pPr algn="ctr">
                        <a:lnSpc>
                          <a:spcPct val="150000"/>
                        </a:lnSpc>
                        <a:spcAft>
                          <a:spcPts val="0"/>
                        </a:spcAft>
                        <a:tabLst>
                          <a:tab pos="234950" algn="ctr"/>
                        </a:tabLst>
                      </a:pPr>
                      <a:r>
                        <a:rPr lang="fr-FR" sz="1600" dirty="0">
                          <a:solidFill>
                            <a:schemeClr val="bg1"/>
                          </a:solidFill>
                          <a:effectLst/>
                          <a:latin typeface="Arial Narrow" panose="020B0606020202030204" pitchFamily="34" charset="0"/>
                        </a:rPr>
                        <a:t>2022</a:t>
                      </a:r>
                      <a:endParaRPr lang="fr-FR" sz="1600" dirty="0">
                        <a:solidFill>
                          <a:schemeClr val="bg1"/>
                        </a:solidFill>
                        <a:effectLst/>
                        <a:latin typeface="Arial Narrow" panose="020B0606020202030204" pitchFamily="34" charset="0"/>
                        <a:ea typeface="Calibri" panose="020F0502020204030204" pitchFamily="34" charset="0"/>
                      </a:endParaRPr>
                    </a:p>
                  </a:txBody>
                  <a:tcPr marL="68580" marR="68580" marT="0" marB="0"/>
                </a:tc>
                <a:tc>
                  <a:txBody>
                    <a:bodyPr/>
                    <a:lstStyle/>
                    <a:p>
                      <a:pPr algn="ctr">
                        <a:lnSpc>
                          <a:spcPct val="150000"/>
                        </a:lnSpc>
                        <a:spcAft>
                          <a:spcPts val="0"/>
                        </a:spcAft>
                        <a:tabLst>
                          <a:tab pos="234950" algn="ctr"/>
                        </a:tabLst>
                      </a:pPr>
                      <a:r>
                        <a:rPr lang="fr-FR" sz="1600" dirty="0">
                          <a:solidFill>
                            <a:schemeClr val="bg1"/>
                          </a:solidFill>
                          <a:effectLst/>
                          <a:latin typeface="Arial Narrow" panose="020B0606020202030204" pitchFamily="34" charset="0"/>
                        </a:rPr>
                        <a:t>2023</a:t>
                      </a:r>
                      <a:endParaRPr lang="fr-FR" sz="1600" dirty="0">
                        <a:solidFill>
                          <a:schemeClr val="bg1"/>
                        </a:solidFill>
                        <a:effectLst/>
                        <a:latin typeface="Arial Narrow" panose="020B0606020202030204" pitchFamily="34" charset="0"/>
                        <a:ea typeface="Calibri" panose="020F0502020204030204" pitchFamily="34" charset="0"/>
                      </a:endParaRPr>
                    </a:p>
                  </a:txBody>
                  <a:tcPr marL="68580" marR="68580" marT="0" marB="0"/>
                </a:tc>
                <a:tc>
                  <a:txBody>
                    <a:bodyPr/>
                    <a:lstStyle/>
                    <a:p>
                      <a:pPr algn="ctr" defTabSz="449263">
                        <a:lnSpc>
                          <a:spcPct val="150000"/>
                        </a:lnSpc>
                        <a:spcAft>
                          <a:spcPts val="0"/>
                        </a:spcAft>
                        <a:tabLst>
                          <a:tab pos="234950" algn="ctr"/>
                          <a:tab pos="719138" algn="l"/>
                        </a:tabLst>
                      </a:pPr>
                      <a:r>
                        <a:rPr lang="fr-FR" sz="1600" dirty="0">
                          <a:solidFill>
                            <a:schemeClr val="bg1"/>
                          </a:solidFill>
                          <a:effectLst/>
                          <a:latin typeface="Arial Narrow" panose="020B0606020202030204" pitchFamily="34" charset="0"/>
                        </a:rPr>
                        <a:t>2024</a:t>
                      </a:r>
                      <a:endParaRPr lang="fr-FR" sz="1600" dirty="0">
                        <a:solidFill>
                          <a:schemeClr val="bg1"/>
                        </a:solidFill>
                        <a:effectLst/>
                        <a:latin typeface="Arial Narrow" panose="020B0606020202030204" pitchFamily="34" charset="0"/>
                        <a:ea typeface="Calibri" panose="020F0502020204030204" pitchFamily="34" charset="0"/>
                      </a:endParaRPr>
                    </a:p>
                  </a:txBody>
                  <a:tcPr marL="68580" marR="68580" marT="0" marB="0"/>
                </a:tc>
                <a:tc>
                  <a:txBody>
                    <a:bodyPr/>
                    <a:lstStyle/>
                    <a:p>
                      <a:pPr algn="ctr" defTabSz="449263">
                        <a:lnSpc>
                          <a:spcPct val="150000"/>
                        </a:lnSpc>
                        <a:spcAft>
                          <a:spcPts val="0"/>
                        </a:spcAft>
                        <a:tabLst>
                          <a:tab pos="234950" algn="ctr"/>
                          <a:tab pos="719138" algn="l"/>
                        </a:tabLst>
                      </a:pPr>
                      <a:r>
                        <a:rPr lang="fr-FR" sz="1600" dirty="0">
                          <a:solidFill>
                            <a:schemeClr val="bg1"/>
                          </a:solidFill>
                          <a:effectLst/>
                          <a:latin typeface="Arial Narrow" panose="020B0606020202030204" pitchFamily="34" charset="0"/>
                          <a:ea typeface="Calibri" panose="020F0502020204030204" pitchFamily="34" charset="0"/>
                        </a:rPr>
                        <a:t>2025</a:t>
                      </a:r>
                    </a:p>
                  </a:txBody>
                  <a:tcPr marL="68580" marR="68580" marT="0" marB="0"/>
                </a:tc>
                <a:extLst>
                  <a:ext uri="{0D108BD9-81ED-4DB2-BD59-A6C34878D82A}">
                    <a16:rowId xmlns:a16="http://schemas.microsoft.com/office/drawing/2014/main" val="10000"/>
                  </a:ext>
                </a:extLst>
              </a:tr>
              <a:tr h="424427">
                <a:tc>
                  <a:txBody>
                    <a:bodyPr/>
                    <a:lstStyle/>
                    <a:p>
                      <a:pPr algn="l">
                        <a:spcAft>
                          <a:spcPts val="0"/>
                        </a:spcAft>
                      </a:pPr>
                      <a:r>
                        <a:rPr lang="fr-FR" sz="1600" b="1" dirty="0">
                          <a:solidFill>
                            <a:schemeClr val="bg1"/>
                          </a:solidFill>
                          <a:effectLst/>
                          <a:latin typeface="Arial Narrow" panose="020B0606020202030204" pitchFamily="34" charset="0"/>
                        </a:rPr>
                        <a:t>Tutelles</a:t>
                      </a:r>
                      <a:endParaRPr lang="fr-FR" sz="1600" b="1" dirty="0">
                        <a:solidFill>
                          <a:schemeClr val="bg1"/>
                        </a:solidFill>
                        <a:effectLst/>
                        <a:latin typeface="Arial Narrow" panose="020B0606020202030204" pitchFamily="34" charset="0"/>
                        <a:ea typeface="Calibri"/>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319</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316</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310</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345</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ea typeface="Calibri" panose="020F0502020204030204" pitchFamily="34" charset="0"/>
                        </a:rPr>
                        <a:t>364</a:t>
                      </a:r>
                    </a:p>
                  </a:txBody>
                  <a:tcPr marL="68580" marR="68580" marT="0" marB="0" anchor="ctr"/>
                </a:tc>
                <a:extLst>
                  <a:ext uri="{0D108BD9-81ED-4DB2-BD59-A6C34878D82A}">
                    <a16:rowId xmlns:a16="http://schemas.microsoft.com/office/drawing/2014/main" val="10001"/>
                  </a:ext>
                </a:extLst>
              </a:tr>
              <a:tr h="432367">
                <a:tc>
                  <a:txBody>
                    <a:bodyPr/>
                    <a:lstStyle/>
                    <a:p>
                      <a:pPr algn="l">
                        <a:spcAft>
                          <a:spcPts val="0"/>
                        </a:spcAft>
                      </a:pPr>
                      <a:r>
                        <a:rPr lang="fr-FR" sz="1600" b="1" dirty="0">
                          <a:solidFill>
                            <a:schemeClr val="bg1"/>
                          </a:solidFill>
                          <a:effectLst/>
                          <a:latin typeface="Arial Narrow" panose="020B0606020202030204" pitchFamily="34" charset="0"/>
                        </a:rPr>
                        <a:t>Curatelles</a:t>
                      </a:r>
                      <a:endParaRPr lang="fr-FR" sz="1600" b="1" dirty="0">
                        <a:solidFill>
                          <a:schemeClr val="bg1"/>
                        </a:solidFill>
                        <a:effectLst/>
                        <a:latin typeface="Arial Narrow" panose="020B0606020202030204" pitchFamily="34" charset="0"/>
                        <a:ea typeface="Calibri"/>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693</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695</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705</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713</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ea typeface="Calibri" panose="020F0502020204030204" pitchFamily="34" charset="0"/>
                        </a:rPr>
                        <a:t>738</a:t>
                      </a:r>
                    </a:p>
                  </a:txBody>
                  <a:tcPr marL="68580" marR="68580" marT="0" marB="0" anchor="ctr"/>
                </a:tc>
                <a:extLst>
                  <a:ext uri="{0D108BD9-81ED-4DB2-BD59-A6C34878D82A}">
                    <a16:rowId xmlns:a16="http://schemas.microsoft.com/office/drawing/2014/main" val="10002"/>
                  </a:ext>
                </a:extLst>
              </a:tr>
              <a:tr h="446971">
                <a:tc>
                  <a:txBody>
                    <a:bodyPr/>
                    <a:lstStyle/>
                    <a:p>
                      <a:pPr algn="l">
                        <a:spcAft>
                          <a:spcPts val="0"/>
                        </a:spcAft>
                      </a:pPr>
                      <a:r>
                        <a:rPr lang="fr-FR" sz="1600" b="1" dirty="0">
                          <a:solidFill>
                            <a:schemeClr val="bg1"/>
                          </a:solidFill>
                          <a:effectLst/>
                          <a:latin typeface="Arial Narrow" panose="020B0606020202030204" pitchFamily="34" charset="0"/>
                        </a:rPr>
                        <a:t>Mandats Spéciaux</a:t>
                      </a:r>
                      <a:endParaRPr lang="fr-FR" sz="1600" b="1" dirty="0">
                        <a:solidFill>
                          <a:schemeClr val="bg1"/>
                        </a:solidFill>
                        <a:effectLst/>
                        <a:latin typeface="Arial Narrow" panose="020B0606020202030204" pitchFamily="34" charset="0"/>
                        <a:ea typeface="Calibri"/>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2</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4</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5</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20</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ea typeface="Calibri" panose="020F0502020204030204" pitchFamily="34" charset="0"/>
                        </a:rPr>
                        <a:t>8</a:t>
                      </a:r>
                    </a:p>
                  </a:txBody>
                  <a:tcPr marL="68580" marR="68580" marT="0" marB="0" anchor="ctr"/>
                </a:tc>
                <a:extLst>
                  <a:ext uri="{0D108BD9-81ED-4DB2-BD59-A6C34878D82A}">
                    <a16:rowId xmlns:a16="http://schemas.microsoft.com/office/drawing/2014/main" val="10003"/>
                  </a:ext>
                </a:extLst>
              </a:tr>
              <a:tr h="424427">
                <a:tc>
                  <a:txBody>
                    <a:bodyPr/>
                    <a:lstStyle/>
                    <a:p>
                      <a:pPr algn="l">
                        <a:spcAft>
                          <a:spcPts val="0"/>
                        </a:spcAft>
                      </a:pPr>
                      <a:r>
                        <a:rPr lang="fr-FR" sz="1600" b="1" dirty="0">
                          <a:solidFill>
                            <a:schemeClr val="bg1"/>
                          </a:solidFill>
                          <a:effectLst/>
                          <a:latin typeface="Arial Narrow" panose="020B0606020202030204" pitchFamily="34" charset="0"/>
                        </a:rPr>
                        <a:t>MAJ</a:t>
                      </a:r>
                      <a:endParaRPr lang="fr-FR" sz="1600" b="1" dirty="0">
                        <a:solidFill>
                          <a:schemeClr val="bg1"/>
                        </a:solidFill>
                        <a:effectLst/>
                        <a:latin typeface="Arial Narrow" panose="020B0606020202030204" pitchFamily="34" charset="0"/>
                        <a:ea typeface="Calibri"/>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4</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2</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3</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1</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ea typeface="Calibri" panose="020F0502020204030204" pitchFamily="34" charset="0"/>
                        </a:rPr>
                        <a:t>1</a:t>
                      </a:r>
                    </a:p>
                  </a:txBody>
                  <a:tcPr marL="68580" marR="68580" marT="0" marB="0" anchor="ctr"/>
                </a:tc>
                <a:extLst>
                  <a:ext uri="{0D108BD9-81ED-4DB2-BD59-A6C34878D82A}">
                    <a16:rowId xmlns:a16="http://schemas.microsoft.com/office/drawing/2014/main" val="10004"/>
                  </a:ext>
                </a:extLst>
              </a:tr>
              <a:tr h="424427">
                <a:tc>
                  <a:txBody>
                    <a:bodyPr/>
                    <a:lstStyle/>
                    <a:p>
                      <a:pPr algn="l">
                        <a:spcAft>
                          <a:spcPts val="0"/>
                        </a:spcAft>
                      </a:pPr>
                      <a:r>
                        <a:rPr lang="fr-FR" sz="1600" b="1" dirty="0">
                          <a:solidFill>
                            <a:schemeClr val="bg1"/>
                          </a:solidFill>
                          <a:effectLst/>
                          <a:latin typeface="Arial Narrow" panose="020B0606020202030204" pitchFamily="34" charset="0"/>
                        </a:rPr>
                        <a:t>Total</a:t>
                      </a:r>
                      <a:endParaRPr lang="fr-FR" sz="1600" b="1" dirty="0">
                        <a:solidFill>
                          <a:schemeClr val="bg1"/>
                        </a:solidFill>
                        <a:effectLst/>
                        <a:latin typeface="Arial Narrow" panose="020B0606020202030204" pitchFamily="34" charset="0"/>
                        <a:ea typeface="Calibri"/>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1018</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1017</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1023</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1079</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1" dirty="0">
                          <a:solidFill>
                            <a:schemeClr val="accent1">
                              <a:lumMod val="50000"/>
                            </a:schemeClr>
                          </a:solidFill>
                          <a:effectLst/>
                          <a:latin typeface="Arial Narrow" panose="020B0606020202030204" pitchFamily="34" charset="0"/>
                          <a:ea typeface="Calibri" panose="020F0502020204030204" pitchFamily="34" charset="0"/>
                        </a:rPr>
                        <a:t>1111</a:t>
                      </a:r>
                    </a:p>
                  </a:txBody>
                  <a:tcPr marL="68580" marR="68580" marT="0" marB="0" anchor="ctr"/>
                </a:tc>
                <a:extLst>
                  <a:ext uri="{0D108BD9-81ED-4DB2-BD59-A6C34878D82A}">
                    <a16:rowId xmlns:a16="http://schemas.microsoft.com/office/drawing/2014/main" val="10005"/>
                  </a:ext>
                </a:extLst>
              </a:tr>
              <a:tr h="631703">
                <a:tc>
                  <a:txBody>
                    <a:bodyPr/>
                    <a:lstStyle/>
                    <a:p>
                      <a:pPr algn="l">
                        <a:spcAft>
                          <a:spcPts val="0"/>
                        </a:spcAft>
                      </a:pPr>
                      <a:r>
                        <a:rPr lang="fr-FR" sz="1600" b="1" dirty="0">
                          <a:solidFill>
                            <a:schemeClr val="accent2">
                              <a:lumMod val="75000"/>
                            </a:schemeClr>
                          </a:solidFill>
                          <a:effectLst/>
                          <a:latin typeface="Arial Narrow" panose="020B0606020202030204" pitchFamily="34" charset="0"/>
                        </a:rPr>
                        <a:t>% évolution </a:t>
                      </a:r>
                    </a:p>
                    <a:p>
                      <a:pPr algn="l">
                        <a:spcAft>
                          <a:spcPts val="0"/>
                        </a:spcAft>
                      </a:pPr>
                      <a:r>
                        <a:rPr lang="fr-FR" sz="1600" b="1" dirty="0">
                          <a:solidFill>
                            <a:schemeClr val="accent2">
                              <a:lumMod val="75000"/>
                            </a:schemeClr>
                          </a:solidFill>
                          <a:effectLst/>
                          <a:latin typeface="Arial Narrow" panose="020B0606020202030204" pitchFamily="34" charset="0"/>
                        </a:rPr>
                        <a:t>nbre de mesures</a:t>
                      </a:r>
                      <a:endParaRPr lang="fr-FR" sz="1600" b="1" dirty="0">
                        <a:solidFill>
                          <a:schemeClr val="accent2">
                            <a:lumMod val="75000"/>
                          </a:schemeClr>
                        </a:solidFill>
                        <a:effectLst/>
                        <a:latin typeface="Arial Narrow" panose="020B0606020202030204" pitchFamily="34" charset="0"/>
                        <a:ea typeface="Calibri"/>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+3,14%</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-0,1%</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+0,59%</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0" dirty="0">
                          <a:solidFill>
                            <a:schemeClr val="accent1">
                              <a:lumMod val="50000"/>
                            </a:schemeClr>
                          </a:solidFill>
                          <a:effectLst/>
                          <a:latin typeface="Arial Narrow" panose="020B0606020202030204" pitchFamily="34" charset="0"/>
                        </a:rPr>
                        <a:t>+ 5,47%</a:t>
                      </a:r>
                      <a:endParaRPr lang="fr-FR" sz="1600" b="0" dirty="0">
                        <a:solidFill>
                          <a:schemeClr val="accent1">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lnSpc>
                          <a:spcPct val="150000"/>
                        </a:lnSpc>
                        <a:spcAft>
                          <a:spcPts val="0"/>
                        </a:spcAft>
                      </a:pPr>
                      <a:r>
                        <a:rPr lang="fr-FR" sz="1600" b="1" dirty="0">
                          <a:solidFill>
                            <a:schemeClr val="accent1">
                              <a:lumMod val="50000"/>
                            </a:schemeClr>
                          </a:solidFill>
                          <a:effectLst/>
                          <a:latin typeface="Arial Narrow" panose="020B0606020202030204" pitchFamily="34" charset="0"/>
                          <a:ea typeface="Calibri" panose="020F0502020204030204" pitchFamily="34" charset="0"/>
                        </a:rPr>
                        <a:t>+2,97%</a:t>
                      </a:r>
                    </a:p>
                  </a:txBody>
                  <a:tcPr marL="68580" marR="68580" marT="0" marB="0" anchor="ctr"/>
                </a:tc>
                <a:extLst>
                  <a:ext uri="{0D108BD9-81ED-4DB2-BD59-A6C34878D82A}">
                    <a16:rowId xmlns:a16="http://schemas.microsoft.com/office/drawing/2014/main" val="10006"/>
                  </a:ext>
                </a:extLst>
              </a:tr>
            </a:tbl>
          </a:graphicData>
        </a:graphic>
      </p:graphicFrame>
      <p:sp>
        <p:nvSpPr>
          <p:cNvPr id="9" name="ZoneTexte 8">
            <a:extLst>
              <a:ext uri="{FF2B5EF4-FFF2-40B4-BE49-F238E27FC236}">
                <a16:creationId xmlns:a16="http://schemas.microsoft.com/office/drawing/2014/main" id="{8FC9BC20-F4A6-7657-CE5F-4621C5B414AC}"/>
              </a:ext>
            </a:extLst>
          </p:cNvPr>
          <p:cNvSpPr txBox="1"/>
          <p:nvPr/>
        </p:nvSpPr>
        <p:spPr>
          <a:xfrm>
            <a:off x="1458304" y="192022"/>
            <a:ext cx="6192688" cy="461665"/>
          </a:xfrm>
          <a:prstGeom prst="rect">
            <a:avLst/>
          </a:prstGeom>
          <a:noFill/>
        </p:spPr>
        <p:txBody>
          <a:bodyPr wrap="square" rtlCol="0">
            <a:spAutoFit/>
          </a:bodyPr>
          <a:lstStyle/>
          <a:p>
            <a:r>
              <a:rPr 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Evolution par type de mesures de 2021 à 2025</a:t>
            </a:r>
          </a:p>
        </p:txBody>
      </p:sp>
      <p:sp>
        <p:nvSpPr>
          <p:cNvPr id="12" name="ZoneTexte 11">
            <a:extLst>
              <a:ext uri="{FF2B5EF4-FFF2-40B4-BE49-F238E27FC236}">
                <a16:creationId xmlns:a16="http://schemas.microsoft.com/office/drawing/2014/main" id="{4110148A-C531-E78E-0AE0-EA2374BEE3A4}"/>
              </a:ext>
            </a:extLst>
          </p:cNvPr>
          <p:cNvSpPr txBox="1"/>
          <p:nvPr/>
        </p:nvSpPr>
        <p:spPr>
          <a:xfrm>
            <a:off x="405485" y="4339342"/>
            <a:ext cx="8147248" cy="1938992"/>
          </a:xfrm>
          <a:prstGeom prst="rect">
            <a:avLst/>
          </a:prstGeom>
          <a:noFill/>
        </p:spPr>
        <p:txBody>
          <a:bodyPr wrap="square" rtlCol="0">
            <a:spAutoFit/>
          </a:bodyPr>
          <a:lstStyle/>
          <a:p>
            <a:pPr algn="l" eaLnBrk="0" hangingPunct="0"/>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Comme chaque année ce sont les </a:t>
            </a:r>
            <a:r>
              <a:rPr lang="fr-FR" altLang="fr-FR" sz="200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curatelles </a:t>
            </a:r>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(mesures d’</a:t>
            </a:r>
            <a:r>
              <a:rPr lang="fr-FR" altLang="fr-FR" sz="2000" b="0" u="sng"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assistance</a:t>
            </a:r>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 les plus représentées puisqu’elles représentent </a:t>
            </a:r>
            <a:r>
              <a:rPr lang="fr-FR" altLang="fr-FR" sz="200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66,4% </a:t>
            </a:r>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des mesures exercées.</a:t>
            </a:r>
            <a:r>
              <a:rPr lang="fr-FR" altLang="fr-FR" sz="200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 </a:t>
            </a:r>
          </a:p>
          <a:p>
            <a:pPr algn="l" eaLnBrk="0" hangingPunct="0"/>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Les mesures de </a:t>
            </a:r>
            <a:r>
              <a:rPr lang="fr-FR" altLang="fr-FR" sz="200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tutelles</a:t>
            </a:r>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 </a:t>
            </a:r>
            <a:r>
              <a:rPr lang="fr-FR" altLang="fr-FR" sz="2000" b="0" i="1"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(mesures de </a:t>
            </a:r>
            <a:r>
              <a:rPr lang="fr-FR" altLang="fr-FR" sz="2000" b="0" i="1" u="sng"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représentation)</a:t>
            </a:r>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 quant à elles, représentent  </a:t>
            </a:r>
            <a:r>
              <a:rPr lang="fr-FR" altLang="fr-FR" sz="200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32,76% </a:t>
            </a:r>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des mesures exercées. </a:t>
            </a:r>
          </a:p>
          <a:p>
            <a:pPr algn="l" eaLnBrk="0" hangingPunct="0"/>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Il y a eu </a:t>
            </a:r>
            <a:r>
              <a:rPr lang="fr-FR" altLang="fr-FR" sz="200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8 mandats spéciaux sur l’année 2025.</a:t>
            </a:r>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 </a:t>
            </a:r>
          </a:p>
          <a:p>
            <a:pPr algn="l" eaLnBrk="0" hangingPunct="0"/>
            <a:r>
              <a:rPr lang="fr-FR" altLang="fr-FR" sz="2000" b="0" dirty="0">
                <a:solidFill>
                  <a:schemeClr val="accent2">
                    <a:lumMod val="75000"/>
                  </a:schemeClr>
                </a:solidFill>
                <a:latin typeface="Arial Narrow" panose="020B0606020202030204" pitchFamily="34" charset="0"/>
                <a:ea typeface="Calibri" panose="020F0502020204030204" pitchFamily="34" charset="0"/>
                <a:cs typeface="Arial" panose="020B0604020202020204" pitchFamily="34" charset="0"/>
              </a:rPr>
              <a:t>Comme en 2024, il n’y a qu’une Mesure d’Accompagnement Judiciaire (MAJ).</a:t>
            </a:r>
            <a:endParaRPr lang="fr-FR" altLang="fr-FR" sz="2000" b="0" dirty="0">
              <a:solidFill>
                <a:schemeClr val="accent2">
                  <a:lumMod val="75000"/>
                </a:schemeClr>
              </a:solidFill>
              <a:latin typeface="Arial Narrow" panose="020B0606020202030204" pitchFamily="34" charset="0"/>
            </a:endParaRPr>
          </a:p>
        </p:txBody>
      </p:sp>
    </p:spTree>
    <p:extLst>
      <p:ext uri="{BB962C8B-B14F-4D97-AF65-F5344CB8AC3E}">
        <p14:creationId xmlns:p14="http://schemas.microsoft.com/office/powerpoint/2010/main" val="2833829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C5C23F-760C-6197-2D72-C9B147FDAF33}"/>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0C88450-34E9-82D9-3D30-7BF42BF12C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30">
            <a:extLst>
              <a:ext uri="{FF2B5EF4-FFF2-40B4-BE49-F238E27FC236}">
                <a16:creationId xmlns:a16="http://schemas.microsoft.com/office/drawing/2014/main" id="{7777BDCA-C71F-6D85-31D0-D47891795B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33" name="Straight Connector 32">
            <a:extLst>
              <a:ext uri="{FF2B5EF4-FFF2-40B4-BE49-F238E27FC236}">
                <a16:creationId xmlns:a16="http://schemas.microsoft.com/office/drawing/2014/main" id="{189AC128-4F71-5770-8529-CC6038B3DB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3CB3BA64-FADA-3F31-1C93-A0537F72A092}"/>
              </a:ext>
            </a:extLst>
          </p:cNvPr>
          <p:cNvSpPr txBox="1"/>
          <p:nvPr/>
        </p:nvSpPr>
        <p:spPr>
          <a:xfrm>
            <a:off x="3546078" y="332656"/>
            <a:ext cx="4965975" cy="5904656"/>
          </a:xfrm>
          <a:prstGeom prst="rect">
            <a:avLst/>
          </a:prstGeom>
        </p:spPr>
        <p:txBody>
          <a:bodyPr vert="horz" lIns="91440" tIns="45720" rIns="91440" bIns="45720" rtlCol="0" anchor="ctr">
            <a:normAutofit/>
          </a:bodyPr>
          <a:lstStyle/>
          <a:p>
            <a:pPr algn="l" defTabSz="457200">
              <a:spcBef>
                <a:spcPts val="1000"/>
              </a:spcBef>
              <a:spcAft>
                <a:spcPts val="0"/>
              </a:spcAft>
              <a:buClr>
                <a:schemeClr val="accent1"/>
              </a:buClr>
              <a:buSzPct val="80000"/>
              <a:buFont typeface="Wingdings 3" charset="2"/>
              <a:buChar char=""/>
            </a:pPr>
            <a:endParaRPr lang="en-US" b="0" dirty="0">
              <a:solidFill>
                <a:schemeClr val="accent2">
                  <a:lumMod val="75000"/>
                </a:schemeClr>
              </a:solidFill>
              <a:latin typeface="+mn-lt"/>
            </a:endParaRPr>
          </a:p>
        </p:txBody>
      </p:sp>
      <p:sp>
        <p:nvSpPr>
          <p:cNvPr id="35" name="Isosceles Triangle 34">
            <a:extLst>
              <a:ext uri="{FF2B5EF4-FFF2-40B4-BE49-F238E27FC236}">
                <a16:creationId xmlns:a16="http://schemas.microsoft.com/office/drawing/2014/main" id="{CE72C65E-7EAA-DA3A-972A-C407361C7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pied de page 1">
            <a:extLst>
              <a:ext uri="{FF2B5EF4-FFF2-40B4-BE49-F238E27FC236}">
                <a16:creationId xmlns:a16="http://schemas.microsoft.com/office/drawing/2014/main" id="{9B9941BB-65FA-DFD9-8ECF-211B19F80C0D}"/>
              </a:ext>
            </a:extLst>
          </p:cNvPr>
          <p:cNvSpPr>
            <a:spLocks noGrp="1"/>
          </p:cNvSpPr>
          <p:nvPr>
            <p:ph type="ftr" sz="quarter" idx="11"/>
          </p:nvPr>
        </p:nvSpPr>
        <p:spPr>
          <a:xfrm>
            <a:off x="7049553" y="6406772"/>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mn-lt"/>
                <a:ea typeface="+mn-ea"/>
                <a:cs typeface="+mn-cs"/>
              </a:rPr>
              <a:t>Rapport ATH Activité 2025</a:t>
            </a:r>
          </a:p>
        </p:txBody>
      </p:sp>
      <p:pic>
        <p:nvPicPr>
          <p:cNvPr id="6" name="Image 295" descr="fleur[1]">
            <a:extLst>
              <a:ext uri="{FF2B5EF4-FFF2-40B4-BE49-F238E27FC236}">
                <a16:creationId xmlns:a16="http://schemas.microsoft.com/office/drawing/2014/main" id="{D4D92F39-7576-56F6-14D2-E0309DB0F121}"/>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AB0AA226-B6E3-887F-C92A-9D1732B52D90}"/>
              </a:ext>
            </a:extLst>
          </p:cNvPr>
          <p:cNvSpPr txBox="1"/>
          <p:nvPr/>
        </p:nvSpPr>
        <p:spPr>
          <a:xfrm>
            <a:off x="3965687" y="1488623"/>
            <a:ext cx="4699718" cy="2308324"/>
          </a:xfrm>
          <a:prstGeom prst="rect">
            <a:avLst/>
          </a:prstGeom>
          <a:noFill/>
        </p:spPr>
        <p:txBody>
          <a:bodyPr wrap="square" rtlCol="0">
            <a:spAutoFit/>
          </a:bodyPr>
          <a:lstStyle/>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p:txBody>
      </p:sp>
      <p:sp>
        <p:nvSpPr>
          <p:cNvPr id="9" name="ZoneTexte 8">
            <a:extLst>
              <a:ext uri="{FF2B5EF4-FFF2-40B4-BE49-F238E27FC236}">
                <a16:creationId xmlns:a16="http://schemas.microsoft.com/office/drawing/2014/main" id="{B863A0F8-4B43-1177-9053-CAA69CBF06CF}"/>
              </a:ext>
            </a:extLst>
          </p:cNvPr>
          <p:cNvSpPr txBox="1"/>
          <p:nvPr/>
        </p:nvSpPr>
        <p:spPr>
          <a:xfrm>
            <a:off x="572597" y="5382360"/>
            <a:ext cx="7848873" cy="1200329"/>
          </a:xfrm>
          <a:prstGeom prst="rect">
            <a:avLst/>
          </a:prstGeom>
          <a:noFill/>
        </p:spPr>
        <p:txBody>
          <a:bodyPr wrap="square">
            <a:spAutoFit/>
          </a:bodyPr>
          <a:lstStyle/>
          <a:p>
            <a:pPr algn="just"/>
            <a:r>
              <a:rPr lang="fr-FR" sz="2400" dirty="0">
                <a:solidFill>
                  <a:schemeClr val="accent2">
                    <a:lumMod val="75000"/>
                  </a:schemeClr>
                </a:solidFill>
                <a:latin typeface="Arial Narrow" panose="020B0606020202030204" pitchFamily="34" charset="0"/>
              </a:rPr>
              <a:t>88%</a:t>
            </a:r>
            <a:r>
              <a:rPr lang="fr-FR" sz="2400" b="0" dirty="0">
                <a:solidFill>
                  <a:schemeClr val="accent2">
                    <a:lumMod val="75000"/>
                  </a:schemeClr>
                </a:solidFill>
                <a:latin typeface="Arial Narrow" panose="020B0606020202030204" pitchFamily="34" charset="0"/>
              </a:rPr>
              <a:t> des mesures reçues en 2025 sont </a:t>
            </a:r>
            <a:r>
              <a:rPr lang="fr-FR" sz="2400" dirty="0">
                <a:solidFill>
                  <a:schemeClr val="accent2">
                    <a:lumMod val="75000"/>
                  </a:schemeClr>
                </a:solidFill>
                <a:latin typeface="Arial Narrow" panose="020B0606020202030204" pitchFamily="34" charset="0"/>
              </a:rPr>
              <a:t>des nouveaux et premiers mandats </a:t>
            </a:r>
            <a:r>
              <a:rPr lang="fr-FR" sz="2400" b="0" dirty="0">
                <a:solidFill>
                  <a:schemeClr val="accent2">
                    <a:lumMod val="75000"/>
                  </a:schemeClr>
                </a:solidFill>
                <a:latin typeface="Arial Narrow" panose="020B0606020202030204" pitchFamily="34" charset="0"/>
              </a:rPr>
              <a:t>(84% en 2024) le reste émane de transferts d’autres mandataires ou familles.</a:t>
            </a:r>
            <a:endParaRPr lang="fr-FR" sz="2400" dirty="0">
              <a:solidFill>
                <a:schemeClr val="accent2">
                  <a:lumMod val="75000"/>
                </a:schemeClr>
              </a:solidFill>
            </a:endParaRPr>
          </a:p>
        </p:txBody>
      </p:sp>
      <p:sp>
        <p:nvSpPr>
          <p:cNvPr id="10" name="ZoneTexte 9">
            <a:extLst>
              <a:ext uri="{FF2B5EF4-FFF2-40B4-BE49-F238E27FC236}">
                <a16:creationId xmlns:a16="http://schemas.microsoft.com/office/drawing/2014/main" id="{91D10C7A-9941-8380-DA02-557B5927444B}"/>
              </a:ext>
            </a:extLst>
          </p:cNvPr>
          <p:cNvSpPr txBox="1"/>
          <p:nvPr/>
        </p:nvSpPr>
        <p:spPr>
          <a:xfrm>
            <a:off x="2128750" y="199052"/>
            <a:ext cx="4680517" cy="492443"/>
          </a:xfrm>
          <a:prstGeom prst="rect">
            <a:avLst/>
          </a:prstGeom>
          <a:noFill/>
        </p:spPr>
        <p:txBody>
          <a:bodyPr wrap="square" rtlCol="0">
            <a:spAutoFit/>
          </a:bodyPr>
          <a:lstStyle/>
          <a:p>
            <a:r>
              <a:rPr lang="fr-FR"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Les Origines des entrées en 2025</a:t>
            </a:r>
          </a:p>
        </p:txBody>
      </p:sp>
      <p:graphicFrame>
        <p:nvGraphicFramePr>
          <p:cNvPr id="13" name="Graphique 12">
            <a:extLst>
              <a:ext uri="{FF2B5EF4-FFF2-40B4-BE49-F238E27FC236}">
                <a16:creationId xmlns:a16="http://schemas.microsoft.com/office/drawing/2014/main" id="{82A753FB-7374-E68F-4EE9-7DA8AE20D771}"/>
              </a:ext>
            </a:extLst>
          </p:cNvPr>
          <p:cNvGraphicFramePr>
            <a:graphicFrameLocks/>
          </p:cNvGraphicFramePr>
          <p:nvPr>
            <p:extLst>
              <p:ext uri="{D42A27DB-BD31-4B8C-83A1-F6EECF244321}">
                <p14:modId xmlns:p14="http://schemas.microsoft.com/office/powerpoint/2010/main" val="1628358799"/>
              </p:ext>
            </p:extLst>
          </p:nvPr>
        </p:nvGraphicFramePr>
        <p:xfrm>
          <a:off x="3896706" y="1418667"/>
          <a:ext cx="4518940" cy="32365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Tableau 13">
            <a:extLst>
              <a:ext uri="{FF2B5EF4-FFF2-40B4-BE49-F238E27FC236}">
                <a16:creationId xmlns:a16="http://schemas.microsoft.com/office/drawing/2014/main" id="{568D6ABB-EC40-255A-9F93-5E08C50B9BE4}"/>
              </a:ext>
            </a:extLst>
          </p:cNvPr>
          <p:cNvGraphicFramePr>
            <a:graphicFrameLocks noGrp="1"/>
          </p:cNvGraphicFramePr>
          <p:nvPr>
            <p:extLst>
              <p:ext uri="{D42A27DB-BD31-4B8C-83A1-F6EECF244321}">
                <p14:modId xmlns:p14="http://schemas.microsoft.com/office/powerpoint/2010/main" val="237553554"/>
              </p:ext>
            </p:extLst>
          </p:nvPr>
        </p:nvGraphicFramePr>
        <p:xfrm>
          <a:off x="179512" y="1592750"/>
          <a:ext cx="3104551" cy="2784732"/>
        </p:xfrm>
        <a:graphic>
          <a:graphicData uri="http://schemas.openxmlformats.org/drawingml/2006/table">
            <a:tbl>
              <a:tblPr firstRow="1" firstCol="1" bandRow="1"/>
              <a:tblGrid>
                <a:gridCol w="1944216">
                  <a:extLst>
                    <a:ext uri="{9D8B030D-6E8A-4147-A177-3AD203B41FA5}">
                      <a16:colId xmlns:a16="http://schemas.microsoft.com/office/drawing/2014/main" val="3449173066"/>
                    </a:ext>
                  </a:extLst>
                </a:gridCol>
                <a:gridCol w="1160335">
                  <a:extLst>
                    <a:ext uri="{9D8B030D-6E8A-4147-A177-3AD203B41FA5}">
                      <a16:colId xmlns:a16="http://schemas.microsoft.com/office/drawing/2014/main" val="1425160109"/>
                    </a:ext>
                  </a:extLst>
                </a:gridCol>
              </a:tblGrid>
              <a:tr h="816881">
                <a:tc>
                  <a:txBody>
                    <a:bodyPr/>
                    <a:lstStyle/>
                    <a:p>
                      <a:pPr algn="ctr">
                        <a:buNone/>
                      </a:pPr>
                      <a:r>
                        <a:rPr lang="fr-FR" sz="1800" b="1" dirty="0">
                          <a:solidFill>
                            <a:srgbClr val="FFFFFF"/>
                          </a:solidFill>
                          <a:effectLst/>
                          <a:latin typeface="Arial Narrow" panose="020B0606020202030204" pitchFamily="34" charset="0"/>
                          <a:ea typeface="Times New Roman" panose="02020603050405020304" pitchFamily="18" charset="0"/>
                        </a:rPr>
                        <a:t>Origines des entrées en 2025</a:t>
                      </a:r>
                      <a:endParaRPr lang="fr-FR" sz="1800" dirty="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solidFill>
                  </a:tcPr>
                </a:tc>
                <a:tc>
                  <a:txBody>
                    <a:bodyPr/>
                    <a:lstStyle/>
                    <a:p>
                      <a:pPr algn="ctr">
                        <a:buNone/>
                      </a:pPr>
                      <a:r>
                        <a:rPr lang="fr-FR" sz="1800" b="1" dirty="0">
                          <a:solidFill>
                            <a:srgbClr val="FFFFFF"/>
                          </a:solidFill>
                          <a:effectLst/>
                          <a:latin typeface="Arial Narrow" panose="020B0606020202030204" pitchFamily="34" charset="0"/>
                          <a:ea typeface="Times New Roman" panose="02020603050405020304" pitchFamily="18" charset="0"/>
                        </a:rPr>
                        <a:t>Nouvelles mesures</a:t>
                      </a:r>
                      <a:endParaRPr lang="fr-FR" sz="1800" dirty="0">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solidFill>
                  </a:tcPr>
                </a:tc>
                <a:extLst>
                  <a:ext uri="{0D108BD9-81ED-4DB2-BD59-A6C34878D82A}">
                    <a16:rowId xmlns:a16="http://schemas.microsoft.com/office/drawing/2014/main" val="2655911097"/>
                  </a:ext>
                </a:extLst>
              </a:tr>
              <a:tr h="544587">
                <a:tc>
                  <a:txBody>
                    <a:bodyPr/>
                    <a:lstStyle/>
                    <a:p>
                      <a:pPr algn="l">
                        <a:buNone/>
                      </a:pPr>
                      <a:r>
                        <a:rPr lang="fr-FR" sz="1800" dirty="0">
                          <a:solidFill>
                            <a:schemeClr val="accent2">
                              <a:lumMod val="50000"/>
                            </a:schemeClr>
                          </a:solidFill>
                          <a:effectLst/>
                          <a:latin typeface="Arial Narrow" panose="020B0606020202030204" pitchFamily="34" charset="0"/>
                          <a:ea typeface="Times New Roman" panose="02020603050405020304" pitchFamily="18" charset="0"/>
                        </a:rPr>
                        <a:t>Ouvertures de mesure</a:t>
                      </a:r>
                      <a:endParaRPr lang="fr-FR" sz="1800" dirty="0">
                        <a:solidFill>
                          <a:schemeClr val="accent2">
                            <a:lumMod val="50000"/>
                          </a:schemeClr>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a:noFill/>
                    </a:lnB>
                    <a:solidFill>
                      <a:schemeClr val="accent1">
                        <a:lumMod val="20000"/>
                        <a:lumOff val="80000"/>
                      </a:schemeClr>
                    </a:solidFill>
                  </a:tcPr>
                </a:tc>
                <a:tc>
                  <a:txBody>
                    <a:bodyPr/>
                    <a:lstStyle/>
                    <a:p>
                      <a:pPr algn="ctr">
                        <a:buNone/>
                      </a:pPr>
                      <a:r>
                        <a:rPr lang="fr-FR" sz="1800" b="1" dirty="0">
                          <a:solidFill>
                            <a:schemeClr val="accent2">
                              <a:lumMod val="50000"/>
                            </a:schemeClr>
                          </a:solidFill>
                          <a:effectLst/>
                          <a:latin typeface="Arial Narrow" panose="020B0606020202030204" pitchFamily="34" charset="0"/>
                          <a:ea typeface="Times New Roman" panose="02020603050405020304" pitchFamily="18" charset="0"/>
                        </a:rPr>
                        <a:t>95</a:t>
                      </a:r>
                      <a:endParaRPr lang="fr-FR" sz="1800" dirty="0">
                        <a:solidFill>
                          <a:schemeClr val="accent2">
                            <a:lumMod val="50000"/>
                          </a:schemeClr>
                        </a:solidFill>
                        <a:effectLst/>
                        <a:latin typeface="Arial" panose="020B0604020202020204" pitchFamily="34" charset="0"/>
                        <a:ea typeface="Calibri" panose="020F050202020403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99424277"/>
                  </a:ext>
                </a:extLst>
              </a:tr>
              <a:tr h="544587">
                <a:tc>
                  <a:txBody>
                    <a:bodyPr/>
                    <a:lstStyle/>
                    <a:p>
                      <a:pPr algn="l">
                        <a:buNone/>
                      </a:pPr>
                      <a:r>
                        <a:rPr lang="fr-FR" sz="1800" dirty="0">
                          <a:solidFill>
                            <a:schemeClr val="accent2">
                              <a:lumMod val="50000"/>
                            </a:schemeClr>
                          </a:solidFill>
                          <a:effectLst/>
                          <a:latin typeface="Arial Narrow" panose="020B0606020202030204" pitchFamily="34" charset="0"/>
                          <a:ea typeface="Times New Roman" panose="02020603050405020304" pitchFamily="18" charset="0"/>
                        </a:rPr>
                        <a:t>Transferts de la famille</a:t>
                      </a:r>
                      <a:endParaRPr lang="fr-FR" sz="1800" dirty="0">
                        <a:solidFill>
                          <a:schemeClr val="accent2">
                            <a:lumMod val="50000"/>
                          </a:schemeClr>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ctr">
                        <a:buNone/>
                      </a:pPr>
                      <a:r>
                        <a:rPr lang="fr-FR" sz="1800" b="1" dirty="0">
                          <a:solidFill>
                            <a:schemeClr val="accent2">
                              <a:lumMod val="50000"/>
                            </a:schemeClr>
                          </a:solidFill>
                          <a:effectLst/>
                          <a:latin typeface="Arial Narrow" panose="020B0606020202030204" pitchFamily="34" charset="0"/>
                          <a:ea typeface="Times New Roman" panose="02020603050405020304" pitchFamily="18" charset="0"/>
                        </a:rPr>
                        <a:t>3</a:t>
                      </a:r>
                      <a:endParaRPr lang="fr-FR" sz="1800" dirty="0">
                        <a:solidFill>
                          <a:schemeClr val="accent2">
                            <a:lumMod val="50000"/>
                          </a:schemeClr>
                        </a:solidFill>
                        <a:effectLst/>
                        <a:latin typeface="Arial" panose="020B0604020202020204" pitchFamily="34" charset="0"/>
                        <a:ea typeface="Calibri" panose="020F050202020403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00159458"/>
                  </a:ext>
                </a:extLst>
              </a:tr>
              <a:tr h="544587">
                <a:tc>
                  <a:txBody>
                    <a:bodyPr/>
                    <a:lstStyle/>
                    <a:p>
                      <a:pPr algn="l">
                        <a:buNone/>
                      </a:pPr>
                      <a:r>
                        <a:rPr lang="fr-FR" sz="1800" dirty="0">
                          <a:solidFill>
                            <a:schemeClr val="accent2">
                              <a:lumMod val="50000"/>
                            </a:schemeClr>
                          </a:solidFill>
                          <a:effectLst/>
                          <a:latin typeface="Arial Narrow" panose="020B0606020202030204" pitchFamily="34" charset="0"/>
                          <a:ea typeface="Times New Roman" panose="02020603050405020304" pitchFamily="18" charset="0"/>
                        </a:rPr>
                        <a:t>Transferts autre DMJPM</a:t>
                      </a:r>
                      <a:endParaRPr lang="fr-FR" sz="1800" dirty="0">
                        <a:solidFill>
                          <a:schemeClr val="accent2">
                            <a:lumMod val="50000"/>
                          </a:schemeClr>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chemeClr val="accent1">
                        <a:lumMod val="20000"/>
                        <a:lumOff val="80000"/>
                      </a:schemeClr>
                    </a:solidFill>
                  </a:tcPr>
                </a:tc>
                <a:tc>
                  <a:txBody>
                    <a:bodyPr/>
                    <a:lstStyle/>
                    <a:p>
                      <a:pPr algn="ctr">
                        <a:buNone/>
                      </a:pPr>
                      <a:r>
                        <a:rPr lang="fr-FR" sz="1800" b="1" dirty="0">
                          <a:solidFill>
                            <a:schemeClr val="accent2">
                              <a:lumMod val="50000"/>
                            </a:schemeClr>
                          </a:solidFill>
                          <a:effectLst/>
                          <a:latin typeface="Arial Narrow" panose="020B0606020202030204" pitchFamily="34" charset="0"/>
                          <a:ea typeface="Times New Roman" panose="02020603050405020304" pitchFamily="18" charset="0"/>
                        </a:rPr>
                        <a:t>10</a:t>
                      </a:r>
                      <a:endParaRPr lang="fr-FR" sz="1800" dirty="0">
                        <a:solidFill>
                          <a:schemeClr val="accent2">
                            <a:lumMod val="50000"/>
                          </a:schemeClr>
                        </a:solidFill>
                        <a:effectLst/>
                        <a:latin typeface="Arial" panose="020B0604020202020204" pitchFamily="34" charset="0"/>
                        <a:ea typeface="Calibri" panose="020F050202020403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74061644"/>
                  </a:ext>
                </a:extLst>
              </a:tr>
              <a:tr h="321931">
                <a:tc>
                  <a:txBody>
                    <a:bodyPr/>
                    <a:lstStyle/>
                    <a:p>
                      <a:pPr algn="ctr">
                        <a:buNone/>
                      </a:pPr>
                      <a:r>
                        <a:rPr lang="fr-FR" sz="1800" b="1" dirty="0">
                          <a:solidFill>
                            <a:schemeClr val="accent2">
                              <a:lumMod val="50000"/>
                            </a:schemeClr>
                          </a:solidFill>
                          <a:effectLst/>
                          <a:latin typeface="Arial Narrow" panose="020B0606020202030204" pitchFamily="34" charset="0"/>
                          <a:ea typeface="Times New Roman" panose="02020603050405020304" pitchFamily="18" charset="0"/>
                        </a:rPr>
                        <a:t>TOTAL</a:t>
                      </a:r>
                      <a:endParaRPr lang="fr-FR" sz="1800" dirty="0">
                        <a:solidFill>
                          <a:schemeClr val="accent2">
                            <a:lumMod val="50000"/>
                          </a:schemeClr>
                        </a:solidFill>
                        <a:effectLst/>
                        <a:latin typeface="Arial" panose="020B060402020202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a:buNone/>
                      </a:pPr>
                      <a:r>
                        <a:rPr lang="fr-FR" sz="1800" b="1" dirty="0">
                          <a:solidFill>
                            <a:schemeClr val="accent2">
                              <a:lumMod val="50000"/>
                            </a:schemeClr>
                          </a:solidFill>
                          <a:effectLst/>
                          <a:latin typeface="Arial Narrow" panose="020B0606020202030204" pitchFamily="34" charset="0"/>
                          <a:ea typeface="Times New Roman" panose="02020603050405020304" pitchFamily="18" charset="0"/>
                        </a:rPr>
                        <a:t>108</a:t>
                      </a:r>
                      <a:endParaRPr lang="fr-FR" sz="1800" dirty="0">
                        <a:solidFill>
                          <a:schemeClr val="accent2">
                            <a:lumMod val="50000"/>
                          </a:schemeClr>
                        </a:solidFill>
                        <a:effectLst/>
                        <a:latin typeface="Arial" panose="020B0604020202020204" pitchFamily="34" charset="0"/>
                        <a:ea typeface="Calibri" panose="020F050202020403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855968114"/>
                  </a:ext>
                </a:extLst>
              </a:tr>
            </a:tbl>
          </a:graphicData>
        </a:graphic>
      </p:graphicFrame>
    </p:spTree>
    <p:extLst>
      <p:ext uri="{BB962C8B-B14F-4D97-AF65-F5344CB8AC3E}">
        <p14:creationId xmlns:p14="http://schemas.microsoft.com/office/powerpoint/2010/main" val="4153835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E76BF4-036C-8697-549E-D1FB0D88AFBB}"/>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49EAD263-8029-6362-1A42-C7BA86A1D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30">
            <a:extLst>
              <a:ext uri="{FF2B5EF4-FFF2-40B4-BE49-F238E27FC236}">
                <a16:creationId xmlns:a16="http://schemas.microsoft.com/office/drawing/2014/main" id="{F69D2B4C-7142-0CA1-3620-C8D5192F5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33" name="Straight Connector 32">
            <a:extLst>
              <a:ext uri="{FF2B5EF4-FFF2-40B4-BE49-F238E27FC236}">
                <a16:creationId xmlns:a16="http://schemas.microsoft.com/office/drawing/2014/main" id="{C205A25E-6432-0098-0E72-A3670E74076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2201C56E-1661-9A9A-46BF-88FFD464F1B1}"/>
              </a:ext>
            </a:extLst>
          </p:cNvPr>
          <p:cNvSpPr txBox="1"/>
          <p:nvPr/>
        </p:nvSpPr>
        <p:spPr>
          <a:xfrm>
            <a:off x="1711614" y="-309543"/>
            <a:ext cx="4965975" cy="5904656"/>
          </a:xfrm>
          <a:prstGeom prst="rect">
            <a:avLst/>
          </a:prstGeom>
        </p:spPr>
        <p:txBody>
          <a:bodyPr vert="horz" lIns="91440" tIns="45720" rIns="91440" bIns="45720" rtlCol="0" anchor="ctr">
            <a:normAutofit/>
          </a:bodyPr>
          <a:lstStyle/>
          <a:p>
            <a:pPr algn="l" defTabSz="457200">
              <a:spcBef>
                <a:spcPts val="1000"/>
              </a:spcBef>
              <a:spcAft>
                <a:spcPts val="0"/>
              </a:spcAft>
              <a:buClr>
                <a:schemeClr val="accent1"/>
              </a:buClr>
              <a:buSzPct val="80000"/>
              <a:buFont typeface="Wingdings 3" charset="2"/>
              <a:buChar char=""/>
            </a:pPr>
            <a:endParaRPr lang="en-US" b="0" dirty="0">
              <a:solidFill>
                <a:schemeClr val="accent2">
                  <a:lumMod val="75000"/>
                </a:schemeClr>
              </a:solidFill>
              <a:latin typeface="+mn-lt"/>
            </a:endParaRPr>
          </a:p>
        </p:txBody>
      </p:sp>
      <p:sp>
        <p:nvSpPr>
          <p:cNvPr id="35" name="Isosceles Triangle 34">
            <a:extLst>
              <a:ext uri="{FF2B5EF4-FFF2-40B4-BE49-F238E27FC236}">
                <a16:creationId xmlns:a16="http://schemas.microsoft.com/office/drawing/2014/main" id="{3C948540-CDD9-8C45-9327-61F6ADB9E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pied de page 1">
            <a:extLst>
              <a:ext uri="{FF2B5EF4-FFF2-40B4-BE49-F238E27FC236}">
                <a16:creationId xmlns:a16="http://schemas.microsoft.com/office/drawing/2014/main" id="{7D819896-8B42-08CB-A546-68ADB11905B6}"/>
              </a:ext>
            </a:extLst>
          </p:cNvPr>
          <p:cNvSpPr>
            <a:spLocks noGrp="1"/>
          </p:cNvSpPr>
          <p:nvPr>
            <p:ph type="ftr" sz="quarter" idx="11"/>
          </p:nvPr>
        </p:nvSpPr>
        <p:spPr>
          <a:xfrm>
            <a:off x="8033458" y="6440843"/>
            <a:ext cx="631947" cy="365125"/>
          </a:xfrm>
        </p:spPr>
        <p:txBody>
          <a:bodyPr vert="horz" lIns="91440" tIns="45720" rIns="91440" bIns="45720" rtlCol="0" anchor="ctr">
            <a:normAutofit/>
          </a:bodyPr>
          <a:lstStyle/>
          <a:p>
            <a:pPr defTabSz="457200">
              <a:spcAft>
                <a:spcPts val="600"/>
              </a:spcAft>
              <a:defRPr/>
            </a:pPr>
            <a:r>
              <a:rPr lang="en-US" sz="700" b="0" i="1" kern="1200" dirty="0">
                <a:solidFill>
                  <a:schemeClr val="accent2">
                    <a:lumMod val="75000"/>
                  </a:schemeClr>
                </a:solidFill>
                <a:latin typeface="Arial Narrow" panose="020B0606020202030204" pitchFamily="34" charset="0"/>
              </a:rPr>
              <a:t>Rapport ATH Activité 2025</a:t>
            </a:r>
          </a:p>
        </p:txBody>
      </p:sp>
      <p:pic>
        <p:nvPicPr>
          <p:cNvPr id="6" name="Image 295" descr="fleur[1]">
            <a:extLst>
              <a:ext uri="{FF2B5EF4-FFF2-40B4-BE49-F238E27FC236}">
                <a16:creationId xmlns:a16="http://schemas.microsoft.com/office/drawing/2014/main" id="{F11D6D35-3CBD-9B69-EC86-F74A1A9F6A9A}"/>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CFA873F1-D534-37C0-4AB1-EA4A58115BBD}"/>
              </a:ext>
            </a:extLst>
          </p:cNvPr>
          <p:cNvSpPr txBox="1"/>
          <p:nvPr/>
        </p:nvSpPr>
        <p:spPr>
          <a:xfrm>
            <a:off x="3965687" y="1488623"/>
            <a:ext cx="4699718" cy="2308324"/>
          </a:xfrm>
          <a:prstGeom prst="rect">
            <a:avLst/>
          </a:prstGeom>
          <a:noFill/>
        </p:spPr>
        <p:txBody>
          <a:bodyPr wrap="square" rtlCol="0">
            <a:spAutoFit/>
          </a:bodyPr>
          <a:lstStyle/>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p:txBody>
      </p:sp>
      <p:sp>
        <p:nvSpPr>
          <p:cNvPr id="9" name="ZoneTexte 8">
            <a:extLst>
              <a:ext uri="{FF2B5EF4-FFF2-40B4-BE49-F238E27FC236}">
                <a16:creationId xmlns:a16="http://schemas.microsoft.com/office/drawing/2014/main" id="{E0A9EF75-B1B0-BC13-743A-376037DD7403}"/>
              </a:ext>
            </a:extLst>
          </p:cNvPr>
          <p:cNvSpPr txBox="1"/>
          <p:nvPr/>
        </p:nvSpPr>
        <p:spPr>
          <a:xfrm>
            <a:off x="638004" y="5186152"/>
            <a:ext cx="7926858" cy="1554272"/>
          </a:xfrm>
          <a:prstGeom prst="rect">
            <a:avLst/>
          </a:prstGeom>
          <a:noFill/>
        </p:spPr>
        <p:txBody>
          <a:bodyPr wrap="square">
            <a:spAutoFit/>
          </a:bodyPr>
          <a:lstStyle/>
          <a:p>
            <a:pPr marL="114305" indent="-342900" algn="just">
              <a:lnSpc>
                <a:spcPct val="90000"/>
              </a:lnSpc>
              <a:spcAft>
                <a:spcPts val="600"/>
              </a:spcAft>
              <a:buFont typeface="Wingdings" panose="05000000000000000000" pitchFamily="2" charset="2"/>
              <a:buChar char="Ø"/>
            </a:pPr>
            <a:r>
              <a:rPr lang="en-US" sz="2000" dirty="0">
                <a:solidFill>
                  <a:schemeClr val="accent2">
                    <a:lumMod val="75000"/>
                  </a:schemeClr>
                </a:solidFill>
                <a:latin typeface="Arial Narrow" panose="020B0606020202030204" pitchFamily="34" charset="0"/>
              </a:rPr>
              <a:t>74%</a:t>
            </a:r>
            <a:r>
              <a:rPr lang="en-US" sz="2000" b="0" dirty="0">
                <a:solidFill>
                  <a:schemeClr val="accent2">
                    <a:lumMod val="75000"/>
                  </a:schemeClr>
                </a:solidFill>
                <a:latin typeface="Arial Narrow" panose="020B0606020202030204" pitchFamily="34" charset="0"/>
              </a:rPr>
              <a:t> des mesures se sont terminées en raison de </a:t>
            </a:r>
            <a:r>
              <a:rPr lang="en-US" sz="2000" dirty="0">
                <a:solidFill>
                  <a:schemeClr val="accent2">
                    <a:lumMod val="75000"/>
                  </a:schemeClr>
                </a:solidFill>
                <a:latin typeface="Arial Narrow" panose="020B0606020202030204" pitchFamily="34" charset="0"/>
              </a:rPr>
              <a:t>décès</a:t>
            </a:r>
            <a:r>
              <a:rPr lang="en-US" sz="2000" b="0" dirty="0">
                <a:solidFill>
                  <a:schemeClr val="accent2">
                    <a:lumMod val="75000"/>
                  </a:schemeClr>
                </a:solidFill>
                <a:latin typeface="Arial Narrow" panose="020B0606020202030204" pitchFamily="34" charset="0"/>
              </a:rPr>
              <a:t>.</a:t>
            </a:r>
          </a:p>
          <a:p>
            <a:pPr marL="342900" indent="-342900" algn="just">
              <a:lnSpc>
                <a:spcPct val="90000"/>
              </a:lnSpc>
              <a:spcAft>
                <a:spcPts val="600"/>
              </a:spcAft>
              <a:buFont typeface="Wingdings" panose="05000000000000000000" pitchFamily="2" charset="2"/>
              <a:buChar char="Ø"/>
            </a:pPr>
            <a:r>
              <a:rPr lang="en-US" sz="2000" dirty="0">
                <a:solidFill>
                  <a:schemeClr val="accent2">
                    <a:lumMod val="75000"/>
                  </a:schemeClr>
                </a:solidFill>
                <a:latin typeface="Arial Narrow" panose="020B0606020202030204" pitchFamily="34" charset="0"/>
              </a:rPr>
              <a:t>3% des sorties </a:t>
            </a:r>
            <a:r>
              <a:rPr lang="en-US" sz="2000" b="0" dirty="0">
                <a:solidFill>
                  <a:schemeClr val="accent2">
                    <a:lumMod val="75000"/>
                  </a:schemeClr>
                </a:solidFill>
                <a:latin typeface="Arial Narrow" panose="020B0606020202030204" pitchFamily="34" charset="0"/>
              </a:rPr>
              <a:t>sont liées à </a:t>
            </a:r>
            <a:r>
              <a:rPr lang="en-US" sz="2000" dirty="0">
                <a:solidFill>
                  <a:schemeClr val="accent2">
                    <a:lumMod val="75000"/>
                  </a:schemeClr>
                </a:solidFill>
                <a:latin typeface="Arial Narrow" panose="020B0606020202030204" pitchFamily="34" charset="0"/>
              </a:rPr>
              <a:t>la caducité </a:t>
            </a:r>
            <a:r>
              <a:rPr lang="en-US" sz="2000" b="0" dirty="0">
                <a:solidFill>
                  <a:schemeClr val="accent2">
                    <a:lumMod val="75000"/>
                  </a:schemeClr>
                </a:solidFill>
                <a:latin typeface="Arial Narrow" panose="020B0606020202030204" pitchFamily="34" charset="0"/>
              </a:rPr>
              <a:t>de la mesure de protection qui s’explique soit par l’absence de certificat médical à l’échéance de la mesure où l’absence de la personne à l’audition.</a:t>
            </a:r>
            <a:r>
              <a:rPr lang="fr-FR" sz="2000" b="0" dirty="0">
                <a:solidFill>
                  <a:schemeClr val="accent2">
                    <a:lumMod val="75000"/>
                  </a:schemeClr>
                </a:solidFill>
                <a:latin typeface="Arial Narrow" panose="020B0606020202030204" pitchFamily="34" charset="0"/>
              </a:rPr>
              <a:t> La caducité n’est pas forcément liée au retour des capacités.</a:t>
            </a:r>
            <a:endParaRPr lang="en-US" sz="2000" b="0" dirty="0">
              <a:solidFill>
                <a:schemeClr val="accent2">
                  <a:lumMod val="75000"/>
                </a:schemeClr>
              </a:solidFill>
              <a:latin typeface="Arial Narrow" panose="020B0606020202030204" pitchFamily="34" charset="0"/>
            </a:endParaRPr>
          </a:p>
        </p:txBody>
      </p:sp>
      <p:sp>
        <p:nvSpPr>
          <p:cNvPr id="10" name="ZoneTexte 9">
            <a:extLst>
              <a:ext uri="{FF2B5EF4-FFF2-40B4-BE49-F238E27FC236}">
                <a16:creationId xmlns:a16="http://schemas.microsoft.com/office/drawing/2014/main" id="{709B5E75-EA93-A3ED-D78A-2B467A237E85}"/>
              </a:ext>
            </a:extLst>
          </p:cNvPr>
          <p:cNvSpPr txBox="1"/>
          <p:nvPr/>
        </p:nvSpPr>
        <p:spPr>
          <a:xfrm>
            <a:off x="2128750" y="199052"/>
            <a:ext cx="4680517" cy="492443"/>
          </a:xfrm>
          <a:prstGeom prst="rect">
            <a:avLst/>
          </a:prstGeom>
          <a:noFill/>
        </p:spPr>
        <p:txBody>
          <a:bodyPr wrap="square" rtlCol="0">
            <a:spAutoFit/>
          </a:bodyPr>
          <a:lstStyle/>
          <a:p>
            <a:r>
              <a:rPr lang="fr-FR"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Les Origines des sorties en 2025</a:t>
            </a:r>
          </a:p>
        </p:txBody>
      </p:sp>
      <p:graphicFrame>
        <p:nvGraphicFramePr>
          <p:cNvPr id="3" name="Tableau 2">
            <a:extLst>
              <a:ext uri="{FF2B5EF4-FFF2-40B4-BE49-F238E27FC236}">
                <a16:creationId xmlns:a16="http://schemas.microsoft.com/office/drawing/2014/main" id="{24743393-E3CE-39D8-D10F-B10D07534340}"/>
              </a:ext>
            </a:extLst>
          </p:cNvPr>
          <p:cNvGraphicFramePr>
            <a:graphicFrameLocks noGrp="1"/>
          </p:cNvGraphicFramePr>
          <p:nvPr>
            <p:extLst>
              <p:ext uri="{D42A27DB-BD31-4B8C-83A1-F6EECF244321}">
                <p14:modId xmlns:p14="http://schemas.microsoft.com/office/powerpoint/2010/main" val="146617038"/>
              </p:ext>
            </p:extLst>
          </p:nvPr>
        </p:nvGraphicFramePr>
        <p:xfrm>
          <a:off x="352195" y="1611548"/>
          <a:ext cx="2914353" cy="2842047"/>
        </p:xfrm>
        <a:graphic>
          <a:graphicData uri="http://schemas.openxmlformats.org/drawingml/2006/table">
            <a:tbl>
              <a:tblPr firstRow="1" firstCol="1" bandRow="1">
                <a:tableStyleId>{5C22544A-7EE6-4342-B048-85BDC9FD1C3A}</a:tableStyleId>
              </a:tblPr>
              <a:tblGrid>
                <a:gridCol w="1903943">
                  <a:extLst>
                    <a:ext uri="{9D8B030D-6E8A-4147-A177-3AD203B41FA5}">
                      <a16:colId xmlns:a16="http://schemas.microsoft.com/office/drawing/2014/main" val="282929683"/>
                    </a:ext>
                  </a:extLst>
                </a:gridCol>
                <a:gridCol w="1010410">
                  <a:extLst>
                    <a:ext uri="{9D8B030D-6E8A-4147-A177-3AD203B41FA5}">
                      <a16:colId xmlns:a16="http://schemas.microsoft.com/office/drawing/2014/main" val="731107284"/>
                    </a:ext>
                  </a:extLst>
                </a:gridCol>
              </a:tblGrid>
              <a:tr h="257175">
                <a:tc>
                  <a:txBody>
                    <a:bodyPr/>
                    <a:lstStyle/>
                    <a:p>
                      <a:pPr algn="ctr">
                        <a:buNone/>
                      </a:pPr>
                      <a:r>
                        <a:rPr lang="fr-FR" sz="1800" dirty="0">
                          <a:effectLst/>
                          <a:latin typeface="Arial Narrow" panose="020B0606020202030204" pitchFamily="34" charset="0"/>
                        </a:rPr>
                        <a:t>Origines des sorties en 2025</a:t>
                      </a:r>
                      <a:endParaRPr lang="fr-FR" sz="1800" dirty="0">
                        <a:effectLst/>
                        <a:latin typeface="Arial Narrow" panose="020B0606020202030204" pitchFamily="34" charset="0"/>
                        <a:ea typeface="Calibri" panose="020F0502020204030204" pitchFamily="34" charset="0"/>
                      </a:endParaRPr>
                    </a:p>
                  </a:txBody>
                  <a:tcPr marL="68580" marR="68580" marT="0" marB="0" anchor="ctr">
                    <a:solidFill>
                      <a:schemeClr val="accent1"/>
                    </a:solidFill>
                  </a:tcPr>
                </a:tc>
                <a:tc>
                  <a:txBody>
                    <a:bodyPr/>
                    <a:lstStyle/>
                    <a:p>
                      <a:pPr algn="ctr">
                        <a:buNone/>
                      </a:pPr>
                      <a:r>
                        <a:rPr lang="fr-FR" sz="1800" dirty="0">
                          <a:effectLst/>
                          <a:latin typeface="Arial Narrow" panose="020B0606020202030204" pitchFamily="34" charset="0"/>
                        </a:rPr>
                        <a:t>Fin de mesures</a:t>
                      </a:r>
                      <a:endParaRPr lang="fr-FR" sz="1800" dirty="0">
                        <a:effectLst/>
                        <a:latin typeface="Arial Narrow" panose="020B0606020202030204" pitchFamily="34" charset="0"/>
                        <a:ea typeface="Calibri" panose="020F0502020204030204" pitchFamily="34" charset="0"/>
                      </a:endParaRPr>
                    </a:p>
                  </a:txBody>
                  <a:tcPr marL="68580" marR="68580" marT="0" marB="0" anchor="ctr">
                    <a:solidFill>
                      <a:schemeClr val="accent1"/>
                    </a:solidFill>
                  </a:tcPr>
                </a:tc>
                <a:extLst>
                  <a:ext uri="{0D108BD9-81ED-4DB2-BD59-A6C34878D82A}">
                    <a16:rowId xmlns:a16="http://schemas.microsoft.com/office/drawing/2014/main" val="3135716013"/>
                  </a:ext>
                </a:extLst>
              </a:tr>
              <a:tr h="371796">
                <a:tc>
                  <a:txBody>
                    <a:bodyPr/>
                    <a:lstStyle/>
                    <a:p>
                      <a:pPr algn="l">
                        <a:buNone/>
                      </a:pPr>
                      <a:r>
                        <a:rPr lang="fr-FR" sz="1800" b="0" dirty="0">
                          <a:solidFill>
                            <a:schemeClr val="accent2">
                              <a:lumMod val="50000"/>
                            </a:schemeClr>
                          </a:solidFill>
                          <a:effectLst/>
                          <a:latin typeface="Arial Narrow" panose="020B0606020202030204" pitchFamily="34" charset="0"/>
                        </a:rPr>
                        <a:t>Décès</a:t>
                      </a:r>
                      <a:endParaRPr lang="fr-FR" sz="18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40000"/>
                        <a:lumOff val="60000"/>
                      </a:schemeClr>
                    </a:solidFill>
                  </a:tcPr>
                </a:tc>
                <a:tc>
                  <a:txBody>
                    <a:bodyPr/>
                    <a:lstStyle/>
                    <a:p>
                      <a:pPr algn="ctr">
                        <a:buNone/>
                      </a:pPr>
                      <a:r>
                        <a:rPr lang="fr-FR" sz="1800" b="1" dirty="0">
                          <a:solidFill>
                            <a:schemeClr val="accent2">
                              <a:lumMod val="50000"/>
                            </a:schemeClr>
                          </a:solidFill>
                          <a:effectLst/>
                          <a:latin typeface="Arial Narrow" panose="020B0606020202030204" pitchFamily="34" charset="0"/>
                        </a:rPr>
                        <a:t>52</a:t>
                      </a:r>
                      <a:endParaRPr lang="fr-FR" sz="18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2873120216"/>
                  </a:ext>
                </a:extLst>
              </a:tr>
              <a:tr h="371538">
                <a:tc>
                  <a:txBody>
                    <a:bodyPr/>
                    <a:lstStyle/>
                    <a:p>
                      <a:pPr algn="l">
                        <a:buNone/>
                      </a:pPr>
                      <a:r>
                        <a:rPr lang="fr-FR" sz="1800" b="0" dirty="0">
                          <a:solidFill>
                            <a:schemeClr val="accent2">
                              <a:lumMod val="50000"/>
                            </a:schemeClr>
                          </a:solidFill>
                          <a:effectLst/>
                          <a:latin typeface="Arial Narrow" panose="020B0606020202030204" pitchFamily="34" charset="0"/>
                        </a:rPr>
                        <a:t>Mainlevées</a:t>
                      </a:r>
                      <a:endParaRPr lang="fr-FR" sz="18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20000"/>
                        <a:lumOff val="80000"/>
                      </a:schemeClr>
                    </a:solidFill>
                  </a:tcPr>
                </a:tc>
                <a:tc>
                  <a:txBody>
                    <a:bodyPr/>
                    <a:lstStyle/>
                    <a:p>
                      <a:pPr algn="ctr">
                        <a:buNone/>
                      </a:pPr>
                      <a:r>
                        <a:rPr lang="fr-FR" sz="1800" b="1" dirty="0">
                          <a:solidFill>
                            <a:schemeClr val="accent2">
                              <a:lumMod val="50000"/>
                            </a:schemeClr>
                          </a:solidFill>
                          <a:effectLst/>
                          <a:latin typeface="Arial Narrow" panose="020B0606020202030204" pitchFamily="34" charset="0"/>
                        </a:rPr>
                        <a:t>3</a:t>
                      </a:r>
                      <a:endParaRPr lang="fr-FR" sz="18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3914037557"/>
                  </a:ext>
                </a:extLst>
              </a:tr>
              <a:tr h="288290">
                <a:tc>
                  <a:txBody>
                    <a:bodyPr/>
                    <a:lstStyle/>
                    <a:p>
                      <a:pPr algn="l">
                        <a:buNone/>
                      </a:pPr>
                      <a:r>
                        <a:rPr lang="fr-FR" sz="1800" b="0" dirty="0">
                          <a:solidFill>
                            <a:schemeClr val="accent2">
                              <a:lumMod val="50000"/>
                            </a:schemeClr>
                          </a:solidFill>
                          <a:effectLst/>
                          <a:latin typeface="Arial Narrow" panose="020B0606020202030204" pitchFamily="34" charset="0"/>
                        </a:rPr>
                        <a:t>Transferts vers autre mandataire</a:t>
                      </a:r>
                      <a:endParaRPr lang="fr-FR" sz="18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40000"/>
                        <a:lumOff val="60000"/>
                      </a:schemeClr>
                    </a:solidFill>
                  </a:tcPr>
                </a:tc>
                <a:tc>
                  <a:txBody>
                    <a:bodyPr/>
                    <a:lstStyle/>
                    <a:p>
                      <a:pPr algn="ctr">
                        <a:buNone/>
                      </a:pPr>
                      <a:r>
                        <a:rPr lang="fr-FR" sz="1800" b="1" dirty="0">
                          <a:solidFill>
                            <a:schemeClr val="accent2">
                              <a:lumMod val="50000"/>
                            </a:schemeClr>
                          </a:solidFill>
                          <a:effectLst/>
                          <a:latin typeface="Arial Narrow" panose="020B0606020202030204" pitchFamily="34" charset="0"/>
                        </a:rPr>
                        <a:t>12</a:t>
                      </a:r>
                      <a:endParaRPr lang="fr-FR" sz="18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2210727131"/>
                  </a:ext>
                </a:extLst>
              </a:tr>
              <a:tr h="288290">
                <a:tc>
                  <a:txBody>
                    <a:bodyPr/>
                    <a:lstStyle/>
                    <a:p>
                      <a:pPr algn="l">
                        <a:buNone/>
                      </a:pPr>
                      <a:r>
                        <a:rPr lang="fr-FR" sz="1800" b="0" dirty="0">
                          <a:solidFill>
                            <a:schemeClr val="accent2">
                              <a:lumMod val="50000"/>
                            </a:schemeClr>
                          </a:solidFill>
                          <a:effectLst/>
                          <a:latin typeface="Arial Narrow" panose="020B0606020202030204" pitchFamily="34" charset="0"/>
                        </a:rPr>
                        <a:t>Transfert vers famille</a:t>
                      </a:r>
                      <a:endParaRPr lang="fr-FR" sz="18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20000"/>
                        <a:lumOff val="80000"/>
                      </a:schemeClr>
                    </a:solidFill>
                  </a:tcPr>
                </a:tc>
                <a:tc>
                  <a:txBody>
                    <a:bodyPr/>
                    <a:lstStyle/>
                    <a:p>
                      <a:pPr algn="ctr">
                        <a:buNone/>
                        <a:tabLst>
                          <a:tab pos="966470" algn="ctr"/>
                          <a:tab pos="1932940" algn="r"/>
                        </a:tabLst>
                      </a:pPr>
                      <a:r>
                        <a:rPr lang="fr-FR" sz="1800" b="1" dirty="0">
                          <a:solidFill>
                            <a:schemeClr val="accent2">
                              <a:lumMod val="50000"/>
                            </a:schemeClr>
                          </a:solidFill>
                          <a:effectLst/>
                          <a:latin typeface="Arial Narrow" panose="020B0606020202030204" pitchFamily="34" charset="0"/>
                        </a:rPr>
                        <a:t>1</a:t>
                      </a:r>
                      <a:endParaRPr lang="fr-FR" sz="18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094871016"/>
                  </a:ext>
                </a:extLst>
              </a:tr>
              <a:tr h="354120">
                <a:tc>
                  <a:txBody>
                    <a:bodyPr/>
                    <a:lstStyle/>
                    <a:p>
                      <a:pPr algn="l">
                        <a:buNone/>
                      </a:pPr>
                      <a:r>
                        <a:rPr lang="fr-FR" sz="1800" b="0" dirty="0">
                          <a:solidFill>
                            <a:schemeClr val="accent2">
                              <a:lumMod val="50000"/>
                            </a:schemeClr>
                          </a:solidFill>
                          <a:effectLst/>
                          <a:latin typeface="Arial Narrow" panose="020B0606020202030204" pitchFamily="34" charset="0"/>
                        </a:rPr>
                        <a:t>Caducités</a:t>
                      </a:r>
                      <a:endParaRPr lang="fr-FR" sz="18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40000"/>
                        <a:lumOff val="60000"/>
                      </a:schemeClr>
                    </a:solidFill>
                  </a:tcPr>
                </a:tc>
                <a:tc>
                  <a:txBody>
                    <a:bodyPr/>
                    <a:lstStyle/>
                    <a:p>
                      <a:pPr algn="ctr">
                        <a:buNone/>
                        <a:tabLst>
                          <a:tab pos="966470" algn="ctr"/>
                          <a:tab pos="1932940" algn="r"/>
                        </a:tabLst>
                      </a:pPr>
                      <a:r>
                        <a:rPr lang="fr-FR" sz="1800" b="1" dirty="0">
                          <a:solidFill>
                            <a:schemeClr val="accent2">
                              <a:lumMod val="50000"/>
                            </a:schemeClr>
                          </a:solidFill>
                          <a:effectLst/>
                          <a:latin typeface="Arial Narrow" panose="020B0606020202030204" pitchFamily="34" charset="0"/>
                        </a:rPr>
                        <a:t>2</a:t>
                      </a:r>
                      <a:endParaRPr lang="fr-FR" sz="18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1810491794"/>
                  </a:ext>
                </a:extLst>
              </a:tr>
              <a:tr h="359023">
                <a:tc>
                  <a:txBody>
                    <a:bodyPr/>
                    <a:lstStyle/>
                    <a:p>
                      <a:pPr algn="ctr">
                        <a:buNone/>
                      </a:pPr>
                      <a:r>
                        <a:rPr lang="fr-FR" sz="1800" dirty="0">
                          <a:solidFill>
                            <a:schemeClr val="accent2">
                              <a:lumMod val="50000"/>
                            </a:schemeClr>
                          </a:solidFill>
                          <a:effectLst/>
                          <a:latin typeface="Arial Narrow" panose="020B0606020202030204" pitchFamily="34" charset="0"/>
                        </a:rPr>
                        <a:t>TOTAL</a:t>
                      </a:r>
                      <a:endParaRPr lang="fr-FR" sz="18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solidFill>
                  </a:tcPr>
                </a:tc>
                <a:tc>
                  <a:txBody>
                    <a:bodyPr/>
                    <a:lstStyle/>
                    <a:p>
                      <a:pPr algn="ctr">
                        <a:buNone/>
                      </a:pPr>
                      <a:r>
                        <a:rPr lang="fr-FR" sz="1800" b="1" dirty="0">
                          <a:solidFill>
                            <a:schemeClr val="accent2">
                              <a:lumMod val="50000"/>
                            </a:schemeClr>
                          </a:solidFill>
                          <a:effectLst/>
                          <a:latin typeface="Arial Narrow" panose="020B0606020202030204" pitchFamily="34" charset="0"/>
                        </a:rPr>
                        <a:t>70</a:t>
                      </a:r>
                      <a:endParaRPr lang="fr-FR" sz="18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solidFill>
                  </a:tcPr>
                </a:tc>
                <a:extLst>
                  <a:ext uri="{0D108BD9-81ED-4DB2-BD59-A6C34878D82A}">
                    <a16:rowId xmlns:a16="http://schemas.microsoft.com/office/drawing/2014/main" val="3358739698"/>
                  </a:ext>
                </a:extLst>
              </a:tr>
            </a:tbl>
          </a:graphicData>
        </a:graphic>
      </p:graphicFrame>
      <p:graphicFrame>
        <p:nvGraphicFramePr>
          <p:cNvPr id="11" name="Graphique 10">
            <a:extLst>
              <a:ext uri="{FF2B5EF4-FFF2-40B4-BE49-F238E27FC236}">
                <a16:creationId xmlns:a16="http://schemas.microsoft.com/office/drawing/2014/main" id="{50B94584-C56A-0294-E54F-F5649EACA282}"/>
              </a:ext>
            </a:extLst>
          </p:cNvPr>
          <p:cNvGraphicFramePr>
            <a:graphicFrameLocks/>
          </p:cNvGraphicFramePr>
          <p:nvPr>
            <p:extLst>
              <p:ext uri="{D42A27DB-BD31-4B8C-83A1-F6EECF244321}">
                <p14:modId xmlns:p14="http://schemas.microsoft.com/office/powerpoint/2010/main" val="3113612692"/>
              </p:ext>
            </p:extLst>
          </p:nvPr>
        </p:nvGraphicFramePr>
        <p:xfrm>
          <a:off x="3747385" y="1388795"/>
          <a:ext cx="4680517" cy="30858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54155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C0B2F2-A1E8-88FC-8FD4-55AD06325650}"/>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6AB508F7-1916-9540-9667-8105AD4C2D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B8BBF1BB-E15A-CBEF-2D19-0650B43C3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46E5731B-98E1-0468-B456-D206A410A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20ADD563-DEEA-9296-C271-AE32572FEDDC}"/>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0A273013-F1AF-5635-6AAA-FAE28CFBF663}"/>
              </a:ext>
            </a:extLst>
          </p:cNvPr>
          <p:cNvSpPr>
            <a:spLocks noGrp="1"/>
          </p:cNvSpPr>
          <p:nvPr>
            <p:ph type="ftr" sz="quarter" idx="11"/>
          </p:nvPr>
        </p:nvSpPr>
        <p:spPr>
          <a:xfrm>
            <a:off x="7046176" y="6339890"/>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mn-lt"/>
                <a:ea typeface="+mn-ea"/>
                <a:cs typeface="+mn-cs"/>
              </a:rPr>
              <a:t>Rapport ATH Activité 2025</a:t>
            </a:r>
          </a:p>
        </p:txBody>
      </p:sp>
      <p:sp>
        <p:nvSpPr>
          <p:cNvPr id="9" name="ZoneTexte 8">
            <a:extLst>
              <a:ext uri="{FF2B5EF4-FFF2-40B4-BE49-F238E27FC236}">
                <a16:creationId xmlns:a16="http://schemas.microsoft.com/office/drawing/2014/main" id="{CB10288F-CB28-57C1-A034-CCCB81D444F1}"/>
              </a:ext>
            </a:extLst>
          </p:cNvPr>
          <p:cNvSpPr txBox="1"/>
          <p:nvPr/>
        </p:nvSpPr>
        <p:spPr>
          <a:xfrm>
            <a:off x="1458304" y="192022"/>
            <a:ext cx="6642088" cy="461665"/>
          </a:xfrm>
          <a:prstGeom prst="rect">
            <a:avLst/>
          </a:prstGeom>
          <a:noFill/>
        </p:spPr>
        <p:txBody>
          <a:bodyPr wrap="square" rtlCol="0">
            <a:spAutoFit/>
          </a:bodyPr>
          <a:lstStyle/>
          <a:p>
            <a:r>
              <a:rPr 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Evolution des flux  des mesures entre  2021 à 2025</a:t>
            </a:r>
          </a:p>
        </p:txBody>
      </p:sp>
      <p:graphicFrame>
        <p:nvGraphicFramePr>
          <p:cNvPr id="7" name="Espace réservé du contenu 7">
            <a:extLst>
              <a:ext uri="{FF2B5EF4-FFF2-40B4-BE49-F238E27FC236}">
                <a16:creationId xmlns:a16="http://schemas.microsoft.com/office/drawing/2014/main" id="{92BE19FE-D15C-0DA4-3DAC-B7E651995D4B}"/>
              </a:ext>
            </a:extLst>
          </p:cNvPr>
          <p:cNvGraphicFramePr>
            <a:graphicFrameLocks noGrp="1"/>
          </p:cNvGraphicFramePr>
          <p:nvPr>
            <p:ph idx="1"/>
            <p:extLst>
              <p:ext uri="{D42A27DB-BD31-4B8C-83A1-F6EECF244321}">
                <p14:modId xmlns:p14="http://schemas.microsoft.com/office/powerpoint/2010/main" val="2079499087"/>
              </p:ext>
            </p:extLst>
          </p:nvPr>
        </p:nvGraphicFramePr>
        <p:xfrm>
          <a:off x="1660689" y="1095740"/>
          <a:ext cx="5796224" cy="2019276"/>
        </p:xfrm>
        <a:graphic>
          <a:graphicData uri="http://schemas.openxmlformats.org/drawingml/2006/table">
            <a:tbl>
              <a:tblPr firstRow="1" firstCol="1" bandRow="1"/>
              <a:tblGrid>
                <a:gridCol w="2016224">
                  <a:extLst>
                    <a:ext uri="{9D8B030D-6E8A-4147-A177-3AD203B41FA5}">
                      <a16:colId xmlns:a16="http://schemas.microsoft.com/office/drawing/2014/main" val="2689748475"/>
                    </a:ext>
                  </a:extLst>
                </a:gridCol>
                <a:gridCol w="756000">
                  <a:extLst>
                    <a:ext uri="{9D8B030D-6E8A-4147-A177-3AD203B41FA5}">
                      <a16:colId xmlns:a16="http://schemas.microsoft.com/office/drawing/2014/main" val="3003256583"/>
                    </a:ext>
                  </a:extLst>
                </a:gridCol>
                <a:gridCol w="756000">
                  <a:extLst>
                    <a:ext uri="{9D8B030D-6E8A-4147-A177-3AD203B41FA5}">
                      <a16:colId xmlns:a16="http://schemas.microsoft.com/office/drawing/2014/main" val="421724357"/>
                    </a:ext>
                  </a:extLst>
                </a:gridCol>
                <a:gridCol w="756000">
                  <a:extLst>
                    <a:ext uri="{9D8B030D-6E8A-4147-A177-3AD203B41FA5}">
                      <a16:colId xmlns:a16="http://schemas.microsoft.com/office/drawing/2014/main" val="3866184348"/>
                    </a:ext>
                  </a:extLst>
                </a:gridCol>
                <a:gridCol w="756000">
                  <a:extLst>
                    <a:ext uri="{9D8B030D-6E8A-4147-A177-3AD203B41FA5}">
                      <a16:colId xmlns:a16="http://schemas.microsoft.com/office/drawing/2014/main" val="3463736533"/>
                    </a:ext>
                  </a:extLst>
                </a:gridCol>
                <a:gridCol w="756000">
                  <a:extLst>
                    <a:ext uri="{9D8B030D-6E8A-4147-A177-3AD203B41FA5}">
                      <a16:colId xmlns:a16="http://schemas.microsoft.com/office/drawing/2014/main" val="3322799735"/>
                    </a:ext>
                  </a:extLst>
                </a:gridCol>
              </a:tblGrid>
              <a:tr h="522576">
                <a:tc>
                  <a:txBody>
                    <a:bodyPr/>
                    <a:lstStyle/>
                    <a:p>
                      <a:pPr algn="l">
                        <a:buNone/>
                      </a:pPr>
                      <a:r>
                        <a:rPr lang="fr-FR" sz="1900" dirty="0">
                          <a:effectLst/>
                          <a:latin typeface="Arial Narrow" panose="020B0606020202030204" pitchFamily="34" charset="0"/>
                          <a:ea typeface="Calibri" panose="020F0502020204030204" pitchFamily="34" charset="0"/>
                        </a:rPr>
                        <a:t> </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noFill/>
                  </a:tcPr>
                </a:tc>
                <a:tc>
                  <a:txBody>
                    <a:bodyPr/>
                    <a:lstStyle/>
                    <a:p>
                      <a:pPr algn="ctr">
                        <a:buNone/>
                      </a:pPr>
                      <a:r>
                        <a:rPr lang="fr-FR" sz="1900" b="1" dirty="0">
                          <a:solidFill>
                            <a:srgbClr val="FFFFFF"/>
                          </a:solidFill>
                          <a:effectLst/>
                          <a:latin typeface="Arial Narrow" panose="020B0606020202030204" pitchFamily="34" charset="0"/>
                          <a:ea typeface="Times New Roman" panose="02020603050405020304" pitchFamily="18" charset="0"/>
                        </a:rPr>
                        <a:t>2021</a:t>
                      </a:r>
                      <a:endParaRPr lang="fr-FR" sz="1900" dirty="0">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solidFill>
                  </a:tcPr>
                </a:tc>
                <a:tc>
                  <a:txBody>
                    <a:bodyPr/>
                    <a:lstStyle/>
                    <a:p>
                      <a:pPr algn="ctr">
                        <a:buNone/>
                      </a:pPr>
                      <a:r>
                        <a:rPr lang="fr-FR" sz="1900" b="1" dirty="0">
                          <a:solidFill>
                            <a:srgbClr val="FFFFFF"/>
                          </a:solidFill>
                          <a:effectLst/>
                          <a:latin typeface="Arial Narrow" panose="020B0606020202030204" pitchFamily="34" charset="0"/>
                          <a:ea typeface="Times New Roman" panose="02020603050405020304" pitchFamily="18" charset="0"/>
                        </a:rPr>
                        <a:t>2022</a:t>
                      </a:r>
                      <a:endParaRPr lang="fr-FR" sz="1900" dirty="0">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solidFill>
                  </a:tcPr>
                </a:tc>
                <a:tc>
                  <a:txBody>
                    <a:bodyPr/>
                    <a:lstStyle/>
                    <a:p>
                      <a:pPr algn="ctr">
                        <a:buNone/>
                      </a:pPr>
                      <a:r>
                        <a:rPr lang="fr-FR" sz="1900" b="1" dirty="0">
                          <a:solidFill>
                            <a:srgbClr val="FFFFFF"/>
                          </a:solidFill>
                          <a:effectLst/>
                          <a:latin typeface="Arial Narrow" panose="020B0606020202030204" pitchFamily="34" charset="0"/>
                          <a:ea typeface="Times New Roman" panose="02020603050405020304" pitchFamily="18" charset="0"/>
                        </a:rPr>
                        <a:t>2023</a:t>
                      </a:r>
                      <a:endParaRPr lang="fr-FR" sz="1900" dirty="0">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solidFill>
                  </a:tcPr>
                </a:tc>
                <a:tc>
                  <a:txBody>
                    <a:bodyPr/>
                    <a:lstStyle/>
                    <a:p>
                      <a:pPr algn="ctr">
                        <a:buNone/>
                      </a:pPr>
                      <a:r>
                        <a:rPr lang="fr-FR" sz="1900" b="1" dirty="0">
                          <a:solidFill>
                            <a:srgbClr val="FFFFFF"/>
                          </a:solidFill>
                          <a:effectLst/>
                          <a:latin typeface="Arial Narrow" panose="020B0606020202030204" pitchFamily="34" charset="0"/>
                          <a:ea typeface="Times New Roman" panose="02020603050405020304" pitchFamily="18" charset="0"/>
                        </a:rPr>
                        <a:t>2024</a:t>
                      </a:r>
                      <a:endParaRPr lang="fr-FR" sz="1900" dirty="0">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solidFill>
                  </a:tcPr>
                </a:tc>
                <a:tc>
                  <a:txBody>
                    <a:bodyPr/>
                    <a:lstStyle/>
                    <a:p>
                      <a:pPr algn="ctr">
                        <a:buNone/>
                      </a:pPr>
                      <a:r>
                        <a:rPr lang="fr-FR" sz="1900" b="1" dirty="0">
                          <a:solidFill>
                            <a:schemeClr val="bg1"/>
                          </a:solidFill>
                          <a:effectLst/>
                          <a:latin typeface="Arial Narrow" panose="020B0606020202030204" pitchFamily="34" charset="0"/>
                          <a:ea typeface="Calibri" panose="020F0502020204030204" pitchFamily="34" charset="0"/>
                        </a:rPr>
                        <a:t>2025</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solidFill>
                  </a:tcPr>
                </a:tc>
                <a:extLst>
                  <a:ext uri="{0D108BD9-81ED-4DB2-BD59-A6C34878D82A}">
                    <a16:rowId xmlns:a16="http://schemas.microsoft.com/office/drawing/2014/main" val="2822855998"/>
                  </a:ext>
                </a:extLst>
              </a:tr>
              <a:tr h="485532">
                <a:tc>
                  <a:txBody>
                    <a:bodyPr/>
                    <a:lstStyle/>
                    <a:p>
                      <a:pPr algn="ctr">
                        <a:buNone/>
                      </a:pPr>
                      <a:r>
                        <a:rPr lang="fr-FR" sz="1900" b="1" dirty="0">
                          <a:solidFill>
                            <a:schemeClr val="bg1"/>
                          </a:solidFill>
                          <a:effectLst/>
                          <a:latin typeface="Arial Narrow" panose="020B0606020202030204" pitchFamily="34" charset="0"/>
                          <a:ea typeface="Times New Roman" panose="02020603050405020304" pitchFamily="18" charset="0"/>
                        </a:rPr>
                        <a:t>Entrées</a:t>
                      </a:r>
                      <a:endParaRPr lang="fr-FR" sz="1900" dirty="0">
                        <a:solidFill>
                          <a:schemeClr val="bg1"/>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chemeClr val="accent1"/>
                    </a:solidFill>
                  </a:tcPr>
                </a:tc>
                <a:tc>
                  <a:txBody>
                    <a:bodyPr/>
                    <a:lstStyle/>
                    <a:p>
                      <a:pPr algn="ctr">
                        <a:buNone/>
                      </a:pPr>
                      <a:r>
                        <a:rPr lang="fr-FR" sz="1900" b="0" dirty="0">
                          <a:solidFill>
                            <a:schemeClr val="accent2">
                              <a:lumMod val="50000"/>
                            </a:schemeClr>
                          </a:solidFill>
                          <a:effectLst/>
                          <a:latin typeface="Arial Narrow" panose="020B0606020202030204" pitchFamily="34" charset="0"/>
                          <a:ea typeface="Times New Roman" panose="02020603050405020304" pitchFamily="18" charset="0"/>
                        </a:rPr>
                        <a:t>+97</a:t>
                      </a:r>
                      <a:endParaRPr lang="fr-FR" sz="19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buNone/>
                      </a:pPr>
                      <a:r>
                        <a:rPr lang="fr-FR" sz="1900" b="0" dirty="0">
                          <a:solidFill>
                            <a:schemeClr val="accent2">
                              <a:lumMod val="50000"/>
                            </a:schemeClr>
                          </a:solidFill>
                          <a:effectLst/>
                          <a:latin typeface="Arial Narrow" panose="020B0606020202030204" pitchFamily="34" charset="0"/>
                          <a:ea typeface="Times New Roman" panose="02020603050405020304" pitchFamily="18" charset="0"/>
                        </a:rPr>
                        <a:t>+79</a:t>
                      </a:r>
                      <a:endParaRPr lang="fr-FR" sz="19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buNone/>
                      </a:pPr>
                      <a:r>
                        <a:rPr lang="fr-FR" sz="1900" b="0" dirty="0">
                          <a:solidFill>
                            <a:schemeClr val="accent2">
                              <a:lumMod val="50000"/>
                            </a:schemeClr>
                          </a:solidFill>
                          <a:effectLst/>
                          <a:latin typeface="Arial Narrow" panose="020B0606020202030204" pitchFamily="34" charset="0"/>
                          <a:ea typeface="Times New Roman" panose="02020603050405020304" pitchFamily="18" charset="0"/>
                        </a:rPr>
                        <a:t>+124</a:t>
                      </a:r>
                      <a:endParaRPr lang="fr-FR" sz="19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buNone/>
                      </a:pPr>
                      <a:r>
                        <a:rPr lang="fr-FR" sz="1900" b="0" dirty="0">
                          <a:solidFill>
                            <a:schemeClr val="accent2">
                              <a:lumMod val="50000"/>
                            </a:schemeClr>
                          </a:solidFill>
                          <a:effectLst/>
                          <a:latin typeface="Arial Narrow" panose="020B0606020202030204" pitchFamily="34" charset="0"/>
                          <a:ea typeface="Times New Roman" panose="02020603050405020304" pitchFamily="18" charset="0"/>
                        </a:rPr>
                        <a:t>+143</a:t>
                      </a:r>
                      <a:endParaRPr lang="fr-FR" sz="19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buNone/>
                      </a:pPr>
                      <a:r>
                        <a:rPr lang="fr-FR" sz="1900" b="1" dirty="0">
                          <a:solidFill>
                            <a:schemeClr val="accent2">
                              <a:lumMod val="50000"/>
                            </a:schemeClr>
                          </a:solidFill>
                          <a:effectLst/>
                          <a:latin typeface="Arial Narrow" panose="020B0606020202030204" pitchFamily="34" charset="0"/>
                          <a:ea typeface="Calibri" panose="020F0502020204030204" pitchFamily="34" charset="0"/>
                        </a:rPr>
                        <a:t>+108</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89119970"/>
                  </a:ext>
                </a:extLst>
              </a:tr>
              <a:tr h="432048">
                <a:tc>
                  <a:txBody>
                    <a:bodyPr/>
                    <a:lstStyle/>
                    <a:p>
                      <a:pPr algn="ctr">
                        <a:buNone/>
                      </a:pPr>
                      <a:r>
                        <a:rPr lang="fr-FR" sz="1900" b="1" dirty="0">
                          <a:solidFill>
                            <a:schemeClr val="bg1"/>
                          </a:solidFill>
                          <a:effectLst/>
                          <a:latin typeface="Arial Narrow" panose="020B0606020202030204" pitchFamily="34" charset="0"/>
                          <a:ea typeface="Times New Roman" panose="02020603050405020304" pitchFamily="18" charset="0"/>
                        </a:rPr>
                        <a:t>Sorties</a:t>
                      </a:r>
                      <a:endParaRPr lang="fr-FR" sz="1900" dirty="0">
                        <a:solidFill>
                          <a:schemeClr val="bg1"/>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solidFill>
                  </a:tcPr>
                </a:tc>
                <a:tc>
                  <a:txBody>
                    <a:bodyPr/>
                    <a:lstStyle/>
                    <a:p>
                      <a:pPr algn="ctr">
                        <a:buNone/>
                      </a:pPr>
                      <a:r>
                        <a:rPr lang="fr-FR" sz="1900" b="0" dirty="0">
                          <a:solidFill>
                            <a:schemeClr val="accent2">
                              <a:lumMod val="50000"/>
                            </a:schemeClr>
                          </a:solidFill>
                          <a:effectLst/>
                          <a:latin typeface="Arial Narrow" panose="020B0606020202030204" pitchFamily="34" charset="0"/>
                          <a:ea typeface="Times New Roman" panose="02020603050405020304" pitchFamily="18" charset="0"/>
                        </a:rPr>
                        <a:t>-53</a:t>
                      </a:r>
                      <a:endParaRPr lang="fr-FR" sz="19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a:buNone/>
                      </a:pPr>
                      <a:r>
                        <a:rPr lang="fr-FR" sz="1900" b="0" dirty="0">
                          <a:solidFill>
                            <a:schemeClr val="accent2">
                              <a:lumMod val="50000"/>
                            </a:schemeClr>
                          </a:solidFill>
                          <a:effectLst/>
                          <a:latin typeface="Arial Narrow" panose="020B0606020202030204" pitchFamily="34" charset="0"/>
                          <a:ea typeface="Times New Roman" panose="02020603050405020304" pitchFamily="18" charset="0"/>
                        </a:rPr>
                        <a:t>-78</a:t>
                      </a:r>
                      <a:endParaRPr lang="fr-FR" sz="19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a:buNone/>
                      </a:pPr>
                      <a:r>
                        <a:rPr lang="fr-FR" sz="1900" b="0" dirty="0">
                          <a:solidFill>
                            <a:schemeClr val="accent2">
                              <a:lumMod val="50000"/>
                            </a:schemeClr>
                          </a:solidFill>
                          <a:effectLst/>
                          <a:latin typeface="Arial Narrow" panose="020B0606020202030204" pitchFamily="34" charset="0"/>
                          <a:ea typeface="Times New Roman" panose="02020603050405020304" pitchFamily="18" charset="0"/>
                        </a:rPr>
                        <a:t>-64</a:t>
                      </a:r>
                      <a:endParaRPr lang="fr-FR" sz="19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a:buNone/>
                      </a:pPr>
                      <a:r>
                        <a:rPr lang="fr-FR" sz="1900" b="0" dirty="0">
                          <a:solidFill>
                            <a:schemeClr val="accent2">
                              <a:lumMod val="50000"/>
                            </a:schemeClr>
                          </a:solidFill>
                          <a:effectLst/>
                          <a:latin typeface="Arial Narrow" panose="020B0606020202030204" pitchFamily="34" charset="0"/>
                          <a:ea typeface="Times New Roman" panose="02020603050405020304" pitchFamily="18" charset="0"/>
                        </a:rPr>
                        <a:t>-65</a:t>
                      </a:r>
                      <a:endParaRPr lang="fr-FR" sz="1900" b="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a:buNone/>
                      </a:pPr>
                      <a:r>
                        <a:rPr lang="fr-FR" sz="1900" b="1" dirty="0">
                          <a:solidFill>
                            <a:schemeClr val="accent2">
                              <a:lumMod val="50000"/>
                            </a:schemeClr>
                          </a:solidFill>
                          <a:effectLst/>
                          <a:latin typeface="Arial Narrow" panose="020B0606020202030204" pitchFamily="34" charset="0"/>
                          <a:ea typeface="Calibri" panose="020F0502020204030204" pitchFamily="34" charset="0"/>
                        </a:rPr>
                        <a:t>-70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947045741"/>
                  </a:ext>
                </a:extLst>
              </a:tr>
              <a:tr h="448679">
                <a:tc>
                  <a:txBody>
                    <a:bodyPr/>
                    <a:lstStyle/>
                    <a:p>
                      <a:pPr algn="ctr">
                        <a:buNone/>
                      </a:pPr>
                      <a:r>
                        <a:rPr lang="fr-FR" sz="1900" b="1" dirty="0">
                          <a:solidFill>
                            <a:schemeClr val="accent2">
                              <a:lumMod val="75000"/>
                            </a:schemeClr>
                          </a:solidFill>
                          <a:effectLst/>
                          <a:latin typeface="Arial Narrow" panose="020B0606020202030204" pitchFamily="34" charset="0"/>
                          <a:ea typeface="Times New Roman" panose="02020603050405020304" pitchFamily="18" charset="0"/>
                        </a:rPr>
                        <a:t>Entrées nettes</a:t>
                      </a:r>
                      <a:endParaRPr lang="fr-FR" sz="1900" dirty="0">
                        <a:solidFill>
                          <a:schemeClr val="accent2">
                            <a:lumMod val="75000"/>
                          </a:schemeClr>
                        </a:solidFill>
                        <a:effectLst/>
                        <a:latin typeface="Arial Narrow" panose="020B0606020202030204" pitchFamily="34" charset="0"/>
                        <a:ea typeface="Calibri" panose="020F0502020204030204" pitchFamily="34" charset="0"/>
                      </a:endParaRPr>
                    </a:p>
                    <a:p>
                      <a:pPr algn="ctr">
                        <a:buNone/>
                      </a:pPr>
                      <a:r>
                        <a:rPr lang="fr-FR" sz="1900" b="1" dirty="0">
                          <a:solidFill>
                            <a:schemeClr val="accent2">
                              <a:lumMod val="75000"/>
                            </a:schemeClr>
                          </a:solidFill>
                          <a:effectLst/>
                          <a:latin typeface="Arial Narrow" panose="020B0606020202030204" pitchFamily="34" charset="0"/>
                          <a:ea typeface="Times New Roman" panose="02020603050405020304" pitchFamily="18" charset="0"/>
                        </a:rPr>
                        <a:t>(entrées – sorties)</a:t>
                      </a:r>
                      <a:endParaRPr lang="fr-FR" sz="19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solidFill>
                  </a:tcPr>
                </a:tc>
                <a:tc>
                  <a:txBody>
                    <a:bodyPr/>
                    <a:lstStyle/>
                    <a:p>
                      <a:pPr algn="ctr">
                        <a:buNone/>
                      </a:pPr>
                      <a:r>
                        <a:rPr lang="fr-FR" sz="1900" b="0" dirty="0">
                          <a:solidFill>
                            <a:schemeClr val="accent2">
                              <a:lumMod val="75000"/>
                            </a:schemeClr>
                          </a:solidFill>
                          <a:effectLst/>
                          <a:latin typeface="Arial Narrow" panose="020B0606020202030204" pitchFamily="34" charset="0"/>
                          <a:ea typeface="Times New Roman" panose="02020603050405020304" pitchFamily="18" charset="0"/>
                        </a:rPr>
                        <a:t>+44</a:t>
                      </a:r>
                      <a:endParaRPr lang="fr-FR" sz="19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buNone/>
                      </a:pPr>
                      <a:r>
                        <a:rPr lang="fr-FR" sz="1900" b="0" dirty="0">
                          <a:solidFill>
                            <a:schemeClr val="accent2">
                              <a:lumMod val="75000"/>
                            </a:schemeClr>
                          </a:solidFill>
                          <a:effectLst/>
                          <a:latin typeface="Arial Narrow" panose="020B0606020202030204" pitchFamily="34" charset="0"/>
                          <a:ea typeface="Times New Roman" panose="02020603050405020304" pitchFamily="18" charset="0"/>
                        </a:rPr>
                        <a:t>+1</a:t>
                      </a:r>
                      <a:endParaRPr lang="fr-FR" sz="19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buNone/>
                      </a:pPr>
                      <a:r>
                        <a:rPr lang="fr-FR" sz="1900" b="0" dirty="0">
                          <a:solidFill>
                            <a:schemeClr val="accent2">
                              <a:lumMod val="75000"/>
                            </a:schemeClr>
                          </a:solidFill>
                          <a:effectLst/>
                          <a:latin typeface="Arial Narrow" panose="020B0606020202030204" pitchFamily="34" charset="0"/>
                          <a:ea typeface="Times New Roman" panose="02020603050405020304" pitchFamily="18" charset="0"/>
                        </a:rPr>
                        <a:t>+60</a:t>
                      </a:r>
                      <a:endParaRPr lang="fr-FR" sz="19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buNone/>
                      </a:pPr>
                      <a:r>
                        <a:rPr lang="fr-FR" sz="1900" b="0" dirty="0">
                          <a:solidFill>
                            <a:schemeClr val="accent2">
                              <a:lumMod val="75000"/>
                            </a:schemeClr>
                          </a:solidFill>
                          <a:effectLst/>
                          <a:latin typeface="Arial Narrow" panose="020B0606020202030204" pitchFamily="34" charset="0"/>
                          <a:ea typeface="Times New Roman" panose="02020603050405020304" pitchFamily="18" charset="0"/>
                        </a:rPr>
                        <a:t>+78</a:t>
                      </a:r>
                      <a:endParaRPr lang="fr-FR" sz="19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ctr">
                        <a:buNone/>
                      </a:pPr>
                      <a:r>
                        <a:rPr lang="fr-FR" sz="1900" b="1" dirty="0">
                          <a:solidFill>
                            <a:schemeClr val="accent2">
                              <a:lumMod val="75000"/>
                            </a:schemeClr>
                          </a:solidFill>
                          <a:effectLst/>
                          <a:latin typeface="Arial Narrow" panose="020B0606020202030204" pitchFamily="34" charset="0"/>
                          <a:ea typeface="Calibri" panose="020F0502020204030204" pitchFamily="34" charset="0"/>
                        </a:rPr>
                        <a:t>+38</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54635056"/>
                  </a:ext>
                </a:extLst>
              </a:tr>
            </a:tbl>
          </a:graphicData>
        </a:graphic>
      </p:graphicFrame>
      <p:sp>
        <p:nvSpPr>
          <p:cNvPr id="11" name="ZoneTexte 10">
            <a:extLst>
              <a:ext uri="{FF2B5EF4-FFF2-40B4-BE49-F238E27FC236}">
                <a16:creationId xmlns:a16="http://schemas.microsoft.com/office/drawing/2014/main" id="{683E7B4F-DF37-09A2-03BD-F3E7F6E5FC76}"/>
              </a:ext>
            </a:extLst>
          </p:cNvPr>
          <p:cNvSpPr txBox="1"/>
          <p:nvPr/>
        </p:nvSpPr>
        <p:spPr>
          <a:xfrm>
            <a:off x="777370" y="3568614"/>
            <a:ext cx="7589292" cy="3861570"/>
          </a:xfrm>
          <a:prstGeom prst="rect">
            <a:avLst/>
          </a:prstGeom>
          <a:noFill/>
        </p:spPr>
        <p:txBody>
          <a:bodyPr wrap="square">
            <a:spAutoFit/>
          </a:bodyPr>
          <a:lstStyle/>
          <a:p>
            <a:pPr algn="just"/>
            <a:r>
              <a:rPr lang="fr-FR" sz="2400" b="0" dirty="0">
                <a:solidFill>
                  <a:schemeClr val="accent2">
                    <a:lumMod val="50000"/>
                  </a:schemeClr>
                </a:solidFill>
                <a:latin typeface="Arial Narrow" panose="020B0606020202030204" pitchFamily="34" charset="0"/>
                <a:ea typeface="Calibri" panose="020F0502020204030204" pitchFamily="34" charset="0"/>
              </a:rPr>
              <a:t>Au total,  108  nouvelles mesures ont été prises en charge durant l’année 2025 et  70 ont pris fin. </a:t>
            </a:r>
          </a:p>
          <a:p>
            <a:pPr algn="just"/>
            <a:r>
              <a:rPr lang="fr-FR" sz="2400" b="0" dirty="0">
                <a:solidFill>
                  <a:schemeClr val="accent2">
                    <a:lumMod val="50000"/>
                  </a:schemeClr>
                </a:solidFill>
                <a:latin typeface="Arial Narrow" panose="020B0606020202030204" pitchFamily="34" charset="0"/>
              </a:rPr>
              <a:t>L’ATH dépassait son agrément (1070) de près de 50 mesures dès mars 2025. La direction et le Conseil d’Administration ont  alerté les financeurs et les JCP. </a:t>
            </a:r>
          </a:p>
          <a:p>
            <a:pPr algn="just"/>
            <a:r>
              <a:rPr lang="fr-FR" sz="2400" b="0" dirty="0">
                <a:solidFill>
                  <a:schemeClr val="accent2">
                    <a:lumMod val="50000"/>
                  </a:schemeClr>
                </a:solidFill>
                <a:latin typeface="Arial Narrow" panose="020B0606020202030204" pitchFamily="34" charset="0"/>
              </a:rPr>
              <a:t>En juin, la préfecture a acté en réponse, une extension capacitaire de 1120 mesures de protection et 20 MAJ.</a:t>
            </a:r>
            <a:r>
              <a:rPr lang="fr-FR" sz="2400" dirty="0">
                <a:solidFill>
                  <a:schemeClr val="accent2">
                    <a:lumMod val="50000"/>
                  </a:schemeClr>
                </a:solidFill>
              </a:rPr>
              <a:t> </a:t>
            </a:r>
          </a:p>
          <a:p>
            <a:r>
              <a:rPr lang="fr-FR" dirty="0"/>
              <a:t> </a:t>
            </a:r>
          </a:p>
          <a:p>
            <a:pPr algn="l">
              <a:lnSpc>
                <a:spcPct val="150000"/>
              </a:lnSpc>
            </a:pPr>
            <a:endParaRPr lang="fr-FR" sz="2000" b="0" dirty="0">
              <a:solidFill>
                <a:schemeClr val="accent2">
                  <a:lumMod val="50000"/>
                </a:schemeClr>
              </a:solidFill>
              <a:latin typeface="Arial Narrow" panose="020B0606020202030204" pitchFamily="34" charset="0"/>
            </a:endParaRPr>
          </a:p>
          <a:p>
            <a:pPr algn="just">
              <a:lnSpc>
                <a:spcPct val="115000"/>
              </a:lnSpc>
              <a:buNone/>
            </a:pPr>
            <a:endParaRPr lang="fr-FR" sz="2000" dirty="0">
              <a:solidFill>
                <a:srgbClr val="FF0000"/>
              </a:solidFill>
              <a:latin typeface="Arial Narrow" panose="020B0606020202030204" pitchFamily="34" charset="0"/>
              <a:ea typeface="Calibri" panose="020F0502020204030204" pitchFamily="34" charset="0"/>
            </a:endParaRPr>
          </a:p>
        </p:txBody>
      </p:sp>
    </p:spTree>
    <p:extLst>
      <p:ext uri="{BB962C8B-B14F-4D97-AF65-F5344CB8AC3E}">
        <p14:creationId xmlns:p14="http://schemas.microsoft.com/office/powerpoint/2010/main" val="972851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33A4F4-664E-163D-A3EF-D3ABF00E84A6}"/>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5342CC0C-30D4-94C6-19BF-19D18E1FC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506AA29D-0ED1-D6FD-7C07-D50A60BC2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E53D1A6D-29CB-208F-9FC0-DF1280A5F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2EBA70E6-1FD9-F3EE-3005-C4617A70F2CA}"/>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7608B7B6-F435-982F-0616-F273DA6A7591}"/>
              </a:ext>
            </a:extLst>
          </p:cNvPr>
          <p:cNvSpPr>
            <a:spLocks noGrp="1"/>
          </p:cNvSpPr>
          <p:nvPr>
            <p:ph type="ftr" sz="quarter" idx="11"/>
          </p:nvPr>
        </p:nvSpPr>
        <p:spPr>
          <a:xfrm>
            <a:off x="7049553" y="6406772"/>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mn-lt"/>
                <a:ea typeface="+mn-ea"/>
                <a:cs typeface="+mn-cs"/>
              </a:rPr>
              <a:t>Rapport ATH Activité 2025</a:t>
            </a:r>
          </a:p>
        </p:txBody>
      </p:sp>
      <p:sp>
        <p:nvSpPr>
          <p:cNvPr id="9" name="ZoneTexte 8">
            <a:extLst>
              <a:ext uri="{FF2B5EF4-FFF2-40B4-BE49-F238E27FC236}">
                <a16:creationId xmlns:a16="http://schemas.microsoft.com/office/drawing/2014/main" id="{8C6E6421-EB51-CBB8-4E9E-6DEA2C37FB85}"/>
              </a:ext>
            </a:extLst>
          </p:cNvPr>
          <p:cNvSpPr txBox="1"/>
          <p:nvPr/>
        </p:nvSpPr>
        <p:spPr>
          <a:xfrm>
            <a:off x="1458304" y="192022"/>
            <a:ext cx="6642088" cy="461665"/>
          </a:xfrm>
          <a:prstGeom prst="rect">
            <a:avLst/>
          </a:prstGeom>
          <a:noFill/>
        </p:spPr>
        <p:txBody>
          <a:bodyPr wrap="square" rtlCol="0">
            <a:spAutoFit/>
          </a:bodyPr>
          <a:lstStyle/>
          <a:p>
            <a:r>
              <a:rPr lang="en-US" alt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Répartition des mesures par tribunaux de </a:t>
            </a:r>
            <a:r>
              <a:rPr 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2021 à 2025</a:t>
            </a:r>
          </a:p>
        </p:txBody>
      </p:sp>
      <p:graphicFrame>
        <p:nvGraphicFramePr>
          <p:cNvPr id="4" name="Graphique 3">
            <a:extLst>
              <a:ext uri="{FF2B5EF4-FFF2-40B4-BE49-F238E27FC236}">
                <a16:creationId xmlns:a16="http://schemas.microsoft.com/office/drawing/2014/main" id="{CC544F43-CA87-4790-8CE6-DBBA296A2B94}"/>
              </a:ext>
            </a:extLst>
          </p:cNvPr>
          <p:cNvGraphicFramePr>
            <a:graphicFrameLocks/>
          </p:cNvGraphicFramePr>
          <p:nvPr>
            <p:extLst>
              <p:ext uri="{D42A27DB-BD31-4B8C-83A1-F6EECF244321}">
                <p14:modId xmlns:p14="http://schemas.microsoft.com/office/powerpoint/2010/main" val="3402056781"/>
              </p:ext>
            </p:extLst>
          </p:nvPr>
        </p:nvGraphicFramePr>
        <p:xfrm>
          <a:off x="1619672" y="725719"/>
          <a:ext cx="5994016" cy="30912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0" name="ZoneTexte 7">
            <a:extLst>
              <a:ext uri="{FF2B5EF4-FFF2-40B4-BE49-F238E27FC236}">
                <a16:creationId xmlns:a16="http://schemas.microsoft.com/office/drawing/2014/main" id="{893425EB-44CF-A274-E97E-55F1815795CC}"/>
              </a:ext>
            </a:extLst>
          </p:cNvPr>
          <p:cNvGraphicFramePr/>
          <p:nvPr>
            <p:extLst>
              <p:ext uri="{D42A27DB-BD31-4B8C-83A1-F6EECF244321}">
                <p14:modId xmlns:p14="http://schemas.microsoft.com/office/powerpoint/2010/main" val="2348660002"/>
              </p:ext>
            </p:extLst>
          </p:nvPr>
        </p:nvGraphicFramePr>
        <p:xfrm>
          <a:off x="434071" y="3811183"/>
          <a:ext cx="8690554" cy="28547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19680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1685B1-5E11-4072-A8FC-41F664E7571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04105ED-4494-5D77-3A36-40008E45EA50}"/>
              </a:ext>
            </a:extLst>
          </p:cNvPr>
          <p:cNvSpPr txBox="1"/>
          <p:nvPr/>
        </p:nvSpPr>
        <p:spPr>
          <a:xfrm>
            <a:off x="899592" y="4725144"/>
            <a:ext cx="6324179" cy="1087656"/>
          </a:xfrm>
          <a:prstGeom prst="rect">
            <a:avLst/>
          </a:prstGeom>
        </p:spPr>
        <p:txBody>
          <a:bodyPr vert="horz" lIns="91440" tIns="45720" rIns="91440" bIns="45720" rtlCol="0" anchor="b">
            <a:normAutofit/>
          </a:bodyPr>
          <a:lstStyle/>
          <a:p>
            <a:pPr algn="l" defTabSz="457200">
              <a:lnSpc>
                <a:spcPct val="90000"/>
              </a:lnSpc>
              <a:spcAft>
                <a:spcPts val="600"/>
              </a:spcAft>
            </a:pPr>
            <a:r>
              <a:rPr lang="en-US" sz="3200" dirty="0">
                <a:solidFill>
                  <a:schemeClr val="accent1"/>
                </a:solidFill>
                <a:latin typeface="Arial Narrow" panose="020B0606020202030204" pitchFamily="34" charset="0"/>
                <a:ea typeface="+mj-ea"/>
                <a:cs typeface="+mj-cs"/>
              </a:rPr>
              <a:t>Les Caractéristiques de notre public de 2021 à 2025</a:t>
            </a:r>
          </a:p>
        </p:txBody>
      </p:sp>
      <p:pic>
        <p:nvPicPr>
          <p:cNvPr id="1028" name="Picture 4" descr="Le public cible, un choix important - COM263, Analytique Web">
            <a:extLst>
              <a:ext uri="{FF2B5EF4-FFF2-40B4-BE49-F238E27FC236}">
                <a16:creationId xmlns:a16="http://schemas.microsoft.com/office/drawing/2014/main" id="{790EE539-6BDC-3216-A988-DC2CA902945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00150" y="609600"/>
            <a:ext cx="5647065" cy="3642357"/>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295" descr="fleur[1]">
            <a:extLst>
              <a:ext uri="{FF2B5EF4-FFF2-40B4-BE49-F238E27FC236}">
                <a16:creationId xmlns:a16="http://schemas.microsoft.com/office/drawing/2014/main" id="{CFEB2F34-794D-C270-8D99-097B2BED6B6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491308" y="630932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11" name="Espace réservé du pied de page 1">
            <a:extLst>
              <a:ext uri="{FF2B5EF4-FFF2-40B4-BE49-F238E27FC236}">
                <a16:creationId xmlns:a16="http://schemas.microsoft.com/office/drawing/2014/main" id="{2CCB0173-B739-D653-91A2-21EB5AC00727}"/>
              </a:ext>
            </a:extLst>
          </p:cNvPr>
          <p:cNvSpPr>
            <a:spLocks noGrp="1"/>
          </p:cNvSpPr>
          <p:nvPr>
            <p:ph type="ftr" sz="quarter" idx="11"/>
          </p:nvPr>
        </p:nvSpPr>
        <p:spPr>
          <a:xfrm>
            <a:off x="7289172" y="6356219"/>
            <a:ext cx="1202136" cy="365125"/>
          </a:xfrm>
        </p:spPr>
        <p:txBody>
          <a:bodyPr vert="horz" lIns="91440" tIns="45720" rIns="91440" bIns="45720" rtlCol="0" anchor="ctr">
            <a:normAutofit/>
          </a:bodyPr>
          <a:lstStyle/>
          <a:p>
            <a:pPr defTabSz="457200">
              <a:spcAft>
                <a:spcPts val="600"/>
              </a:spcAft>
              <a:defRPr/>
            </a:pPr>
            <a:r>
              <a:rPr lang="en-US" sz="800" b="0" i="1" kern="1200" dirty="0">
                <a:solidFill>
                  <a:srgbClr val="FFFFFF"/>
                </a:solidFill>
                <a:latin typeface="Arial Narrow" panose="020B0606020202030204" pitchFamily="34" charset="0"/>
              </a:rPr>
              <a:t>Rapport ATH Activité 2025</a:t>
            </a:r>
          </a:p>
        </p:txBody>
      </p:sp>
    </p:spTree>
    <p:extLst>
      <p:ext uri="{BB962C8B-B14F-4D97-AF65-F5344CB8AC3E}">
        <p14:creationId xmlns:p14="http://schemas.microsoft.com/office/powerpoint/2010/main" val="407483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163855" name="Rectangle 163854">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re 2">
            <a:extLst>
              <a:ext uri="{FF2B5EF4-FFF2-40B4-BE49-F238E27FC236}">
                <a16:creationId xmlns:a16="http://schemas.microsoft.com/office/drawing/2014/main" id="{091817E1-C1A1-E8A0-71A7-A6FA054179AB}"/>
              </a:ext>
            </a:extLst>
          </p:cNvPr>
          <p:cNvSpPr>
            <a:spLocks noGrp="1"/>
          </p:cNvSpPr>
          <p:nvPr>
            <p:ph type="title"/>
          </p:nvPr>
        </p:nvSpPr>
        <p:spPr>
          <a:xfrm>
            <a:off x="965199" y="609600"/>
            <a:ext cx="7648121" cy="1099457"/>
          </a:xfrm>
        </p:spPr>
        <p:txBody>
          <a:bodyPr>
            <a:normAutofit/>
          </a:bodyPr>
          <a:lstStyle/>
          <a:p>
            <a:r>
              <a:rPr lang="fr-FR" b="1" dirty="0">
                <a:latin typeface="Arial Narrow" panose="020B0606020202030204" pitchFamily="34" charset="0"/>
              </a:rPr>
              <a:t>Ordre du jour</a:t>
            </a:r>
          </a:p>
        </p:txBody>
      </p:sp>
      <p:sp>
        <p:nvSpPr>
          <p:cNvPr id="163857" name="Isosceles Triangle 163856">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5" name="Espace réservé du pied de page 1">
            <a:extLst>
              <a:ext uri="{FF2B5EF4-FFF2-40B4-BE49-F238E27FC236}">
                <a16:creationId xmlns:a16="http://schemas.microsoft.com/office/drawing/2014/main" id="{73CFAEF9-E27B-4F67-5181-659453E5D2BA}"/>
              </a:ext>
            </a:extLst>
          </p:cNvPr>
          <p:cNvSpPr>
            <a:spLocks noGrp="1"/>
          </p:cNvSpPr>
          <p:nvPr>
            <p:ph type="ftr" sz="quarter" idx="11"/>
          </p:nvPr>
        </p:nvSpPr>
        <p:spPr>
          <a:xfrm>
            <a:off x="7141790" y="6449105"/>
            <a:ext cx="1357906" cy="365125"/>
          </a:xfrm>
        </p:spPr>
        <p:txBody>
          <a:bodyPr>
            <a:normAutofit/>
          </a:bodyPr>
          <a:lstStyle/>
          <a:p>
            <a:pPr>
              <a:spcAft>
                <a:spcPts val="600"/>
              </a:spcAft>
              <a:defRPr/>
            </a:pPr>
            <a:r>
              <a:rPr lang="fr-FR" b="0" i="1" dirty="0">
                <a:solidFill>
                  <a:schemeClr val="accent2">
                    <a:lumMod val="50000"/>
                  </a:schemeClr>
                </a:solidFill>
                <a:latin typeface="Arial Narrow" panose="020B0606020202030204" pitchFamily="34" charset="0"/>
              </a:rPr>
              <a:t>Rapport ATH Activité 2025</a:t>
            </a:r>
          </a:p>
        </p:txBody>
      </p:sp>
      <p:sp>
        <p:nvSpPr>
          <p:cNvPr id="163859" name="Isosceles Triangle 163858">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4" name="Image 295" descr="fleur[1]">
            <a:extLst>
              <a:ext uri="{FF2B5EF4-FFF2-40B4-BE49-F238E27FC236}">
                <a16:creationId xmlns:a16="http://schemas.microsoft.com/office/drawing/2014/main" id="{F1DE85B1-D334-027A-8C89-102E47A21366}"/>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460432" y="6237312"/>
            <a:ext cx="360040" cy="533149"/>
          </a:xfrm>
          <a:prstGeom prst="rect">
            <a:avLst/>
          </a:prstGeom>
          <a:noFill/>
          <a:effectLst>
            <a:glow rad="635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163850" name="Rectangle 3">
            <a:extLst>
              <a:ext uri="{FF2B5EF4-FFF2-40B4-BE49-F238E27FC236}">
                <a16:creationId xmlns:a16="http://schemas.microsoft.com/office/drawing/2014/main" id="{BD63C131-10CB-7820-047E-2A8A0FC39E4F}"/>
              </a:ext>
            </a:extLst>
          </p:cNvPr>
          <p:cNvGraphicFramePr>
            <a:graphicFrameLocks noGrp="1"/>
          </p:cNvGraphicFramePr>
          <p:nvPr>
            <p:ph idx="1"/>
            <p:extLst>
              <p:ext uri="{D42A27DB-BD31-4B8C-83A1-F6EECF244321}">
                <p14:modId xmlns:p14="http://schemas.microsoft.com/office/powerpoint/2010/main" val="3110349574"/>
              </p:ext>
            </p:extLst>
          </p:nvPr>
        </p:nvGraphicFramePr>
        <p:xfrm>
          <a:off x="470014" y="1501154"/>
          <a:ext cx="8422466" cy="4320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95735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2BB540-D5F2-DDE8-F218-1E536B197E80}"/>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98FB624D-EFBC-7AD7-A7AC-3F86D4598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2AEA657F-C8EE-1E24-D20F-8A63494EB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9C4A32F7-0790-389C-2923-51DCF89DF4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695EE954-562A-162A-06FB-9B293B3BA697}"/>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8B0A53F0-DB3E-92E0-1085-A583BBA35168}"/>
              </a:ext>
            </a:extLst>
          </p:cNvPr>
          <p:cNvSpPr txBox="1"/>
          <p:nvPr/>
        </p:nvSpPr>
        <p:spPr>
          <a:xfrm>
            <a:off x="886660" y="317038"/>
            <a:ext cx="7920790" cy="461665"/>
          </a:xfrm>
          <a:prstGeom prst="rect">
            <a:avLst/>
          </a:prstGeom>
          <a:noFill/>
        </p:spPr>
        <p:txBody>
          <a:bodyPr wrap="square">
            <a:spAutoFit/>
          </a:bodyPr>
          <a:lstStyle/>
          <a:p>
            <a:r>
              <a:rPr lang="fr-FR" alt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cs typeface="Arial" panose="020B0604020202020204" pitchFamily="34" charset="0"/>
              </a:rPr>
              <a:t>La répartition des PP selon leur mesure et lieu de vie en 2025</a:t>
            </a:r>
            <a:endParaRPr lang="fr-FR" sz="2400" u="sng" dirty="0">
              <a:solidFill>
                <a:schemeClr val="accent2">
                  <a:lumMod val="50000"/>
                </a:schemeClr>
              </a:solidFill>
              <a:effectLst>
                <a:outerShdw blurRad="38100" dist="38100" dir="2700000" algn="tl">
                  <a:srgbClr val="000000">
                    <a:alpha val="43137"/>
                  </a:srgbClr>
                </a:outerShdw>
              </a:effectLst>
            </a:endParaRPr>
          </a:p>
        </p:txBody>
      </p:sp>
      <p:graphicFrame>
        <p:nvGraphicFramePr>
          <p:cNvPr id="2" name="Espace réservé du contenu 6">
            <a:extLst>
              <a:ext uri="{FF2B5EF4-FFF2-40B4-BE49-F238E27FC236}">
                <a16:creationId xmlns:a16="http://schemas.microsoft.com/office/drawing/2014/main" id="{8BF810AA-EB4F-62C8-B632-F6F0E5B43C60}"/>
              </a:ext>
            </a:extLst>
          </p:cNvPr>
          <p:cNvGraphicFramePr>
            <a:graphicFrameLocks noGrp="1"/>
          </p:cNvGraphicFramePr>
          <p:nvPr>
            <p:ph idx="1"/>
            <p:extLst>
              <p:ext uri="{D42A27DB-BD31-4B8C-83A1-F6EECF244321}">
                <p14:modId xmlns:p14="http://schemas.microsoft.com/office/powerpoint/2010/main" val="4198272792"/>
              </p:ext>
            </p:extLst>
          </p:nvPr>
        </p:nvGraphicFramePr>
        <p:xfrm>
          <a:off x="1475656" y="1340768"/>
          <a:ext cx="5734924" cy="2088232"/>
        </p:xfrm>
        <a:graphic>
          <a:graphicData uri="http://schemas.openxmlformats.org/drawingml/2006/table">
            <a:tbl>
              <a:tblPr firstRow="1" firstCol="1" bandRow="1">
                <a:tableStyleId>{5C22544A-7EE6-4342-B048-85BDC9FD1C3A}</a:tableStyleId>
              </a:tblPr>
              <a:tblGrid>
                <a:gridCol w="1843758">
                  <a:extLst>
                    <a:ext uri="{9D8B030D-6E8A-4147-A177-3AD203B41FA5}">
                      <a16:colId xmlns:a16="http://schemas.microsoft.com/office/drawing/2014/main" val="3705277447"/>
                    </a:ext>
                  </a:extLst>
                </a:gridCol>
                <a:gridCol w="1126368">
                  <a:extLst>
                    <a:ext uri="{9D8B030D-6E8A-4147-A177-3AD203B41FA5}">
                      <a16:colId xmlns:a16="http://schemas.microsoft.com/office/drawing/2014/main" val="309646348"/>
                    </a:ext>
                  </a:extLst>
                </a:gridCol>
                <a:gridCol w="1267164">
                  <a:extLst>
                    <a:ext uri="{9D8B030D-6E8A-4147-A177-3AD203B41FA5}">
                      <a16:colId xmlns:a16="http://schemas.microsoft.com/office/drawing/2014/main" val="708729563"/>
                    </a:ext>
                  </a:extLst>
                </a:gridCol>
                <a:gridCol w="1497634">
                  <a:extLst>
                    <a:ext uri="{9D8B030D-6E8A-4147-A177-3AD203B41FA5}">
                      <a16:colId xmlns:a16="http://schemas.microsoft.com/office/drawing/2014/main" val="2573369739"/>
                    </a:ext>
                  </a:extLst>
                </a:gridCol>
              </a:tblGrid>
              <a:tr h="578475">
                <a:tc>
                  <a:txBody>
                    <a:bodyPr/>
                    <a:lstStyle/>
                    <a:p>
                      <a:pPr algn="ctr">
                        <a:buNone/>
                      </a:pPr>
                      <a:r>
                        <a:rPr lang="fr-FR" sz="1600" b="1" dirty="0">
                          <a:solidFill>
                            <a:srgbClr val="FFFFFF"/>
                          </a:solidFill>
                          <a:effectLst/>
                          <a:latin typeface="Arial Narrow" panose="020B0606020202030204" pitchFamily="34" charset="0"/>
                        </a:rPr>
                        <a:t>Types de mandats au 31/12/2025</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rgbClr val="FFFFFF"/>
                          </a:solidFill>
                          <a:effectLst/>
                          <a:latin typeface="Arial Narrow" panose="020B0606020202030204" pitchFamily="34" charset="0"/>
                        </a:rPr>
                        <a:t>Domicile</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rgbClr val="FFFFFF"/>
                          </a:solidFill>
                          <a:effectLst/>
                          <a:latin typeface="Arial Narrow" panose="020B0606020202030204" pitchFamily="34" charset="0"/>
                        </a:rPr>
                        <a:t>Etablissement</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rgbClr val="FFFFFF"/>
                          </a:solidFill>
                          <a:effectLst/>
                          <a:latin typeface="Arial Narrow" panose="020B0606020202030204" pitchFamily="34" charset="0"/>
                        </a:rPr>
                        <a:t>Nombre de mesures</a:t>
                      </a:r>
                      <a:endParaRPr lang="fr-FR" sz="1600" dirty="0">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628951851"/>
                  </a:ext>
                </a:extLst>
              </a:tr>
              <a:tr h="289232">
                <a:tc>
                  <a:txBody>
                    <a:bodyPr/>
                    <a:lstStyle/>
                    <a:p>
                      <a:pPr algn="l">
                        <a:buNone/>
                      </a:pPr>
                      <a:r>
                        <a:rPr lang="fr-FR" sz="1600" b="1" dirty="0">
                          <a:solidFill>
                            <a:schemeClr val="bg1"/>
                          </a:solidFill>
                          <a:effectLst/>
                          <a:latin typeface="Arial Narrow" panose="020B0606020202030204" pitchFamily="34" charset="0"/>
                        </a:rPr>
                        <a:t>Tutelles</a:t>
                      </a:r>
                      <a:endParaRPr lang="fr-FR" sz="1600" dirty="0">
                        <a:solidFill>
                          <a:schemeClr val="bg1"/>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133</a:t>
                      </a:r>
                    </a:p>
                  </a:txBody>
                  <a:tcPr marL="68580" marR="68580" marT="0" marB="0" anchor="ctr">
                    <a:solidFill>
                      <a:schemeClr val="accent1">
                        <a:lumMod val="40000"/>
                        <a:lumOff val="60000"/>
                      </a:schemeClr>
                    </a:solidFill>
                  </a:tcP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231</a:t>
                      </a:r>
                    </a:p>
                  </a:txBody>
                  <a:tcPr marL="68580" marR="68580" marT="0" marB="0" anchor="ctr">
                    <a:solidFill>
                      <a:schemeClr val="accent1">
                        <a:lumMod val="40000"/>
                        <a:lumOff val="60000"/>
                      </a:schemeClr>
                    </a:solidFill>
                  </a:tcP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364</a:t>
                      </a:r>
                    </a:p>
                  </a:txBody>
                  <a:tcPr marL="68580" marR="68580" marT="0" marB="0" anchor="ctr">
                    <a:solidFill>
                      <a:schemeClr val="accent1">
                        <a:lumMod val="40000"/>
                        <a:lumOff val="60000"/>
                      </a:schemeClr>
                    </a:solidFill>
                  </a:tcPr>
                </a:tc>
                <a:extLst>
                  <a:ext uri="{0D108BD9-81ED-4DB2-BD59-A6C34878D82A}">
                    <a16:rowId xmlns:a16="http://schemas.microsoft.com/office/drawing/2014/main" val="1615779114"/>
                  </a:ext>
                </a:extLst>
              </a:tr>
              <a:tr h="289232">
                <a:tc>
                  <a:txBody>
                    <a:bodyPr/>
                    <a:lstStyle/>
                    <a:p>
                      <a:pPr algn="l">
                        <a:buNone/>
                      </a:pPr>
                      <a:r>
                        <a:rPr lang="fr-FR" sz="1600" b="1" dirty="0">
                          <a:solidFill>
                            <a:schemeClr val="bg1"/>
                          </a:solidFill>
                          <a:effectLst/>
                          <a:latin typeface="Arial Narrow" panose="020B0606020202030204" pitchFamily="34" charset="0"/>
                        </a:rPr>
                        <a:t>Curatelles</a:t>
                      </a:r>
                      <a:endParaRPr lang="fr-FR" sz="1600" dirty="0">
                        <a:solidFill>
                          <a:schemeClr val="bg1"/>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638</a:t>
                      </a:r>
                    </a:p>
                  </a:txBody>
                  <a:tcPr marL="68580" marR="68580" marT="0" marB="0" anchor="ctr">
                    <a:solidFill>
                      <a:schemeClr val="accent1">
                        <a:lumMod val="20000"/>
                        <a:lumOff val="80000"/>
                      </a:schemeClr>
                    </a:solidFill>
                  </a:tcP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100</a:t>
                      </a:r>
                    </a:p>
                  </a:txBody>
                  <a:tcPr marL="68580" marR="68580" marT="0" marB="0" anchor="ctr">
                    <a:solidFill>
                      <a:schemeClr val="accent1">
                        <a:lumMod val="20000"/>
                        <a:lumOff val="80000"/>
                      </a:schemeClr>
                    </a:solidFill>
                  </a:tcP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738</a:t>
                      </a:r>
                    </a:p>
                  </a:txBody>
                  <a:tcPr marL="68580" marR="68580" marT="0" marB="0" anchor="ctr">
                    <a:solidFill>
                      <a:schemeClr val="accent1">
                        <a:lumMod val="20000"/>
                        <a:lumOff val="80000"/>
                      </a:schemeClr>
                    </a:solidFill>
                  </a:tcPr>
                </a:tc>
                <a:extLst>
                  <a:ext uri="{0D108BD9-81ED-4DB2-BD59-A6C34878D82A}">
                    <a16:rowId xmlns:a16="http://schemas.microsoft.com/office/drawing/2014/main" val="1755844772"/>
                  </a:ext>
                </a:extLst>
              </a:tr>
              <a:tr h="289232">
                <a:tc>
                  <a:txBody>
                    <a:bodyPr/>
                    <a:lstStyle/>
                    <a:p>
                      <a:pPr algn="l">
                        <a:buNone/>
                      </a:pPr>
                      <a:r>
                        <a:rPr lang="fr-FR" sz="1600" b="1" dirty="0">
                          <a:solidFill>
                            <a:schemeClr val="bg1"/>
                          </a:solidFill>
                          <a:effectLst/>
                          <a:latin typeface="Arial Narrow" panose="020B0606020202030204" pitchFamily="34" charset="0"/>
                        </a:rPr>
                        <a:t>Mandats Spéciaux</a:t>
                      </a:r>
                      <a:endParaRPr lang="fr-FR" sz="1600" dirty="0">
                        <a:solidFill>
                          <a:schemeClr val="bg1"/>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6</a:t>
                      </a:r>
                    </a:p>
                  </a:txBody>
                  <a:tcPr marL="68580" marR="68580" marT="0" marB="0" anchor="ctr">
                    <a:solidFill>
                      <a:schemeClr val="accent1">
                        <a:lumMod val="40000"/>
                        <a:lumOff val="60000"/>
                      </a:schemeClr>
                    </a:solidFill>
                  </a:tcP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2</a:t>
                      </a:r>
                    </a:p>
                  </a:txBody>
                  <a:tcPr marL="68580" marR="68580" marT="0" marB="0" anchor="ctr">
                    <a:solidFill>
                      <a:schemeClr val="accent1">
                        <a:lumMod val="40000"/>
                        <a:lumOff val="60000"/>
                      </a:schemeClr>
                    </a:solidFill>
                  </a:tcP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8</a:t>
                      </a:r>
                    </a:p>
                  </a:txBody>
                  <a:tcPr marL="68580" marR="68580" marT="0" marB="0" anchor="ctr">
                    <a:solidFill>
                      <a:schemeClr val="accent1">
                        <a:lumMod val="40000"/>
                        <a:lumOff val="60000"/>
                      </a:schemeClr>
                    </a:solidFill>
                  </a:tcPr>
                </a:tc>
                <a:extLst>
                  <a:ext uri="{0D108BD9-81ED-4DB2-BD59-A6C34878D82A}">
                    <a16:rowId xmlns:a16="http://schemas.microsoft.com/office/drawing/2014/main" val="451074833"/>
                  </a:ext>
                </a:extLst>
              </a:tr>
              <a:tr h="282021">
                <a:tc>
                  <a:txBody>
                    <a:bodyPr/>
                    <a:lstStyle/>
                    <a:p>
                      <a:pPr algn="l">
                        <a:buNone/>
                      </a:pPr>
                      <a:r>
                        <a:rPr lang="fr-FR" sz="1600" b="1" dirty="0">
                          <a:solidFill>
                            <a:schemeClr val="bg1"/>
                          </a:solidFill>
                          <a:effectLst/>
                          <a:latin typeface="Arial Narrow" panose="020B0606020202030204" pitchFamily="34" charset="0"/>
                        </a:rPr>
                        <a:t>MAJ</a:t>
                      </a:r>
                      <a:endParaRPr lang="fr-FR" sz="1600" dirty="0">
                        <a:solidFill>
                          <a:schemeClr val="bg1"/>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1</a:t>
                      </a:r>
                    </a:p>
                  </a:txBody>
                  <a:tcPr marL="68580" marR="68580" marT="0" marB="0" anchor="ct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0</a:t>
                      </a:r>
                    </a:p>
                  </a:txBody>
                  <a:tcPr marL="68580" marR="68580" marT="0" marB="0" anchor="ct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1</a:t>
                      </a:r>
                    </a:p>
                  </a:txBody>
                  <a:tcPr marL="68580" marR="68580" marT="0" marB="0" anchor="ctr"/>
                </a:tc>
                <a:extLst>
                  <a:ext uri="{0D108BD9-81ED-4DB2-BD59-A6C34878D82A}">
                    <a16:rowId xmlns:a16="http://schemas.microsoft.com/office/drawing/2014/main" val="2230136933"/>
                  </a:ext>
                </a:extLst>
              </a:tr>
              <a:tr h="360040">
                <a:tc>
                  <a:txBody>
                    <a:bodyPr/>
                    <a:lstStyle/>
                    <a:p>
                      <a:pPr algn="ctr">
                        <a:buNone/>
                      </a:pPr>
                      <a:r>
                        <a:rPr lang="fr-FR" sz="1600" b="1" dirty="0">
                          <a:solidFill>
                            <a:srgbClr val="FFFFFF"/>
                          </a:solidFill>
                          <a:effectLst/>
                          <a:latin typeface="Arial Narrow" panose="020B0606020202030204" pitchFamily="34" charset="0"/>
                        </a:rPr>
                        <a:t>Total</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778</a:t>
                      </a:r>
                    </a:p>
                  </a:txBody>
                  <a:tcPr marL="68580" marR="68580" marT="0" marB="0" anchor="ctr">
                    <a:solidFill>
                      <a:schemeClr val="accent1">
                        <a:lumMod val="40000"/>
                        <a:lumOff val="60000"/>
                      </a:schemeClr>
                    </a:solidFill>
                  </a:tcPr>
                </a:tc>
                <a:tc>
                  <a:txBody>
                    <a:bodyPr/>
                    <a:lstStyle/>
                    <a:p>
                      <a:pPr algn="ctr">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333</a:t>
                      </a:r>
                    </a:p>
                  </a:txBody>
                  <a:tcPr marL="68580" marR="68580" marT="0" marB="0" anchor="ctr">
                    <a:solidFill>
                      <a:schemeClr val="accent1">
                        <a:lumMod val="40000"/>
                        <a:lumOff val="60000"/>
                      </a:schemeClr>
                    </a:solidFill>
                  </a:tcPr>
                </a:tc>
                <a:tc>
                  <a:txBody>
                    <a:bodyPr/>
                    <a:lstStyle/>
                    <a:p>
                      <a:pPr algn="ctr">
                        <a:buNone/>
                      </a:pPr>
                      <a:r>
                        <a:rPr lang="fr-FR" sz="1600" b="1" dirty="0">
                          <a:solidFill>
                            <a:schemeClr val="accent2">
                              <a:lumMod val="75000"/>
                            </a:schemeClr>
                          </a:solidFill>
                          <a:effectLst/>
                          <a:latin typeface="Arial Narrow" panose="020B0606020202030204" pitchFamily="34" charset="0"/>
                        </a:rPr>
                        <a:t>1111</a:t>
                      </a:r>
                      <a:endParaRPr lang="fr-FR" sz="16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307734488"/>
                  </a:ext>
                </a:extLst>
              </a:tr>
            </a:tbl>
          </a:graphicData>
        </a:graphic>
      </p:graphicFrame>
      <p:sp>
        <p:nvSpPr>
          <p:cNvPr id="7" name="ZoneTexte 6">
            <a:extLst>
              <a:ext uri="{FF2B5EF4-FFF2-40B4-BE49-F238E27FC236}">
                <a16:creationId xmlns:a16="http://schemas.microsoft.com/office/drawing/2014/main" id="{83FB4850-4193-B1F0-F95A-FA6D71F74775}"/>
              </a:ext>
            </a:extLst>
          </p:cNvPr>
          <p:cNvSpPr txBox="1"/>
          <p:nvPr/>
        </p:nvSpPr>
        <p:spPr>
          <a:xfrm>
            <a:off x="743299" y="3675152"/>
            <a:ext cx="7617218" cy="2955746"/>
          </a:xfrm>
          <a:prstGeom prst="rect">
            <a:avLst/>
          </a:prstGeom>
          <a:noFill/>
        </p:spPr>
        <p:txBody>
          <a:bodyPr wrap="square">
            <a:spAutoFit/>
          </a:bodyPr>
          <a:lstStyle/>
          <a:p>
            <a:pPr algn="just">
              <a:lnSpc>
                <a:spcPct val="150000"/>
              </a:lnSpc>
              <a:buNone/>
            </a:pPr>
            <a:r>
              <a:rPr lang="fr-FR" sz="1800" b="0" dirty="0">
                <a:solidFill>
                  <a:schemeClr val="accent2">
                    <a:lumMod val="75000"/>
                  </a:schemeClr>
                </a:solidFill>
                <a:latin typeface="Arial Narrow" panose="020B0606020202030204" pitchFamily="34" charset="0"/>
                <a:ea typeface="Calibri" panose="020F0502020204030204" pitchFamily="34" charset="0"/>
              </a:rPr>
              <a:t>Les établissements dans lesquels sont hébergées les personnes protégées sont très variés : </a:t>
            </a:r>
            <a:r>
              <a:rPr lang="fr-FR" sz="1800" b="0" dirty="0">
                <a:solidFill>
                  <a:schemeClr val="accent2">
                    <a:lumMod val="75000"/>
                  </a:schemeClr>
                </a:solidFill>
                <a:latin typeface="Arial Narrow" panose="020B0606020202030204" pitchFamily="34" charset="0"/>
                <a:ea typeface="Calibri" panose="020F0502020204030204" pitchFamily="34" charset="0"/>
                <a:sym typeface="Wingdings" panose="05000000000000000000" pitchFamily="2" charset="2"/>
              </a:rPr>
              <a:t></a:t>
            </a:r>
            <a:r>
              <a:rPr lang="fr-FR" sz="1800" b="0" dirty="0">
                <a:solidFill>
                  <a:schemeClr val="accent2">
                    <a:lumMod val="75000"/>
                  </a:schemeClr>
                </a:solidFill>
                <a:latin typeface="Arial Narrow" panose="020B0606020202030204" pitchFamily="34" charset="0"/>
                <a:ea typeface="Calibri" panose="020F0502020204030204" pitchFamily="34" charset="0"/>
              </a:rPr>
              <a:t>EHPAD, Foyers d’Hébergement, MAS (Maison d’Accueil Spécialisée), Foyer de Vie, FAM (Foyer d’Accueil Médicalisé), CHRS (Centre d’Hébergement et de Réinsertion Sociale) …</a:t>
            </a:r>
          </a:p>
          <a:p>
            <a:pPr algn="just">
              <a:lnSpc>
                <a:spcPct val="150000"/>
              </a:lnSpc>
              <a:buNone/>
            </a:pPr>
            <a:r>
              <a:rPr lang="fr-FR" sz="1800" b="0" dirty="0">
                <a:solidFill>
                  <a:schemeClr val="accent2">
                    <a:lumMod val="75000"/>
                  </a:schemeClr>
                </a:solidFill>
                <a:latin typeface="Arial Narrow" panose="020B0606020202030204" pitchFamily="34" charset="0"/>
                <a:ea typeface="Calibri" panose="020F0502020204030204" pitchFamily="34" charset="0"/>
              </a:rPr>
              <a:t>Les personnes placées sous mesure de curatelle vivent pour </a:t>
            </a:r>
            <a:r>
              <a:rPr lang="fr-FR" sz="1800" dirty="0">
                <a:solidFill>
                  <a:schemeClr val="accent2">
                    <a:lumMod val="75000"/>
                  </a:schemeClr>
                </a:solidFill>
                <a:latin typeface="Arial Narrow" panose="020B0606020202030204" pitchFamily="34" charset="0"/>
                <a:ea typeface="Calibri" panose="020F0502020204030204" pitchFamily="34" charset="0"/>
              </a:rPr>
              <a:t>86,5 %</a:t>
            </a:r>
            <a:r>
              <a:rPr lang="fr-FR" sz="1800" b="0" dirty="0">
                <a:solidFill>
                  <a:schemeClr val="accent2">
                    <a:lumMod val="75000"/>
                  </a:schemeClr>
                </a:solidFill>
                <a:latin typeface="Arial Narrow" panose="020B0606020202030204" pitchFamily="34" charset="0"/>
                <a:ea typeface="Calibri" panose="020F0502020204030204" pitchFamily="34" charset="0"/>
              </a:rPr>
              <a:t> d’entre elles à domicile, contre </a:t>
            </a:r>
            <a:r>
              <a:rPr lang="fr-FR" sz="1800" dirty="0">
                <a:solidFill>
                  <a:schemeClr val="accent2">
                    <a:lumMod val="75000"/>
                  </a:schemeClr>
                </a:solidFill>
                <a:latin typeface="Arial Narrow" panose="020B0606020202030204" pitchFamily="34" charset="0"/>
                <a:ea typeface="Calibri" panose="020F0502020204030204" pitchFamily="34" charset="0"/>
              </a:rPr>
              <a:t>13,5 %</a:t>
            </a:r>
            <a:r>
              <a:rPr lang="fr-FR" sz="1800" b="0" dirty="0">
                <a:solidFill>
                  <a:schemeClr val="accent2">
                    <a:lumMod val="75000"/>
                  </a:schemeClr>
                </a:solidFill>
                <a:latin typeface="Arial Narrow" panose="020B0606020202030204" pitchFamily="34" charset="0"/>
                <a:ea typeface="Calibri" panose="020F0502020204030204" pitchFamily="34" charset="0"/>
              </a:rPr>
              <a:t> en Établissement, tandis que </a:t>
            </a:r>
            <a:r>
              <a:rPr lang="fr-FR" sz="1800" dirty="0">
                <a:solidFill>
                  <a:schemeClr val="accent2">
                    <a:lumMod val="75000"/>
                  </a:schemeClr>
                </a:solidFill>
                <a:latin typeface="Arial Narrow" panose="020B0606020202030204" pitchFamily="34" charset="0"/>
                <a:ea typeface="Calibri" panose="020F0502020204030204" pitchFamily="34" charset="0"/>
              </a:rPr>
              <a:t>63,4 %</a:t>
            </a:r>
            <a:r>
              <a:rPr lang="fr-FR" sz="1800" b="0" dirty="0">
                <a:solidFill>
                  <a:schemeClr val="accent2">
                    <a:lumMod val="75000"/>
                  </a:schemeClr>
                </a:solidFill>
                <a:latin typeface="Arial Narrow" panose="020B0606020202030204" pitchFamily="34" charset="0"/>
                <a:ea typeface="Calibri" panose="020F0502020204030204" pitchFamily="34" charset="0"/>
              </a:rPr>
              <a:t> des personnes placées sous mesure de tutelle vivent en établissement.</a:t>
            </a:r>
            <a:endParaRPr lang="fr-FR" sz="1800" dirty="0">
              <a:solidFill>
                <a:schemeClr val="accent2">
                  <a:lumMod val="75000"/>
                </a:schemeClr>
              </a:solidFill>
            </a:endParaRPr>
          </a:p>
        </p:txBody>
      </p:sp>
      <p:sp>
        <p:nvSpPr>
          <p:cNvPr id="8" name="Espace réservé du pied de page 1">
            <a:extLst>
              <a:ext uri="{FF2B5EF4-FFF2-40B4-BE49-F238E27FC236}">
                <a16:creationId xmlns:a16="http://schemas.microsoft.com/office/drawing/2014/main" id="{CA469DDE-5274-2367-3E84-DAEB28F71DD1}"/>
              </a:ext>
            </a:extLst>
          </p:cNvPr>
          <p:cNvSpPr txBox="1">
            <a:spLocks/>
          </p:cNvSpPr>
          <p:nvPr/>
        </p:nvSpPr>
        <p:spPr>
          <a:xfrm>
            <a:off x="7602255" y="6403814"/>
            <a:ext cx="1069069" cy="365125"/>
          </a:xfrm>
          <a:prstGeom prst="rect">
            <a:avLst/>
          </a:prstGeom>
        </p:spPr>
        <p:txBody>
          <a:bodyPr vert="horz" lIns="91440" tIns="45720" rIns="91440" bIns="45720" rtlCol="0" anchor="ctr">
            <a:normAutofit/>
          </a:bodyPr>
          <a:lstStyle>
            <a:defPPr>
              <a:defRPr lang="fr-FR"/>
            </a:defPPr>
            <a:lvl1pPr algn="l" rtl="0" fontAlgn="base">
              <a:spcBef>
                <a:spcPct val="0"/>
              </a:spcBef>
              <a:spcAft>
                <a:spcPct val="0"/>
              </a:spcAft>
              <a:defRPr sz="900" b="1" kern="1200">
                <a:solidFill>
                  <a:schemeClr val="tx1">
                    <a:tint val="75000"/>
                  </a:schemeClr>
                </a:solidFill>
                <a:latin typeface="Arial Black" pitchFamily="34" charset="0"/>
                <a:ea typeface="+mn-ea"/>
                <a:cs typeface="+mn-cs"/>
              </a:defRPr>
            </a:lvl1pPr>
            <a:lvl2pPr marL="457200" algn="ctr" rtl="0" fontAlgn="base">
              <a:spcBef>
                <a:spcPct val="0"/>
              </a:spcBef>
              <a:spcAft>
                <a:spcPct val="0"/>
              </a:spcAft>
              <a:defRPr sz="2600" b="1" kern="1200">
                <a:solidFill>
                  <a:srgbClr val="FF3300"/>
                </a:solidFill>
                <a:latin typeface="Arial Black" pitchFamily="34" charset="0"/>
                <a:ea typeface="+mn-ea"/>
                <a:cs typeface="+mn-cs"/>
              </a:defRPr>
            </a:lvl2pPr>
            <a:lvl3pPr marL="914400" algn="ctr" rtl="0" fontAlgn="base">
              <a:spcBef>
                <a:spcPct val="0"/>
              </a:spcBef>
              <a:spcAft>
                <a:spcPct val="0"/>
              </a:spcAft>
              <a:defRPr sz="2600" b="1" kern="1200">
                <a:solidFill>
                  <a:srgbClr val="FF3300"/>
                </a:solidFill>
                <a:latin typeface="Arial Black" pitchFamily="34" charset="0"/>
                <a:ea typeface="+mn-ea"/>
                <a:cs typeface="+mn-cs"/>
              </a:defRPr>
            </a:lvl3pPr>
            <a:lvl4pPr marL="1371600" algn="ctr" rtl="0" fontAlgn="base">
              <a:spcBef>
                <a:spcPct val="0"/>
              </a:spcBef>
              <a:spcAft>
                <a:spcPct val="0"/>
              </a:spcAft>
              <a:defRPr sz="2600" b="1" kern="1200">
                <a:solidFill>
                  <a:srgbClr val="FF3300"/>
                </a:solidFill>
                <a:latin typeface="Arial Black" pitchFamily="34" charset="0"/>
                <a:ea typeface="+mn-ea"/>
                <a:cs typeface="+mn-cs"/>
              </a:defRPr>
            </a:lvl4pPr>
            <a:lvl5pPr marL="1828800" algn="ctr" rtl="0" fontAlgn="base">
              <a:spcBef>
                <a:spcPct val="0"/>
              </a:spcBef>
              <a:spcAft>
                <a:spcPct val="0"/>
              </a:spcAft>
              <a:defRPr sz="2600" b="1" kern="1200">
                <a:solidFill>
                  <a:srgbClr val="FF3300"/>
                </a:solidFill>
                <a:latin typeface="Arial Black" pitchFamily="34" charset="0"/>
                <a:ea typeface="+mn-ea"/>
                <a:cs typeface="+mn-cs"/>
              </a:defRPr>
            </a:lvl5pPr>
            <a:lvl6pPr marL="2286000" algn="l" defTabSz="914400" rtl="0" eaLnBrk="1" latinLnBrk="0" hangingPunct="1">
              <a:defRPr sz="2600" b="1" kern="1200">
                <a:solidFill>
                  <a:srgbClr val="FF3300"/>
                </a:solidFill>
                <a:latin typeface="Arial Black" pitchFamily="34" charset="0"/>
                <a:ea typeface="+mn-ea"/>
                <a:cs typeface="+mn-cs"/>
              </a:defRPr>
            </a:lvl6pPr>
            <a:lvl7pPr marL="2743200" algn="l" defTabSz="914400" rtl="0" eaLnBrk="1" latinLnBrk="0" hangingPunct="1">
              <a:defRPr sz="2600" b="1" kern="1200">
                <a:solidFill>
                  <a:srgbClr val="FF3300"/>
                </a:solidFill>
                <a:latin typeface="Arial Black" pitchFamily="34" charset="0"/>
                <a:ea typeface="+mn-ea"/>
                <a:cs typeface="+mn-cs"/>
              </a:defRPr>
            </a:lvl7pPr>
            <a:lvl8pPr marL="3200400" algn="l" defTabSz="914400" rtl="0" eaLnBrk="1" latinLnBrk="0" hangingPunct="1">
              <a:defRPr sz="2600" b="1" kern="1200">
                <a:solidFill>
                  <a:srgbClr val="FF3300"/>
                </a:solidFill>
                <a:latin typeface="Arial Black" pitchFamily="34" charset="0"/>
                <a:ea typeface="+mn-ea"/>
                <a:cs typeface="+mn-cs"/>
              </a:defRPr>
            </a:lvl8pPr>
            <a:lvl9pPr marL="3657600" algn="l" defTabSz="914400" rtl="0" eaLnBrk="1" latinLnBrk="0" hangingPunct="1">
              <a:defRPr sz="2600" b="1" kern="1200">
                <a:solidFill>
                  <a:srgbClr val="FF3300"/>
                </a:solidFill>
                <a:latin typeface="Arial Black" pitchFamily="34" charset="0"/>
                <a:ea typeface="+mn-ea"/>
                <a:cs typeface="+mn-cs"/>
              </a:defRPr>
            </a:lvl9pPr>
          </a:lstStyle>
          <a:p>
            <a:pPr defTabSz="457200">
              <a:spcAft>
                <a:spcPts val="600"/>
              </a:spcAft>
              <a:defRPr/>
            </a:pPr>
            <a:r>
              <a:rPr lang="en-US" sz="700" b="0" i="1" dirty="0">
                <a:solidFill>
                  <a:schemeClr val="accent2">
                    <a:lumMod val="75000"/>
                  </a:schemeClr>
                </a:solidFill>
                <a:latin typeface="Arial Narrow" panose="020B0606020202030204" pitchFamily="34" charset="0"/>
              </a:rPr>
              <a:t>Rapport ATH Activité 2025</a:t>
            </a:r>
          </a:p>
        </p:txBody>
      </p:sp>
    </p:spTree>
    <p:extLst>
      <p:ext uri="{BB962C8B-B14F-4D97-AF65-F5344CB8AC3E}">
        <p14:creationId xmlns:p14="http://schemas.microsoft.com/office/powerpoint/2010/main" val="4042570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209CF2-09A7-BEF4-6CF2-EE2793B62C5D}"/>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8308811C-0B51-7450-FDE4-6FE60FC233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30">
            <a:extLst>
              <a:ext uri="{FF2B5EF4-FFF2-40B4-BE49-F238E27FC236}">
                <a16:creationId xmlns:a16="http://schemas.microsoft.com/office/drawing/2014/main" id="{B4DDFB9E-576E-D250-E226-3C7AD87E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33" name="Straight Connector 32">
            <a:extLst>
              <a:ext uri="{FF2B5EF4-FFF2-40B4-BE49-F238E27FC236}">
                <a16:creationId xmlns:a16="http://schemas.microsoft.com/office/drawing/2014/main" id="{81721287-A96A-4B87-28F7-CBF453CE0F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5" name="Isosceles Triangle 34">
            <a:extLst>
              <a:ext uri="{FF2B5EF4-FFF2-40B4-BE49-F238E27FC236}">
                <a16:creationId xmlns:a16="http://schemas.microsoft.com/office/drawing/2014/main" id="{E308E249-7F3F-2366-B547-57C04F175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pied de page 1">
            <a:extLst>
              <a:ext uri="{FF2B5EF4-FFF2-40B4-BE49-F238E27FC236}">
                <a16:creationId xmlns:a16="http://schemas.microsoft.com/office/drawing/2014/main" id="{D432E6AC-106C-26EA-D003-87F826A0EED8}"/>
              </a:ext>
            </a:extLst>
          </p:cNvPr>
          <p:cNvSpPr>
            <a:spLocks noGrp="1"/>
          </p:cNvSpPr>
          <p:nvPr>
            <p:ph type="ftr" sz="quarter" idx="11"/>
          </p:nvPr>
        </p:nvSpPr>
        <p:spPr>
          <a:xfrm>
            <a:off x="7596336" y="6440843"/>
            <a:ext cx="1069069" cy="365125"/>
          </a:xfrm>
        </p:spPr>
        <p:txBody>
          <a:bodyPr vert="horz" lIns="91440" tIns="45720" rIns="91440" bIns="45720" rtlCol="0" anchor="ctr">
            <a:normAutofit/>
          </a:bodyPr>
          <a:lstStyle/>
          <a:p>
            <a:pPr defTabSz="457200">
              <a:spcAft>
                <a:spcPts val="600"/>
              </a:spcAft>
              <a:defRPr/>
            </a:pPr>
            <a:r>
              <a:rPr lang="en-US" sz="700" b="0" i="1" kern="1200" dirty="0">
                <a:solidFill>
                  <a:schemeClr val="accent2">
                    <a:lumMod val="75000"/>
                  </a:schemeClr>
                </a:solidFill>
                <a:latin typeface="Arial Narrow" panose="020B0606020202030204" pitchFamily="34" charset="0"/>
              </a:rPr>
              <a:t>Rapport ATH Activité 2025</a:t>
            </a:r>
          </a:p>
        </p:txBody>
      </p:sp>
      <p:pic>
        <p:nvPicPr>
          <p:cNvPr id="6" name="Image 295" descr="fleur[1]">
            <a:extLst>
              <a:ext uri="{FF2B5EF4-FFF2-40B4-BE49-F238E27FC236}">
                <a16:creationId xmlns:a16="http://schemas.microsoft.com/office/drawing/2014/main" id="{270F8CC6-7257-0410-6BBE-13012DE52504}"/>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25B2EBF1-8ADD-11BD-4829-B36CFA9A00F4}"/>
              </a:ext>
            </a:extLst>
          </p:cNvPr>
          <p:cNvSpPr txBox="1"/>
          <p:nvPr/>
        </p:nvSpPr>
        <p:spPr>
          <a:xfrm>
            <a:off x="3965687" y="1488623"/>
            <a:ext cx="4699718" cy="2308324"/>
          </a:xfrm>
          <a:prstGeom prst="rect">
            <a:avLst/>
          </a:prstGeom>
          <a:noFill/>
        </p:spPr>
        <p:txBody>
          <a:bodyPr wrap="square" rtlCol="0">
            <a:spAutoFit/>
          </a:bodyPr>
          <a:lstStyle/>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a:p>
            <a:pPr algn="l"/>
            <a:endParaRPr lang="fr-FR" sz="1600" dirty="0">
              <a:solidFill>
                <a:schemeClr val="accent2">
                  <a:lumMod val="50000"/>
                </a:schemeClr>
              </a:solidFill>
              <a:latin typeface="Arial Narrow" panose="020B0606020202030204" pitchFamily="34" charset="0"/>
            </a:endParaRPr>
          </a:p>
        </p:txBody>
      </p:sp>
      <p:sp>
        <p:nvSpPr>
          <p:cNvPr id="7" name="ZoneTexte 6">
            <a:extLst>
              <a:ext uri="{FF2B5EF4-FFF2-40B4-BE49-F238E27FC236}">
                <a16:creationId xmlns:a16="http://schemas.microsoft.com/office/drawing/2014/main" id="{483338D1-AB0F-1A2E-43B2-0523F0F072C5}"/>
              </a:ext>
            </a:extLst>
          </p:cNvPr>
          <p:cNvSpPr txBox="1"/>
          <p:nvPr/>
        </p:nvSpPr>
        <p:spPr>
          <a:xfrm>
            <a:off x="611561" y="167667"/>
            <a:ext cx="7432946" cy="830997"/>
          </a:xfrm>
          <a:prstGeom prst="rect">
            <a:avLst/>
          </a:prstGeom>
          <a:noFill/>
        </p:spPr>
        <p:txBody>
          <a:bodyPr wrap="square">
            <a:spAutoFit/>
          </a:bodyPr>
          <a:lstStyle/>
          <a:p>
            <a: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L’évolution de la répartition des PP en % selon le lieu de vie</a:t>
            </a:r>
            <a:b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br>
            <a: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 entre 2021et 2025</a:t>
            </a:r>
            <a:endParaRPr lang="fr-FR" sz="2400" u="sng" dirty="0">
              <a:solidFill>
                <a:schemeClr val="accent2">
                  <a:lumMod val="50000"/>
                </a:schemeClr>
              </a:solidFill>
              <a:effectLst>
                <a:outerShdw blurRad="38100" dist="38100" dir="2700000" algn="tl">
                  <a:srgbClr val="000000">
                    <a:alpha val="43137"/>
                  </a:srgbClr>
                </a:outerShdw>
              </a:effectLst>
            </a:endParaRPr>
          </a:p>
        </p:txBody>
      </p:sp>
      <p:sp>
        <p:nvSpPr>
          <p:cNvPr id="13" name="ZoneTexte 12">
            <a:extLst>
              <a:ext uri="{FF2B5EF4-FFF2-40B4-BE49-F238E27FC236}">
                <a16:creationId xmlns:a16="http://schemas.microsoft.com/office/drawing/2014/main" id="{B8063274-971D-08F4-9E56-DD0F20B0F2CC}"/>
              </a:ext>
            </a:extLst>
          </p:cNvPr>
          <p:cNvSpPr txBox="1"/>
          <p:nvPr/>
        </p:nvSpPr>
        <p:spPr>
          <a:xfrm>
            <a:off x="3638506" y="1495164"/>
            <a:ext cx="4884598" cy="4893647"/>
          </a:xfrm>
          <a:prstGeom prst="rect">
            <a:avLst/>
          </a:prstGeom>
          <a:noFill/>
        </p:spPr>
        <p:txBody>
          <a:bodyPr wrap="square">
            <a:spAutoFit/>
          </a:bodyPr>
          <a:lstStyle/>
          <a:p>
            <a:pPr algn="l">
              <a:buNone/>
            </a:pPr>
            <a:r>
              <a:rPr lang="fr-FR" sz="24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Plus des 2/3 des personnes accompagnées résident à domicile.</a:t>
            </a:r>
          </a:p>
          <a:p>
            <a:pPr algn="l">
              <a:buNone/>
            </a:pPr>
            <a:endParaRPr lang="fr-FR" sz="2400" b="0" dirty="0">
              <a:solidFill>
                <a:schemeClr val="accent2">
                  <a:lumMod val="75000"/>
                </a:schemeClr>
              </a:solidFill>
              <a:effectLst/>
              <a:latin typeface="Arial Narrow" panose="020B0606020202030204" pitchFamily="34" charset="0"/>
              <a:ea typeface="Calibri" panose="020F0502020204030204" pitchFamily="34" charset="0"/>
            </a:endParaRPr>
          </a:p>
          <a:p>
            <a:pPr algn="l">
              <a:buNone/>
            </a:pPr>
            <a:r>
              <a:rPr lang="fr-FR" sz="24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Cette répartition évolue peu d’une année sur l’autre.</a:t>
            </a:r>
          </a:p>
          <a:p>
            <a:pPr algn="l">
              <a:buNone/>
            </a:pPr>
            <a:endParaRPr lang="fr-FR" sz="24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endParaRPr>
          </a:p>
          <a:p>
            <a:pPr algn="just">
              <a:buNone/>
            </a:pPr>
            <a:r>
              <a:rPr lang="fr-FR" sz="2400" b="0" dirty="0">
                <a:solidFill>
                  <a:schemeClr val="accent2">
                    <a:lumMod val="75000"/>
                  </a:schemeClr>
                </a:solidFill>
                <a:latin typeface="Arial Narrow" panose="020B0606020202030204" pitchFamily="34" charset="0"/>
              </a:rPr>
              <a:t>La prise en charge des personnes protégées continue de se complexifier en raison des profils rencontrés (troubles psychiatriques importants, conduites addictives) et des difficultés à pouvoir mobiliser des partenaires de santé.</a:t>
            </a:r>
            <a:endParaRPr lang="fr-FR" sz="2400" b="0" dirty="0">
              <a:solidFill>
                <a:schemeClr val="accent2">
                  <a:lumMod val="75000"/>
                </a:schemeClr>
              </a:solidFill>
              <a:latin typeface="Arial Narrow" panose="020B0606020202030204" pitchFamily="34" charset="0"/>
              <a:ea typeface="Calibri" panose="020F0502020204030204" pitchFamily="34" charset="0"/>
              <a:cs typeface="Calibri" panose="020F0502020204030204" pitchFamily="34" charset="0"/>
            </a:endParaRPr>
          </a:p>
          <a:p>
            <a:pPr algn="l">
              <a:buNone/>
            </a:pPr>
            <a:endParaRPr lang="fr-FR" sz="2400" dirty="0">
              <a:solidFill>
                <a:schemeClr val="accent2">
                  <a:lumMod val="50000"/>
                </a:schemeClr>
              </a:solidFill>
              <a:effectLst/>
              <a:latin typeface="Arial Narrow" panose="020B0606020202030204" pitchFamily="34" charset="0"/>
              <a:ea typeface="Calibri" panose="020F0502020204030204" pitchFamily="34" charset="0"/>
            </a:endParaRPr>
          </a:p>
        </p:txBody>
      </p:sp>
      <p:graphicFrame>
        <p:nvGraphicFramePr>
          <p:cNvPr id="17" name="Graphique 16">
            <a:extLst>
              <a:ext uri="{FF2B5EF4-FFF2-40B4-BE49-F238E27FC236}">
                <a16:creationId xmlns:a16="http://schemas.microsoft.com/office/drawing/2014/main" id="{E54428D6-06F2-8ED5-67C9-16F598A126B3}"/>
              </a:ext>
            </a:extLst>
          </p:cNvPr>
          <p:cNvGraphicFramePr>
            <a:graphicFrameLocks/>
          </p:cNvGraphicFramePr>
          <p:nvPr>
            <p:extLst>
              <p:ext uri="{D42A27DB-BD31-4B8C-83A1-F6EECF244321}">
                <p14:modId xmlns:p14="http://schemas.microsoft.com/office/powerpoint/2010/main" val="555334513"/>
              </p:ext>
            </p:extLst>
          </p:nvPr>
        </p:nvGraphicFramePr>
        <p:xfrm>
          <a:off x="67154" y="1916832"/>
          <a:ext cx="3407761" cy="25202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40250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F4EC91-31B1-E986-5B05-10C634E0081D}"/>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8A65D34A-EAFD-08C9-CE25-078B6A53C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2C42FA5C-A6AB-9BDC-7C90-737BBCA0D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C1DD919A-0C8C-FE84-FBA3-48DEA95C7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3B99563F-9306-BCA4-6E86-AFE9DA2151B9}"/>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4EDA11AA-7331-F56F-3EA8-ED059B1ABE72}"/>
              </a:ext>
            </a:extLst>
          </p:cNvPr>
          <p:cNvSpPr txBox="1"/>
          <p:nvPr/>
        </p:nvSpPr>
        <p:spPr>
          <a:xfrm>
            <a:off x="744528" y="109159"/>
            <a:ext cx="7920880" cy="830997"/>
          </a:xfrm>
          <a:prstGeom prst="rect">
            <a:avLst/>
          </a:prstGeom>
          <a:noFill/>
        </p:spPr>
        <p:txBody>
          <a:bodyPr wrap="square">
            <a:spAutoFit/>
          </a:bodyPr>
          <a:lstStyle/>
          <a:p>
            <a:r>
              <a:rPr lang="fr-FR" sz="23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Arial" panose="020B0604020202020204" pitchFamily="34" charset="0"/>
              </a:rPr>
              <a:t>Répartition du lieu de vie des personnes protégées en 2025 </a:t>
            </a:r>
            <a:br>
              <a:rPr lang="fr-FR" sz="23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Arial" panose="020B0604020202020204" pitchFamily="34" charset="0"/>
              </a:rPr>
            </a:br>
            <a:r>
              <a:rPr lang="fr-FR" sz="23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Arial" panose="020B0604020202020204" pitchFamily="34" charset="0"/>
              </a:rPr>
              <a:t>par cantons</a:t>
            </a:r>
            <a:endParaRPr lang="fr-FR" sz="2300" u="sng" dirty="0">
              <a:solidFill>
                <a:schemeClr val="accent2">
                  <a:lumMod val="50000"/>
                </a:schemeClr>
              </a:solidFill>
              <a:effectLst>
                <a:outerShdw blurRad="38100" dist="38100" dir="2700000" algn="tl">
                  <a:srgbClr val="000000">
                    <a:alpha val="43137"/>
                  </a:srgbClr>
                </a:outerShdw>
              </a:effectLst>
            </a:endParaRPr>
          </a:p>
        </p:txBody>
      </p:sp>
      <p:grpSp>
        <p:nvGrpSpPr>
          <p:cNvPr id="27" name="Groupe 26">
            <a:extLst>
              <a:ext uri="{FF2B5EF4-FFF2-40B4-BE49-F238E27FC236}">
                <a16:creationId xmlns:a16="http://schemas.microsoft.com/office/drawing/2014/main" id="{00AE5AF0-3531-47FC-9337-9B4B05B3891C}"/>
              </a:ext>
            </a:extLst>
          </p:cNvPr>
          <p:cNvGrpSpPr/>
          <p:nvPr/>
        </p:nvGrpSpPr>
        <p:grpSpPr>
          <a:xfrm>
            <a:off x="137321" y="854335"/>
            <a:ext cx="5029200" cy="5395071"/>
            <a:chOff x="84992" y="849568"/>
            <a:chExt cx="5029200" cy="5384165"/>
          </a:xfrm>
        </p:grpSpPr>
        <p:pic>
          <p:nvPicPr>
            <p:cNvPr id="11" name="Image 10" descr="Carte des nouveaux cantons de la Sarthe avec communes">
              <a:extLst>
                <a:ext uri="{FF2B5EF4-FFF2-40B4-BE49-F238E27FC236}">
                  <a16:creationId xmlns:a16="http://schemas.microsoft.com/office/drawing/2014/main" id="{06853D76-9241-48AA-F377-CC68C2CA849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4992" y="849568"/>
              <a:ext cx="5029200" cy="5384165"/>
            </a:xfrm>
            <a:prstGeom prst="rect">
              <a:avLst/>
            </a:prstGeom>
            <a:noFill/>
            <a:ln>
              <a:noFill/>
            </a:ln>
          </p:spPr>
        </p:pic>
        <p:sp>
          <p:nvSpPr>
            <p:cNvPr id="12" name="Zone de texte 71">
              <a:extLst>
                <a:ext uri="{FF2B5EF4-FFF2-40B4-BE49-F238E27FC236}">
                  <a16:creationId xmlns:a16="http://schemas.microsoft.com/office/drawing/2014/main" id="{68376C10-12B6-D1DB-BB07-24B270FACA43}"/>
                </a:ext>
              </a:extLst>
            </p:cNvPr>
            <p:cNvSpPr txBox="1"/>
            <p:nvPr/>
          </p:nvSpPr>
          <p:spPr>
            <a:xfrm>
              <a:off x="1968422" y="2507899"/>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39</a:t>
              </a:r>
              <a:endParaRPr lang="fr-FR" sz="1100" dirty="0">
                <a:effectLst/>
                <a:latin typeface="Arial" panose="020B0604020202020204" pitchFamily="34" charset="0"/>
                <a:ea typeface="Calibri" panose="020F0502020204030204" pitchFamily="34" charset="0"/>
              </a:endParaRPr>
            </a:p>
          </p:txBody>
        </p:sp>
        <p:sp>
          <p:nvSpPr>
            <p:cNvPr id="13" name="Zone de texte 71">
              <a:extLst>
                <a:ext uri="{FF2B5EF4-FFF2-40B4-BE49-F238E27FC236}">
                  <a16:creationId xmlns:a16="http://schemas.microsoft.com/office/drawing/2014/main" id="{CD98172F-8769-5111-58F3-0BC688F61BF0}"/>
                </a:ext>
              </a:extLst>
            </p:cNvPr>
            <p:cNvSpPr txBox="1"/>
            <p:nvPr/>
          </p:nvSpPr>
          <p:spPr>
            <a:xfrm>
              <a:off x="3499990" y="4721948"/>
              <a:ext cx="342900" cy="276225"/>
            </a:xfrm>
            <a:prstGeom prst="rect">
              <a:avLst/>
            </a:prstGeom>
            <a:solidFill>
              <a:schemeClr val="lt1"/>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72</a:t>
              </a:r>
              <a:endParaRPr lang="fr-FR" sz="1100" dirty="0">
                <a:effectLst/>
                <a:latin typeface="Arial" panose="020B0604020202020204" pitchFamily="34" charset="0"/>
                <a:ea typeface="Calibri" panose="020F0502020204030204" pitchFamily="34" charset="0"/>
              </a:endParaRPr>
            </a:p>
          </p:txBody>
        </p:sp>
        <p:sp>
          <p:nvSpPr>
            <p:cNvPr id="14" name="Zone de texte 71">
              <a:extLst>
                <a:ext uri="{FF2B5EF4-FFF2-40B4-BE49-F238E27FC236}">
                  <a16:creationId xmlns:a16="http://schemas.microsoft.com/office/drawing/2014/main" id="{1F8AF4B9-82E6-F81D-DF1B-69EA59A896F9}"/>
                </a:ext>
              </a:extLst>
            </p:cNvPr>
            <p:cNvSpPr txBox="1"/>
            <p:nvPr/>
          </p:nvSpPr>
          <p:spPr>
            <a:xfrm>
              <a:off x="3890223" y="4125280"/>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57</a:t>
              </a:r>
              <a:endParaRPr lang="fr-FR" sz="1100" dirty="0">
                <a:effectLst/>
                <a:latin typeface="Arial" panose="020B0604020202020204" pitchFamily="34" charset="0"/>
                <a:ea typeface="Calibri" panose="020F0502020204030204" pitchFamily="34" charset="0"/>
              </a:endParaRPr>
            </a:p>
          </p:txBody>
        </p:sp>
        <p:sp>
          <p:nvSpPr>
            <p:cNvPr id="15" name="Zone de texte 71">
              <a:extLst>
                <a:ext uri="{FF2B5EF4-FFF2-40B4-BE49-F238E27FC236}">
                  <a16:creationId xmlns:a16="http://schemas.microsoft.com/office/drawing/2014/main" id="{78F8D2ED-58A1-4AA7-2BC3-2030131626AF}"/>
                </a:ext>
              </a:extLst>
            </p:cNvPr>
            <p:cNvSpPr txBox="1"/>
            <p:nvPr/>
          </p:nvSpPr>
          <p:spPr>
            <a:xfrm>
              <a:off x="2292031" y="5337481"/>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36</a:t>
              </a:r>
              <a:endParaRPr lang="fr-FR" sz="1100" dirty="0">
                <a:effectLst/>
                <a:latin typeface="Arial" panose="020B0604020202020204" pitchFamily="34" charset="0"/>
                <a:ea typeface="Calibri" panose="020F0502020204030204" pitchFamily="34" charset="0"/>
              </a:endParaRPr>
            </a:p>
          </p:txBody>
        </p:sp>
        <p:sp>
          <p:nvSpPr>
            <p:cNvPr id="16" name="Zone de texte 71">
              <a:extLst>
                <a:ext uri="{FF2B5EF4-FFF2-40B4-BE49-F238E27FC236}">
                  <a16:creationId xmlns:a16="http://schemas.microsoft.com/office/drawing/2014/main" id="{BC345CC9-0084-66AE-B249-68056199BC01}"/>
                </a:ext>
              </a:extLst>
            </p:cNvPr>
            <p:cNvSpPr txBox="1"/>
            <p:nvPr/>
          </p:nvSpPr>
          <p:spPr>
            <a:xfrm>
              <a:off x="1386726" y="4967922"/>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95</a:t>
              </a:r>
              <a:endParaRPr lang="fr-FR" sz="1100" dirty="0">
                <a:effectLst/>
                <a:latin typeface="Arial" panose="020B0604020202020204" pitchFamily="34" charset="0"/>
                <a:ea typeface="Calibri" panose="020F0502020204030204" pitchFamily="34" charset="0"/>
              </a:endParaRPr>
            </a:p>
          </p:txBody>
        </p:sp>
        <p:sp>
          <p:nvSpPr>
            <p:cNvPr id="17" name="Zone de texte 71">
              <a:extLst>
                <a:ext uri="{FF2B5EF4-FFF2-40B4-BE49-F238E27FC236}">
                  <a16:creationId xmlns:a16="http://schemas.microsoft.com/office/drawing/2014/main" id="{5EE5C93A-790A-E774-8B01-2AED3533EA96}"/>
                </a:ext>
              </a:extLst>
            </p:cNvPr>
            <p:cNvSpPr txBox="1"/>
            <p:nvPr/>
          </p:nvSpPr>
          <p:spPr>
            <a:xfrm>
              <a:off x="420042" y="4721948"/>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89</a:t>
              </a:r>
              <a:endParaRPr lang="fr-FR" sz="1100" dirty="0">
                <a:effectLst/>
                <a:latin typeface="Arial" panose="020B0604020202020204" pitchFamily="34" charset="0"/>
                <a:ea typeface="Calibri" panose="020F0502020204030204" pitchFamily="34" charset="0"/>
              </a:endParaRPr>
            </a:p>
          </p:txBody>
        </p:sp>
        <p:sp>
          <p:nvSpPr>
            <p:cNvPr id="18" name="Zone de texte 71">
              <a:extLst>
                <a:ext uri="{FF2B5EF4-FFF2-40B4-BE49-F238E27FC236}">
                  <a16:creationId xmlns:a16="http://schemas.microsoft.com/office/drawing/2014/main" id="{F85D1837-6F37-7EC1-78CB-5C14FC88C562}"/>
                </a:ext>
              </a:extLst>
            </p:cNvPr>
            <p:cNvSpPr txBox="1"/>
            <p:nvPr/>
          </p:nvSpPr>
          <p:spPr>
            <a:xfrm>
              <a:off x="1572175" y="4382787"/>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29</a:t>
              </a:r>
              <a:endParaRPr lang="fr-FR" sz="1100" dirty="0">
                <a:effectLst/>
                <a:latin typeface="Arial" panose="020B0604020202020204" pitchFamily="34" charset="0"/>
                <a:ea typeface="Calibri" panose="020F0502020204030204" pitchFamily="34" charset="0"/>
              </a:endParaRPr>
            </a:p>
          </p:txBody>
        </p:sp>
        <p:sp>
          <p:nvSpPr>
            <p:cNvPr id="19" name="Zone de texte 71">
              <a:extLst>
                <a:ext uri="{FF2B5EF4-FFF2-40B4-BE49-F238E27FC236}">
                  <a16:creationId xmlns:a16="http://schemas.microsoft.com/office/drawing/2014/main" id="{FBD4FA65-E1C8-BE48-C53B-6A018D54C245}"/>
                </a:ext>
              </a:extLst>
            </p:cNvPr>
            <p:cNvSpPr txBox="1"/>
            <p:nvPr/>
          </p:nvSpPr>
          <p:spPr>
            <a:xfrm>
              <a:off x="2405558" y="4498360"/>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33</a:t>
              </a:r>
              <a:endParaRPr lang="fr-FR" sz="1100" dirty="0">
                <a:effectLst/>
                <a:latin typeface="Arial" panose="020B0604020202020204" pitchFamily="34" charset="0"/>
                <a:ea typeface="Calibri" panose="020F0502020204030204" pitchFamily="34" charset="0"/>
              </a:endParaRPr>
            </a:p>
          </p:txBody>
        </p:sp>
        <p:sp>
          <p:nvSpPr>
            <p:cNvPr id="20" name="Zone de texte 71">
              <a:extLst>
                <a:ext uri="{FF2B5EF4-FFF2-40B4-BE49-F238E27FC236}">
                  <a16:creationId xmlns:a16="http://schemas.microsoft.com/office/drawing/2014/main" id="{164C1DE8-E854-ADE6-6AC2-9986A8376E13}"/>
                </a:ext>
              </a:extLst>
            </p:cNvPr>
            <p:cNvSpPr txBox="1"/>
            <p:nvPr/>
          </p:nvSpPr>
          <p:spPr>
            <a:xfrm>
              <a:off x="857910" y="3682047"/>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29</a:t>
              </a:r>
              <a:endParaRPr lang="fr-FR" sz="1100" dirty="0">
                <a:effectLst/>
                <a:latin typeface="Arial" panose="020B0604020202020204" pitchFamily="34" charset="0"/>
                <a:ea typeface="Calibri" panose="020F0502020204030204" pitchFamily="34" charset="0"/>
              </a:endParaRPr>
            </a:p>
          </p:txBody>
        </p:sp>
        <p:sp>
          <p:nvSpPr>
            <p:cNvPr id="21" name="Zone de texte 71">
              <a:extLst>
                <a:ext uri="{FF2B5EF4-FFF2-40B4-BE49-F238E27FC236}">
                  <a16:creationId xmlns:a16="http://schemas.microsoft.com/office/drawing/2014/main" id="{A48B7290-D621-EB07-0483-10FF390246AA}"/>
                </a:ext>
              </a:extLst>
            </p:cNvPr>
            <p:cNvSpPr txBox="1"/>
            <p:nvPr/>
          </p:nvSpPr>
          <p:spPr>
            <a:xfrm>
              <a:off x="2786783" y="2291071"/>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dirty="0">
                  <a:solidFill>
                    <a:schemeClr val="accent2">
                      <a:lumMod val="50000"/>
                    </a:schemeClr>
                  </a:solidFill>
                  <a:effectLst/>
                  <a:latin typeface="Arial Narrow" panose="020B0606020202030204" pitchFamily="34" charset="0"/>
                  <a:ea typeface="Calibri" panose="020F0502020204030204" pitchFamily="34" charset="0"/>
                </a:rPr>
                <a:t>37</a:t>
              </a:r>
            </a:p>
          </p:txBody>
        </p:sp>
        <p:sp>
          <p:nvSpPr>
            <p:cNvPr id="22" name="Zone de texte 71">
              <a:extLst>
                <a:ext uri="{FF2B5EF4-FFF2-40B4-BE49-F238E27FC236}">
                  <a16:creationId xmlns:a16="http://schemas.microsoft.com/office/drawing/2014/main" id="{EDDFAA10-2078-AAE6-A113-18471FF8BCAC}"/>
                </a:ext>
              </a:extLst>
            </p:cNvPr>
            <p:cNvSpPr txBox="1"/>
            <p:nvPr/>
          </p:nvSpPr>
          <p:spPr>
            <a:xfrm>
              <a:off x="2420743" y="3080327"/>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32</a:t>
              </a:r>
              <a:endParaRPr lang="fr-FR" sz="1100" dirty="0">
                <a:effectLst/>
                <a:latin typeface="Arial" panose="020B0604020202020204" pitchFamily="34" charset="0"/>
                <a:ea typeface="Calibri" panose="020F0502020204030204" pitchFamily="34" charset="0"/>
              </a:endParaRPr>
            </a:p>
          </p:txBody>
        </p:sp>
        <p:sp>
          <p:nvSpPr>
            <p:cNvPr id="23" name="Zone de texte 71">
              <a:extLst>
                <a:ext uri="{FF2B5EF4-FFF2-40B4-BE49-F238E27FC236}">
                  <a16:creationId xmlns:a16="http://schemas.microsoft.com/office/drawing/2014/main" id="{FAA3CFDA-B234-7447-CED1-EAB31C2E103C}"/>
                </a:ext>
              </a:extLst>
            </p:cNvPr>
            <p:cNvSpPr txBox="1"/>
            <p:nvPr/>
          </p:nvSpPr>
          <p:spPr>
            <a:xfrm>
              <a:off x="3169574" y="3655248"/>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17</a:t>
              </a:r>
              <a:endParaRPr lang="fr-FR" sz="1100" dirty="0">
                <a:effectLst/>
                <a:latin typeface="Arial" panose="020B0604020202020204" pitchFamily="34" charset="0"/>
                <a:ea typeface="Calibri" panose="020F0502020204030204" pitchFamily="34" charset="0"/>
              </a:endParaRPr>
            </a:p>
          </p:txBody>
        </p:sp>
        <p:sp>
          <p:nvSpPr>
            <p:cNvPr id="24" name="Zone de texte 71">
              <a:extLst>
                <a:ext uri="{FF2B5EF4-FFF2-40B4-BE49-F238E27FC236}">
                  <a16:creationId xmlns:a16="http://schemas.microsoft.com/office/drawing/2014/main" id="{3E92E908-0606-36EB-F08F-8B2A5634D051}"/>
                </a:ext>
              </a:extLst>
            </p:cNvPr>
            <p:cNvSpPr txBox="1"/>
            <p:nvPr/>
          </p:nvSpPr>
          <p:spPr>
            <a:xfrm>
              <a:off x="2864069" y="4250479"/>
              <a:ext cx="342900"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19</a:t>
              </a:r>
              <a:endParaRPr lang="fr-FR" sz="1100" dirty="0">
                <a:effectLst/>
                <a:latin typeface="Arial" panose="020B0604020202020204" pitchFamily="34" charset="0"/>
                <a:ea typeface="Calibri" panose="020F0502020204030204" pitchFamily="34" charset="0"/>
              </a:endParaRPr>
            </a:p>
          </p:txBody>
        </p:sp>
        <p:sp>
          <p:nvSpPr>
            <p:cNvPr id="25" name="Zone de texte 71">
              <a:extLst>
                <a:ext uri="{FF2B5EF4-FFF2-40B4-BE49-F238E27FC236}">
                  <a16:creationId xmlns:a16="http://schemas.microsoft.com/office/drawing/2014/main" id="{6F8A3753-45F7-4D37-5A1F-F72DC5795482}"/>
                </a:ext>
              </a:extLst>
            </p:cNvPr>
            <p:cNvSpPr txBox="1"/>
            <p:nvPr/>
          </p:nvSpPr>
          <p:spPr>
            <a:xfrm>
              <a:off x="3644748" y="3184286"/>
              <a:ext cx="396284" cy="276225"/>
            </a:xfrm>
            <a:prstGeom prst="rect">
              <a:avLst/>
            </a:prstGeom>
            <a:solidFill>
              <a:sysClr val="window" lastClr="FFFFFF"/>
            </a:solidFill>
            <a:ln w="6350">
              <a:solidFill>
                <a:srgbClr val="FF33CC"/>
              </a:solidFill>
              <a:prstDash val="sysDot"/>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51</a:t>
              </a:r>
              <a:endParaRPr lang="fr-FR" sz="1100" dirty="0">
                <a:effectLst/>
                <a:latin typeface="Arial" panose="020B0604020202020204" pitchFamily="34" charset="0"/>
                <a:ea typeface="Calibri" panose="020F0502020204030204" pitchFamily="34" charset="0"/>
              </a:endParaRPr>
            </a:p>
          </p:txBody>
        </p:sp>
      </p:grpSp>
      <p:sp>
        <p:nvSpPr>
          <p:cNvPr id="26" name="Zone de texte 71">
            <a:extLst>
              <a:ext uri="{FF2B5EF4-FFF2-40B4-BE49-F238E27FC236}">
                <a16:creationId xmlns:a16="http://schemas.microsoft.com/office/drawing/2014/main" id="{4146FF17-AB69-7D24-1FEC-E520F9A031E3}"/>
              </a:ext>
            </a:extLst>
          </p:cNvPr>
          <p:cNvSpPr txBox="1"/>
          <p:nvPr/>
        </p:nvSpPr>
        <p:spPr>
          <a:xfrm>
            <a:off x="4295014" y="1584463"/>
            <a:ext cx="400050" cy="276225"/>
          </a:xfrm>
          <a:prstGeom prst="rect">
            <a:avLst/>
          </a:prstGeom>
          <a:solidFill>
            <a:srgbClr val="FF66CC"/>
          </a:solidFill>
          <a:ln w="6350">
            <a:solidFill>
              <a:schemeClr val="bg1"/>
            </a:solidFill>
            <a:prstDash val="sysDash"/>
          </a:ln>
        </p:spPr>
        <p:txBody>
          <a:bodyPr rot="0" spcFirstLastPara="0" vert="horz" wrap="square" lIns="91440" tIns="45720" rIns="91440" bIns="45720" numCol="1" spcCol="0" rtlCol="0" fromWordArt="0" anchor="t" anchorCtr="0" forceAA="0" compatLnSpc="1">
            <a:prstTxWarp prst="textNoShape">
              <a:avLst/>
            </a:prstTxWarp>
            <a:noAutofit/>
          </a:bodyPr>
          <a:lstStyle/>
          <a:p>
            <a:pPr>
              <a:buNone/>
            </a:pPr>
            <a:r>
              <a:rPr lang="fr-FR" sz="1100" b="1" dirty="0">
                <a:solidFill>
                  <a:srgbClr val="17365D"/>
                </a:solidFill>
                <a:effectLst/>
                <a:latin typeface="Arial Narrow" panose="020B0606020202030204" pitchFamily="34" charset="0"/>
                <a:ea typeface="Calibri" panose="020F0502020204030204" pitchFamily="34" charset="0"/>
              </a:rPr>
              <a:t>476</a:t>
            </a:r>
            <a:endParaRPr lang="fr-FR" sz="1100" dirty="0">
              <a:effectLst/>
              <a:latin typeface="Arial" panose="020B0604020202020204" pitchFamily="34" charset="0"/>
              <a:ea typeface="Calibri" panose="020F0502020204030204" pitchFamily="34" charset="0"/>
            </a:endParaRPr>
          </a:p>
        </p:txBody>
      </p:sp>
      <p:cxnSp>
        <p:nvCxnSpPr>
          <p:cNvPr id="29" name="Connecteur droit avec flèche 28">
            <a:extLst>
              <a:ext uri="{FF2B5EF4-FFF2-40B4-BE49-F238E27FC236}">
                <a16:creationId xmlns:a16="http://schemas.microsoft.com/office/drawing/2014/main" id="{6A9BB90A-4FA0-9383-C59D-C52BCC5BEE33}"/>
              </a:ext>
            </a:extLst>
          </p:cNvPr>
          <p:cNvCxnSpPr/>
          <p:nvPr/>
        </p:nvCxnSpPr>
        <p:spPr>
          <a:xfrm flipH="1">
            <a:off x="2311322" y="1787055"/>
            <a:ext cx="2088232" cy="213847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0" name="Zone de texte 714579125">
            <a:extLst>
              <a:ext uri="{FF2B5EF4-FFF2-40B4-BE49-F238E27FC236}">
                <a16:creationId xmlns:a16="http://schemas.microsoft.com/office/drawing/2014/main" id="{B60A3595-52D0-D844-C6A9-7FCB335C0401}"/>
              </a:ext>
            </a:extLst>
          </p:cNvPr>
          <p:cNvSpPr txBox="1"/>
          <p:nvPr/>
        </p:nvSpPr>
        <p:spPr>
          <a:xfrm>
            <a:off x="5166521" y="1388625"/>
            <a:ext cx="3711065" cy="3391453"/>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lvl="0" algn="just">
              <a:lnSpc>
                <a:spcPct val="150000"/>
              </a:lnSpc>
              <a:buClr>
                <a:srgbClr val="76923C"/>
              </a:buClr>
            </a:pPr>
            <a:r>
              <a:rPr lang="fr-FR" sz="2000" b="0" dirty="0">
                <a:solidFill>
                  <a:schemeClr val="accent2">
                    <a:lumMod val="75000"/>
                  </a:schemeClr>
                </a:solidFill>
                <a:effectLst/>
                <a:latin typeface="Arial Narrow" panose="020B0606020202030204" pitchFamily="34" charset="0"/>
                <a:ea typeface="Calibri" panose="020F0502020204030204" pitchFamily="34" charset="0"/>
              </a:rPr>
              <a:t>Le Mans et son agglomération concentrent </a:t>
            </a:r>
            <a:r>
              <a:rPr lang="fr-FR" sz="2000" dirty="0">
                <a:solidFill>
                  <a:schemeClr val="accent2">
                    <a:lumMod val="75000"/>
                  </a:schemeClr>
                </a:solidFill>
                <a:effectLst/>
                <a:latin typeface="Arial Narrow" panose="020B0606020202030204" pitchFamily="34" charset="0"/>
                <a:ea typeface="Calibri" panose="020F0502020204030204" pitchFamily="34" charset="0"/>
              </a:rPr>
              <a:t>42.7%</a:t>
            </a:r>
            <a:r>
              <a:rPr lang="fr-FR" sz="2000" b="0" dirty="0">
                <a:solidFill>
                  <a:schemeClr val="accent2">
                    <a:lumMod val="75000"/>
                  </a:schemeClr>
                </a:solidFill>
                <a:effectLst/>
                <a:latin typeface="Arial Narrow" panose="020B0606020202030204" pitchFamily="34" charset="0"/>
                <a:ea typeface="Calibri" panose="020F0502020204030204" pitchFamily="34" charset="0"/>
              </a:rPr>
              <a:t> des personnes protégées suivies à l’ATH.</a:t>
            </a:r>
          </a:p>
          <a:p>
            <a:pPr algn="just">
              <a:lnSpc>
                <a:spcPct val="150000"/>
              </a:lnSpc>
              <a:buNone/>
            </a:pPr>
            <a:r>
              <a:rPr lang="fr-FR" sz="2000" b="0" dirty="0">
                <a:solidFill>
                  <a:schemeClr val="accent2">
                    <a:lumMod val="75000"/>
                  </a:schemeClr>
                </a:solidFill>
                <a:effectLst/>
                <a:latin typeface="Arial Narrow" panose="020B0606020202030204" pitchFamily="34" charset="0"/>
                <a:ea typeface="Calibri" panose="020F0502020204030204" pitchFamily="34" charset="0"/>
              </a:rPr>
              <a:t> </a:t>
            </a:r>
          </a:p>
          <a:p>
            <a:pPr lvl="0" algn="just">
              <a:lnSpc>
                <a:spcPct val="150000"/>
              </a:lnSpc>
              <a:buClr>
                <a:srgbClr val="76923C"/>
              </a:buClr>
            </a:pPr>
            <a:r>
              <a:rPr lang="fr-FR" sz="2000" dirty="0">
                <a:solidFill>
                  <a:schemeClr val="accent2">
                    <a:lumMod val="75000"/>
                  </a:schemeClr>
                </a:solidFill>
                <a:effectLst/>
                <a:latin typeface="Arial Narrow" panose="020B0606020202030204" pitchFamily="34" charset="0"/>
                <a:ea typeface="Calibri" panose="020F0502020204030204" pitchFamily="34" charset="0"/>
              </a:rPr>
              <a:t>335</a:t>
            </a:r>
            <a:r>
              <a:rPr lang="fr-FR" sz="2000" b="0" dirty="0">
                <a:solidFill>
                  <a:schemeClr val="accent2">
                    <a:lumMod val="75000"/>
                  </a:schemeClr>
                </a:solidFill>
                <a:effectLst/>
                <a:latin typeface="Arial Narrow" panose="020B0606020202030204" pitchFamily="34" charset="0"/>
                <a:ea typeface="Calibri" panose="020F0502020204030204" pitchFamily="34" charset="0"/>
              </a:rPr>
              <a:t> Personnes Protégées habitent Le Mans même</a:t>
            </a:r>
            <a:r>
              <a:rPr lang="fr-FR" sz="2000" b="0" dirty="0">
                <a:solidFill>
                  <a:schemeClr val="accent2">
                    <a:lumMod val="75000"/>
                  </a:schemeClr>
                </a:solidFill>
                <a:latin typeface="Arial Narrow" panose="020B0606020202030204" pitchFamily="34" charset="0"/>
                <a:ea typeface="Calibri" panose="020F0502020204030204" pitchFamily="34" charset="0"/>
              </a:rPr>
              <a:t> contre </a:t>
            </a:r>
            <a:r>
              <a:rPr lang="fr-FR" sz="2000" b="0" dirty="0">
                <a:solidFill>
                  <a:schemeClr val="accent2">
                    <a:lumMod val="75000"/>
                  </a:schemeClr>
                </a:solidFill>
                <a:effectLst/>
                <a:latin typeface="Arial Narrow" panose="020B0606020202030204" pitchFamily="34" charset="0"/>
                <a:ea typeface="Calibri" panose="020F0502020204030204" pitchFamily="34" charset="0"/>
              </a:rPr>
              <a:t>314 en 2024.</a:t>
            </a:r>
          </a:p>
          <a:p>
            <a:pPr algn="just">
              <a:lnSpc>
                <a:spcPct val="150000"/>
              </a:lnSpc>
              <a:buNone/>
            </a:pPr>
            <a:r>
              <a:rPr lang="fr-FR" sz="2000" b="0" dirty="0">
                <a:solidFill>
                  <a:schemeClr val="accent2">
                    <a:lumMod val="75000"/>
                  </a:schemeClr>
                </a:solidFill>
                <a:effectLst/>
                <a:latin typeface="Arial Narrow" panose="020B0606020202030204" pitchFamily="34" charset="0"/>
                <a:ea typeface="Calibri" panose="020F0502020204030204" pitchFamily="34" charset="0"/>
              </a:rPr>
              <a:t> </a:t>
            </a:r>
          </a:p>
          <a:p>
            <a:pPr lvl="0" algn="just">
              <a:lnSpc>
                <a:spcPct val="150000"/>
              </a:lnSpc>
              <a:buClr>
                <a:srgbClr val="76923C"/>
              </a:buClr>
            </a:pPr>
            <a:r>
              <a:rPr lang="fr-FR" sz="2000" b="0" dirty="0">
                <a:solidFill>
                  <a:schemeClr val="accent2">
                    <a:lumMod val="75000"/>
                  </a:schemeClr>
                </a:solidFill>
                <a:effectLst/>
                <a:latin typeface="Arial Narrow" panose="020B0606020202030204" pitchFamily="34" charset="0"/>
                <a:ea typeface="Calibri" panose="020F0502020204030204" pitchFamily="34" charset="0"/>
              </a:rPr>
              <a:t>Une majorité des personnes protégées résident dans le sud du département.</a:t>
            </a:r>
          </a:p>
          <a:p>
            <a:pPr algn="just">
              <a:lnSpc>
                <a:spcPct val="150000"/>
              </a:lnSpc>
              <a:buNone/>
            </a:pPr>
            <a:r>
              <a:rPr lang="fr-FR" sz="2000" b="0" dirty="0">
                <a:solidFill>
                  <a:schemeClr val="accent2">
                    <a:lumMod val="75000"/>
                  </a:schemeClr>
                </a:solidFill>
                <a:effectLst/>
                <a:latin typeface="Arial Narrow" panose="020B0606020202030204" pitchFamily="34" charset="0"/>
                <a:ea typeface="Calibri" panose="020F0502020204030204" pitchFamily="34" charset="0"/>
              </a:rPr>
              <a:t> </a:t>
            </a:r>
          </a:p>
          <a:p>
            <a:pPr algn="just">
              <a:buNone/>
            </a:pPr>
            <a:r>
              <a:rPr lang="fr-FR" sz="1600" dirty="0">
                <a:solidFill>
                  <a:schemeClr val="accent2">
                    <a:lumMod val="75000"/>
                  </a:schemeClr>
                </a:solidFill>
                <a:effectLst/>
                <a:latin typeface="Arial Narrow" panose="020B0606020202030204" pitchFamily="34" charset="0"/>
                <a:ea typeface="Calibri" panose="020F0502020204030204" pitchFamily="34" charset="0"/>
              </a:rPr>
              <a:t> </a:t>
            </a:r>
          </a:p>
        </p:txBody>
      </p:sp>
      <p:sp>
        <p:nvSpPr>
          <p:cNvPr id="2" name="Espace réservé du pied de page 1">
            <a:extLst>
              <a:ext uri="{FF2B5EF4-FFF2-40B4-BE49-F238E27FC236}">
                <a16:creationId xmlns:a16="http://schemas.microsoft.com/office/drawing/2014/main" id="{F27822E6-8091-15C8-CDDD-4D77084B3B05}"/>
              </a:ext>
            </a:extLst>
          </p:cNvPr>
          <p:cNvSpPr>
            <a:spLocks noGrp="1"/>
          </p:cNvSpPr>
          <p:nvPr>
            <p:ph type="ftr" sz="quarter" idx="11"/>
          </p:nvPr>
        </p:nvSpPr>
        <p:spPr>
          <a:xfrm>
            <a:off x="7607387" y="6386789"/>
            <a:ext cx="1069069" cy="365125"/>
          </a:xfrm>
        </p:spPr>
        <p:txBody>
          <a:bodyPr vert="horz" lIns="91440" tIns="45720" rIns="91440" bIns="45720" rtlCol="0" anchor="ctr">
            <a:normAutofit/>
          </a:bodyPr>
          <a:lstStyle/>
          <a:p>
            <a:pPr defTabSz="457200">
              <a:spcAft>
                <a:spcPts val="600"/>
              </a:spcAft>
              <a:defRPr/>
            </a:pPr>
            <a:r>
              <a:rPr lang="en-US" sz="700" b="0" i="1" kern="1200" dirty="0">
                <a:solidFill>
                  <a:schemeClr val="accent2">
                    <a:lumMod val="75000"/>
                  </a:schemeClr>
                </a:solidFill>
                <a:latin typeface="Arial Narrow" panose="020B0606020202030204" pitchFamily="34" charset="0"/>
              </a:rPr>
              <a:t>Rapport ATH Activité 2025</a:t>
            </a:r>
          </a:p>
        </p:txBody>
      </p:sp>
      <p:cxnSp>
        <p:nvCxnSpPr>
          <p:cNvPr id="6" name="Connecteur droit 5">
            <a:extLst>
              <a:ext uri="{FF2B5EF4-FFF2-40B4-BE49-F238E27FC236}">
                <a16:creationId xmlns:a16="http://schemas.microsoft.com/office/drawing/2014/main" id="{6C90D28A-B207-AA7F-A6DC-0EED23EA6167}"/>
              </a:ext>
            </a:extLst>
          </p:cNvPr>
          <p:cNvCxnSpPr>
            <a:cxnSpLocks/>
          </p:cNvCxnSpPr>
          <p:nvPr/>
        </p:nvCxnSpPr>
        <p:spPr>
          <a:xfrm flipV="1">
            <a:off x="755576" y="4034833"/>
            <a:ext cx="3939488" cy="13614"/>
          </a:xfrm>
          <a:prstGeom prst="line">
            <a:avLst/>
          </a:prstGeom>
          <a:ln w="38100" cmpd="sng">
            <a:solidFill>
              <a:schemeClr val="accent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e 7">
            <a:extLst>
              <a:ext uri="{FF2B5EF4-FFF2-40B4-BE49-F238E27FC236}">
                <a16:creationId xmlns:a16="http://schemas.microsoft.com/office/drawing/2014/main" id="{D432B5B6-4374-4E83-FCAD-2B347E6AA223}"/>
              </a:ext>
            </a:extLst>
          </p:cNvPr>
          <p:cNvGrpSpPr/>
          <p:nvPr/>
        </p:nvGrpSpPr>
        <p:grpSpPr>
          <a:xfrm>
            <a:off x="265206" y="854335"/>
            <a:ext cx="1913987" cy="1081097"/>
            <a:chOff x="39402" y="2406124"/>
            <a:chExt cx="1193736" cy="891550"/>
          </a:xfrm>
        </p:grpSpPr>
        <p:sp>
          <p:nvSpPr>
            <p:cNvPr id="9" name="ZoneTexte 8">
              <a:extLst>
                <a:ext uri="{FF2B5EF4-FFF2-40B4-BE49-F238E27FC236}">
                  <a16:creationId xmlns:a16="http://schemas.microsoft.com/office/drawing/2014/main" id="{D9CBC1EC-787F-D8A4-AE8D-D0C4F9614F03}"/>
                </a:ext>
              </a:extLst>
            </p:cNvPr>
            <p:cNvSpPr txBox="1"/>
            <p:nvPr/>
          </p:nvSpPr>
          <p:spPr>
            <a:xfrm>
              <a:off x="39402" y="2682121"/>
              <a:ext cx="1193736" cy="615553"/>
            </a:xfrm>
            <a:prstGeom prst="rect">
              <a:avLst/>
            </a:prstGeom>
            <a:noFill/>
          </p:spPr>
          <p:txBody>
            <a:bodyPr wrap="square" rtlCol="0">
              <a:spAutoFit/>
            </a:bodyPr>
            <a:lstStyle/>
            <a:p>
              <a:r>
                <a:rPr lang="fr-FR" sz="1800" dirty="0">
                  <a:solidFill>
                    <a:schemeClr val="accent2">
                      <a:lumMod val="75000"/>
                    </a:schemeClr>
                  </a:solidFill>
                  <a:latin typeface="Arial Narrow" panose="020B0606020202030204" pitchFamily="34" charset="0"/>
                </a:rPr>
                <a:t>205 PP</a:t>
              </a:r>
            </a:p>
            <a:p>
              <a:r>
                <a:rPr lang="fr-FR" sz="1600" b="0" dirty="0">
                  <a:solidFill>
                    <a:schemeClr val="accent1">
                      <a:lumMod val="60000"/>
                      <a:lumOff val="40000"/>
                    </a:schemeClr>
                  </a:solidFill>
                  <a:latin typeface="Arial Narrow" panose="020B0606020202030204" pitchFamily="34" charset="0"/>
                </a:rPr>
                <a:t>6 DMJPM</a:t>
              </a:r>
            </a:p>
          </p:txBody>
        </p:sp>
        <p:sp>
          <p:nvSpPr>
            <p:cNvPr id="28" name="ZoneTexte 27">
              <a:extLst>
                <a:ext uri="{FF2B5EF4-FFF2-40B4-BE49-F238E27FC236}">
                  <a16:creationId xmlns:a16="http://schemas.microsoft.com/office/drawing/2014/main" id="{E0F56645-DA2B-534C-628A-3618E8F70B4A}"/>
                </a:ext>
              </a:extLst>
            </p:cNvPr>
            <p:cNvSpPr txBox="1"/>
            <p:nvPr/>
          </p:nvSpPr>
          <p:spPr>
            <a:xfrm>
              <a:off x="109617" y="2406124"/>
              <a:ext cx="1121753" cy="583774"/>
            </a:xfrm>
            <a:prstGeom prst="rect">
              <a:avLst/>
            </a:prstGeom>
            <a:noFill/>
          </p:spPr>
          <p:txBody>
            <a:bodyPr wrap="square" rtlCol="0">
              <a:spAutoFit/>
            </a:bodyPr>
            <a:lstStyle/>
            <a:p>
              <a:r>
                <a:rPr lang="fr-FR" sz="2000" dirty="0">
                  <a:solidFill>
                    <a:schemeClr val="accent2">
                      <a:lumMod val="75000"/>
                    </a:schemeClr>
                  </a:solidFill>
                  <a:latin typeface="Arial Narrow" panose="020B0606020202030204" pitchFamily="34" charset="0"/>
                </a:rPr>
                <a:t>Nord Sarthe</a:t>
              </a:r>
            </a:p>
            <a:p>
              <a:endParaRPr lang="fr-FR" sz="2000" dirty="0">
                <a:solidFill>
                  <a:schemeClr val="accent2">
                    <a:lumMod val="75000"/>
                  </a:schemeClr>
                </a:solidFill>
                <a:latin typeface="Arial Narrow" panose="020B0606020202030204" pitchFamily="34" charset="0"/>
              </a:endParaRPr>
            </a:p>
          </p:txBody>
        </p:sp>
      </p:grpSp>
      <p:pic>
        <p:nvPicPr>
          <p:cNvPr id="31" name="Picture 8" descr="Symbole d'étoile rose des vents de mer | Vecteur Premium">
            <a:extLst>
              <a:ext uri="{FF2B5EF4-FFF2-40B4-BE49-F238E27FC236}">
                <a16:creationId xmlns:a16="http://schemas.microsoft.com/office/drawing/2014/main" id="{F64298FE-0E09-C76D-2194-20ADC72709C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1910361" y="767125"/>
            <a:ext cx="672666" cy="673743"/>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e 31">
            <a:extLst>
              <a:ext uri="{FF2B5EF4-FFF2-40B4-BE49-F238E27FC236}">
                <a16:creationId xmlns:a16="http://schemas.microsoft.com/office/drawing/2014/main" id="{91868D7E-64A3-F9F5-914E-7AB191EB1686}"/>
              </a:ext>
            </a:extLst>
          </p:cNvPr>
          <p:cNvGrpSpPr/>
          <p:nvPr/>
        </p:nvGrpSpPr>
        <p:grpSpPr>
          <a:xfrm>
            <a:off x="-163433" y="5694729"/>
            <a:ext cx="1913987" cy="950228"/>
            <a:chOff x="39402" y="2406124"/>
            <a:chExt cx="1193736" cy="783626"/>
          </a:xfrm>
        </p:grpSpPr>
        <p:sp>
          <p:nvSpPr>
            <p:cNvPr id="33" name="ZoneTexte 32">
              <a:extLst>
                <a:ext uri="{FF2B5EF4-FFF2-40B4-BE49-F238E27FC236}">
                  <a16:creationId xmlns:a16="http://schemas.microsoft.com/office/drawing/2014/main" id="{D8E6346B-6061-5BB2-9CD5-30484B4C9457}"/>
                </a:ext>
              </a:extLst>
            </p:cNvPr>
            <p:cNvSpPr txBox="1"/>
            <p:nvPr/>
          </p:nvSpPr>
          <p:spPr>
            <a:xfrm>
              <a:off x="39402" y="2682121"/>
              <a:ext cx="1193736" cy="507629"/>
            </a:xfrm>
            <a:prstGeom prst="rect">
              <a:avLst/>
            </a:prstGeom>
            <a:noFill/>
          </p:spPr>
          <p:txBody>
            <a:bodyPr wrap="square" rtlCol="0">
              <a:spAutoFit/>
            </a:bodyPr>
            <a:lstStyle/>
            <a:p>
              <a:r>
                <a:rPr lang="fr-FR" sz="1800" dirty="0">
                  <a:solidFill>
                    <a:schemeClr val="accent2">
                      <a:lumMod val="75000"/>
                    </a:schemeClr>
                  </a:solidFill>
                  <a:latin typeface="Arial Narrow" panose="020B0606020202030204" pitchFamily="34" charset="0"/>
                </a:rPr>
                <a:t>430 PP</a:t>
              </a:r>
            </a:p>
            <a:p>
              <a:r>
                <a:rPr lang="fr-FR" sz="1600" b="0" dirty="0">
                  <a:solidFill>
                    <a:schemeClr val="accent1">
                      <a:lumMod val="60000"/>
                      <a:lumOff val="40000"/>
                    </a:schemeClr>
                  </a:solidFill>
                  <a:latin typeface="Arial Narrow" panose="020B0606020202030204" pitchFamily="34" charset="0"/>
                </a:rPr>
                <a:t>12 DMJPM</a:t>
              </a:r>
            </a:p>
          </p:txBody>
        </p:sp>
        <p:sp>
          <p:nvSpPr>
            <p:cNvPr id="34" name="ZoneTexte 33">
              <a:extLst>
                <a:ext uri="{FF2B5EF4-FFF2-40B4-BE49-F238E27FC236}">
                  <a16:creationId xmlns:a16="http://schemas.microsoft.com/office/drawing/2014/main" id="{6C4555B8-8C3E-8A03-7972-6EAF18FAE921}"/>
                </a:ext>
              </a:extLst>
            </p:cNvPr>
            <p:cNvSpPr txBox="1"/>
            <p:nvPr/>
          </p:nvSpPr>
          <p:spPr>
            <a:xfrm>
              <a:off x="109617" y="2406124"/>
              <a:ext cx="1121753" cy="329959"/>
            </a:xfrm>
            <a:prstGeom prst="rect">
              <a:avLst/>
            </a:prstGeom>
            <a:noFill/>
          </p:spPr>
          <p:txBody>
            <a:bodyPr wrap="square" rtlCol="0">
              <a:spAutoFit/>
            </a:bodyPr>
            <a:lstStyle/>
            <a:p>
              <a:r>
                <a:rPr lang="fr-FR" sz="2000" dirty="0">
                  <a:solidFill>
                    <a:schemeClr val="accent2">
                      <a:lumMod val="75000"/>
                    </a:schemeClr>
                  </a:solidFill>
                  <a:latin typeface="Arial Narrow" panose="020B0606020202030204" pitchFamily="34" charset="0"/>
                </a:rPr>
                <a:t>Sud Sarthe</a:t>
              </a:r>
            </a:p>
          </p:txBody>
        </p:sp>
      </p:grpSp>
      <p:pic>
        <p:nvPicPr>
          <p:cNvPr id="35" name="Picture 8" descr="Symbole d'étoile rose des vents de mer | Vecteur Premium">
            <a:extLst>
              <a:ext uri="{FF2B5EF4-FFF2-40B4-BE49-F238E27FC236}">
                <a16:creationId xmlns:a16="http://schemas.microsoft.com/office/drawing/2014/main" id="{7DE1B152-D374-BFD0-985A-2D0DEBA9BB7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1304795" y="6029404"/>
            <a:ext cx="667402" cy="668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235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216AC7-45BF-F998-85F4-C346B1AA0094}"/>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6B9AB07B-0E5E-29E5-B39E-A679BD959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88ACD813-454F-2457-DD2A-8CEFF2A25C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8F16A3D8-5B10-CFB4-77A6-4774D06D92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E3A47ADB-259F-F815-C39C-3FDB2F9BD0A1}"/>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36077662-67B8-F0B6-FA47-6CF4BCCB9FA9}"/>
              </a:ext>
            </a:extLst>
          </p:cNvPr>
          <p:cNvSpPr>
            <a:spLocks noGrp="1"/>
          </p:cNvSpPr>
          <p:nvPr>
            <p:ph type="ftr" sz="quarter" idx="11"/>
          </p:nvPr>
        </p:nvSpPr>
        <p:spPr>
          <a:xfrm>
            <a:off x="7457936" y="6410894"/>
            <a:ext cx="1194855" cy="365125"/>
          </a:xfrm>
        </p:spPr>
        <p:txBody>
          <a:bodyPr vert="horz" lIns="91440" tIns="45720" rIns="91440" bIns="45720" rtlCol="0" anchor="ctr">
            <a:normAutofit/>
          </a:bodyPr>
          <a:lstStyle/>
          <a:p>
            <a:pPr defTabSz="457200">
              <a:spcAft>
                <a:spcPts val="600"/>
              </a:spcAft>
              <a:defRPr/>
            </a:pPr>
            <a:r>
              <a:rPr lang="en-US" sz="800" b="0" i="1" kern="1200" dirty="0">
                <a:solidFill>
                  <a:schemeClr val="accent2">
                    <a:lumMod val="75000"/>
                  </a:schemeClr>
                </a:solidFill>
                <a:latin typeface="Arial Narrow" panose="020B0606020202030204" pitchFamily="34" charset="0"/>
              </a:rPr>
              <a:t>Rapport ATH Activité 2025</a:t>
            </a:r>
          </a:p>
        </p:txBody>
      </p:sp>
      <p:sp>
        <p:nvSpPr>
          <p:cNvPr id="4" name="ZoneTexte 3">
            <a:extLst>
              <a:ext uri="{FF2B5EF4-FFF2-40B4-BE49-F238E27FC236}">
                <a16:creationId xmlns:a16="http://schemas.microsoft.com/office/drawing/2014/main" id="{81583BD1-5B87-ECB8-2D8A-5245073AAB0D}"/>
              </a:ext>
            </a:extLst>
          </p:cNvPr>
          <p:cNvSpPr txBox="1"/>
          <p:nvPr/>
        </p:nvSpPr>
        <p:spPr>
          <a:xfrm>
            <a:off x="683568" y="116632"/>
            <a:ext cx="7992888" cy="461665"/>
          </a:xfrm>
          <a:prstGeom prst="rect">
            <a:avLst/>
          </a:prstGeom>
          <a:noFill/>
        </p:spPr>
        <p:txBody>
          <a:bodyPr wrap="square">
            <a:spAutoFit/>
          </a:bodyPr>
          <a:lstStyle/>
          <a:p>
            <a:r>
              <a:rPr lang="fr-FR" altLang="fr-FR" sz="2400" b="1" u="sng" dirty="0">
                <a:solidFill>
                  <a:schemeClr val="accent2">
                    <a:lumMod val="50000"/>
                  </a:schemeClr>
                </a:solidFill>
                <a:latin typeface="Arial Narrow" panose="020B0606020202030204" pitchFamily="34" charset="0"/>
                <a:cs typeface="Arial" panose="020B0604020202020204" pitchFamily="34" charset="0"/>
              </a:rPr>
              <a:t>Schéma des secteurs </a:t>
            </a:r>
            <a:r>
              <a:rPr lang="fr-FR" altLang="fr-FR" sz="1600" b="1" i="1" u="sng" dirty="0">
                <a:solidFill>
                  <a:schemeClr val="accent2">
                    <a:lumMod val="50000"/>
                  </a:schemeClr>
                </a:solidFill>
                <a:latin typeface="Arial Narrow" panose="020B0606020202030204" pitchFamily="34" charset="0"/>
                <a:cs typeface="Arial" panose="020B0604020202020204" pitchFamily="34" charset="0"/>
              </a:rPr>
              <a:t>(décembre 2025)</a:t>
            </a:r>
            <a:endParaRPr lang="fr-FR" sz="1600" i="1" u="sng" dirty="0">
              <a:solidFill>
                <a:schemeClr val="accent2">
                  <a:lumMod val="50000"/>
                </a:schemeClr>
              </a:solidFill>
              <a:latin typeface="Arial Narrow" panose="020B0606020202030204" pitchFamily="34" charset="0"/>
            </a:endParaRPr>
          </a:p>
        </p:txBody>
      </p:sp>
      <p:pic>
        <p:nvPicPr>
          <p:cNvPr id="9" name="Image 8">
            <a:extLst>
              <a:ext uri="{FF2B5EF4-FFF2-40B4-BE49-F238E27FC236}">
                <a16:creationId xmlns:a16="http://schemas.microsoft.com/office/drawing/2014/main" id="{0E0BB227-26D4-24CC-F3E7-5633DEFAB188}"/>
              </a:ext>
            </a:extLst>
          </p:cNvPr>
          <p:cNvPicPr>
            <a:picLocks noChangeAspect="1"/>
          </p:cNvPicPr>
          <p:nvPr/>
        </p:nvPicPr>
        <p:blipFill>
          <a:blip r:embed="rId4"/>
          <a:stretch>
            <a:fillRect/>
          </a:stretch>
        </p:blipFill>
        <p:spPr>
          <a:xfrm>
            <a:off x="779709" y="775524"/>
            <a:ext cx="7742027" cy="5438143"/>
          </a:xfrm>
          <a:prstGeom prst="rect">
            <a:avLst/>
          </a:prstGeom>
          <a:ln w="12700">
            <a:solidFill>
              <a:schemeClr val="accent2">
                <a:lumMod val="75000"/>
              </a:schemeClr>
            </a:solidFill>
          </a:ln>
          <a:effectLst>
            <a:glow rad="63500">
              <a:schemeClr val="accent1">
                <a:satMod val="175000"/>
                <a:alpha val="40000"/>
              </a:schemeClr>
            </a:glow>
          </a:effectLst>
          <a:scene3d>
            <a:camera prst="obliqueTopLeft"/>
            <a:lightRig rig="threePt" dir="t"/>
          </a:scene3d>
        </p:spPr>
      </p:pic>
    </p:spTree>
    <p:extLst>
      <p:ext uri="{BB962C8B-B14F-4D97-AF65-F5344CB8AC3E}">
        <p14:creationId xmlns:p14="http://schemas.microsoft.com/office/powerpoint/2010/main" val="2082931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AFF6D4-BA69-B248-6302-22CD54868790}"/>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B50714DC-0780-1002-887F-CC0352C0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DD57B67E-FDE0-5F64-B6BD-C61D5D0A50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3E0B667B-62B2-CA83-3034-D7C107272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0C9F5B9B-EED2-7D90-A5A9-89ADD2356046}"/>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3D8C9859-2848-6FDF-EA6F-548DEB6143D5}"/>
              </a:ext>
            </a:extLst>
          </p:cNvPr>
          <p:cNvSpPr txBox="1"/>
          <p:nvPr/>
        </p:nvSpPr>
        <p:spPr>
          <a:xfrm>
            <a:off x="546063" y="260648"/>
            <a:ext cx="8051874" cy="830997"/>
          </a:xfrm>
          <a:prstGeom prst="rect">
            <a:avLst/>
          </a:prstGeom>
          <a:noFill/>
        </p:spPr>
        <p:txBody>
          <a:bodyPr wrap="square">
            <a:spAutoFit/>
          </a:bodyPr>
          <a:lstStyle/>
          <a:p>
            <a:r>
              <a:rPr 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Evolution des personnes protégées en % de 2021 à 2025 </a:t>
            </a:r>
            <a:br>
              <a:rPr 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br>
            <a:r>
              <a:rPr 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selon la situation familiale</a:t>
            </a:r>
          </a:p>
        </p:txBody>
      </p:sp>
      <p:graphicFrame>
        <p:nvGraphicFramePr>
          <p:cNvPr id="10" name="Tableau 9">
            <a:extLst>
              <a:ext uri="{FF2B5EF4-FFF2-40B4-BE49-F238E27FC236}">
                <a16:creationId xmlns:a16="http://schemas.microsoft.com/office/drawing/2014/main" id="{747EE765-DB14-91A5-8B1C-88C00A4D8D42}"/>
              </a:ext>
            </a:extLst>
          </p:cNvPr>
          <p:cNvGraphicFramePr>
            <a:graphicFrameLocks noGrp="1"/>
          </p:cNvGraphicFramePr>
          <p:nvPr>
            <p:extLst>
              <p:ext uri="{D42A27DB-BD31-4B8C-83A1-F6EECF244321}">
                <p14:modId xmlns:p14="http://schemas.microsoft.com/office/powerpoint/2010/main" val="3721361331"/>
              </p:ext>
            </p:extLst>
          </p:nvPr>
        </p:nvGraphicFramePr>
        <p:xfrm>
          <a:off x="1259632" y="1412776"/>
          <a:ext cx="6624736" cy="3240361"/>
        </p:xfrm>
        <a:graphic>
          <a:graphicData uri="http://schemas.openxmlformats.org/drawingml/2006/table">
            <a:tbl>
              <a:tblPr firstRow="1" firstCol="1" bandRow="1">
                <a:tableStyleId>{5C22544A-7EE6-4342-B048-85BDC9FD1C3A}</a:tableStyleId>
              </a:tblPr>
              <a:tblGrid>
                <a:gridCol w="2302736">
                  <a:extLst>
                    <a:ext uri="{9D8B030D-6E8A-4147-A177-3AD203B41FA5}">
                      <a16:colId xmlns:a16="http://schemas.microsoft.com/office/drawing/2014/main" val="1685636560"/>
                    </a:ext>
                  </a:extLst>
                </a:gridCol>
                <a:gridCol w="767320">
                  <a:extLst>
                    <a:ext uri="{9D8B030D-6E8A-4147-A177-3AD203B41FA5}">
                      <a16:colId xmlns:a16="http://schemas.microsoft.com/office/drawing/2014/main" val="2526036151"/>
                    </a:ext>
                  </a:extLst>
                </a:gridCol>
                <a:gridCol w="841877">
                  <a:extLst>
                    <a:ext uri="{9D8B030D-6E8A-4147-A177-3AD203B41FA5}">
                      <a16:colId xmlns:a16="http://schemas.microsoft.com/office/drawing/2014/main" val="1307166346"/>
                    </a:ext>
                  </a:extLst>
                </a:gridCol>
                <a:gridCol w="935851">
                  <a:extLst>
                    <a:ext uri="{9D8B030D-6E8A-4147-A177-3AD203B41FA5}">
                      <a16:colId xmlns:a16="http://schemas.microsoft.com/office/drawing/2014/main" val="3177977025"/>
                    </a:ext>
                  </a:extLst>
                </a:gridCol>
                <a:gridCol w="841101">
                  <a:extLst>
                    <a:ext uri="{9D8B030D-6E8A-4147-A177-3AD203B41FA5}">
                      <a16:colId xmlns:a16="http://schemas.microsoft.com/office/drawing/2014/main" val="1074695032"/>
                    </a:ext>
                  </a:extLst>
                </a:gridCol>
                <a:gridCol w="935851">
                  <a:extLst>
                    <a:ext uri="{9D8B030D-6E8A-4147-A177-3AD203B41FA5}">
                      <a16:colId xmlns:a16="http://schemas.microsoft.com/office/drawing/2014/main" val="1779021252"/>
                    </a:ext>
                  </a:extLst>
                </a:gridCol>
              </a:tblGrid>
              <a:tr h="390806">
                <a:tc>
                  <a:txBody>
                    <a:bodyPr/>
                    <a:lstStyle/>
                    <a:p>
                      <a:pPr algn="ctr">
                        <a:buNone/>
                      </a:pPr>
                      <a:r>
                        <a:rPr lang="fr-FR" sz="1600" dirty="0">
                          <a:effectLst/>
                          <a:latin typeface="Arial Narrow" panose="020B0606020202030204" pitchFamily="34" charset="0"/>
                        </a:rPr>
                        <a:t>Situations patrimoniales</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effectLst/>
                          <a:latin typeface="Arial Narrow" panose="020B0606020202030204" pitchFamily="34" charset="0"/>
                        </a:rPr>
                        <a:t>2021</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effectLst/>
                          <a:latin typeface="Arial Narrow" panose="020B0606020202030204" pitchFamily="34" charset="0"/>
                        </a:rPr>
                        <a:t>2022</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effectLst/>
                          <a:latin typeface="Arial Narrow" panose="020B0606020202030204" pitchFamily="34" charset="0"/>
                        </a:rPr>
                        <a:t>2023</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effectLst/>
                          <a:latin typeface="Arial Narrow" panose="020B0606020202030204" pitchFamily="34" charset="0"/>
                        </a:rPr>
                        <a:t>2024</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dirty="0">
                          <a:effectLst/>
                          <a:latin typeface="Arial Narrow" panose="020B0606020202030204" pitchFamily="34" charset="0"/>
                        </a:rPr>
                        <a:t>2025</a:t>
                      </a:r>
                      <a:endParaRPr lang="fr-FR" sz="1600" dirty="0">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014330021"/>
                  </a:ext>
                </a:extLst>
              </a:tr>
              <a:tr h="390806">
                <a:tc>
                  <a:txBody>
                    <a:bodyPr/>
                    <a:lstStyle/>
                    <a:p>
                      <a:pPr algn="l">
                        <a:buNone/>
                      </a:pPr>
                      <a:r>
                        <a:rPr lang="fr-FR" sz="1600" dirty="0">
                          <a:effectLst/>
                          <a:latin typeface="Arial Narrow" panose="020B0606020202030204" pitchFamily="34" charset="0"/>
                        </a:rPr>
                        <a:t>Célibataires</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65%</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69%</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67.5 %</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65.2%</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chemeClr val="accent2">
                              <a:lumMod val="75000"/>
                            </a:schemeClr>
                          </a:solidFill>
                          <a:effectLst/>
                          <a:latin typeface="Arial Narrow" panose="020B0606020202030204" pitchFamily="34" charset="0"/>
                        </a:rPr>
                        <a:t>63.1%</a:t>
                      </a:r>
                      <a:endParaRPr lang="fr-FR" sz="16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767847757"/>
                  </a:ext>
                </a:extLst>
              </a:tr>
              <a:tr h="390806">
                <a:tc>
                  <a:txBody>
                    <a:bodyPr/>
                    <a:lstStyle/>
                    <a:p>
                      <a:pPr algn="l">
                        <a:buNone/>
                      </a:pPr>
                      <a:r>
                        <a:rPr lang="fr-FR" sz="1600" dirty="0">
                          <a:effectLst/>
                          <a:latin typeface="Arial Narrow" panose="020B0606020202030204" pitchFamily="34" charset="0"/>
                        </a:rPr>
                        <a:t>Marié(e)s</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8%</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7%</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5.9 %</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7.1%</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chemeClr val="accent2">
                              <a:lumMod val="75000"/>
                            </a:schemeClr>
                          </a:solidFill>
                          <a:effectLst/>
                          <a:latin typeface="Arial Narrow" panose="020B0606020202030204" pitchFamily="34" charset="0"/>
                        </a:rPr>
                        <a:t>7.5%</a:t>
                      </a:r>
                      <a:endParaRPr lang="fr-FR" sz="16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662262879"/>
                  </a:ext>
                </a:extLst>
              </a:tr>
              <a:tr h="390806">
                <a:tc>
                  <a:txBody>
                    <a:bodyPr/>
                    <a:lstStyle/>
                    <a:p>
                      <a:pPr algn="l">
                        <a:buNone/>
                      </a:pPr>
                      <a:r>
                        <a:rPr lang="fr-FR" sz="1600" dirty="0">
                          <a:effectLst/>
                          <a:latin typeface="Arial Narrow" panose="020B0606020202030204" pitchFamily="34" charset="0"/>
                        </a:rPr>
                        <a:t>Pacsé(e)s</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1%</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0.5%</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0.80 %</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1%</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chemeClr val="accent2">
                              <a:lumMod val="75000"/>
                            </a:schemeClr>
                          </a:solidFill>
                          <a:effectLst/>
                          <a:latin typeface="Arial Narrow" panose="020B0606020202030204" pitchFamily="34" charset="0"/>
                        </a:rPr>
                        <a:t>0.9%</a:t>
                      </a:r>
                      <a:endParaRPr lang="fr-FR" sz="16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835329184"/>
                  </a:ext>
                </a:extLst>
              </a:tr>
              <a:tr h="504719">
                <a:tc>
                  <a:txBody>
                    <a:bodyPr/>
                    <a:lstStyle/>
                    <a:p>
                      <a:pPr algn="l">
                        <a:buNone/>
                      </a:pPr>
                      <a:r>
                        <a:rPr lang="fr-FR" sz="1600" dirty="0">
                          <a:effectLst/>
                          <a:latin typeface="Arial Narrow" panose="020B0606020202030204" pitchFamily="34" charset="0"/>
                        </a:rPr>
                        <a:t>Vie Maritale/Concubinage</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6%</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5.5%</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7.4 %</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5.7%</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chemeClr val="accent2">
                              <a:lumMod val="75000"/>
                            </a:schemeClr>
                          </a:solidFill>
                          <a:effectLst/>
                          <a:latin typeface="Arial Narrow" panose="020B0606020202030204" pitchFamily="34" charset="0"/>
                        </a:rPr>
                        <a:t>5.6%</a:t>
                      </a:r>
                      <a:endParaRPr lang="fr-FR" sz="16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053578143"/>
                  </a:ext>
                </a:extLst>
              </a:tr>
              <a:tr h="390806">
                <a:tc>
                  <a:txBody>
                    <a:bodyPr/>
                    <a:lstStyle/>
                    <a:p>
                      <a:pPr algn="l">
                        <a:buNone/>
                      </a:pPr>
                      <a:r>
                        <a:rPr lang="fr-FR" sz="1600" dirty="0">
                          <a:effectLst/>
                          <a:latin typeface="Arial Narrow" panose="020B0606020202030204" pitchFamily="34" charset="0"/>
                        </a:rPr>
                        <a:t>Veuf(ve)s</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7%</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7%</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7.2 %</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8%</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chemeClr val="accent2">
                              <a:lumMod val="75000"/>
                            </a:schemeClr>
                          </a:solidFill>
                          <a:effectLst/>
                          <a:latin typeface="Arial Narrow" panose="020B0606020202030204" pitchFamily="34" charset="0"/>
                        </a:rPr>
                        <a:t>9%</a:t>
                      </a:r>
                      <a:endParaRPr lang="fr-FR" sz="16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251005849"/>
                  </a:ext>
                </a:extLst>
              </a:tr>
              <a:tr h="390806">
                <a:tc>
                  <a:txBody>
                    <a:bodyPr/>
                    <a:lstStyle/>
                    <a:p>
                      <a:pPr algn="l">
                        <a:buNone/>
                      </a:pPr>
                      <a:r>
                        <a:rPr lang="fr-FR" sz="1600" dirty="0">
                          <a:effectLst/>
                          <a:latin typeface="Arial Narrow" panose="020B0606020202030204" pitchFamily="34" charset="0"/>
                        </a:rPr>
                        <a:t>Divorcé(e)s</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10%</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9%</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9.7 %</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11.5%</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chemeClr val="accent2">
                              <a:lumMod val="75000"/>
                            </a:schemeClr>
                          </a:solidFill>
                          <a:effectLst/>
                          <a:latin typeface="Arial Narrow" panose="020B0606020202030204" pitchFamily="34" charset="0"/>
                        </a:rPr>
                        <a:t>12.4%</a:t>
                      </a:r>
                      <a:endParaRPr lang="fr-FR" sz="16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337783804"/>
                  </a:ext>
                </a:extLst>
              </a:tr>
              <a:tr h="390806">
                <a:tc>
                  <a:txBody>
                    <a:bodyPr/>
                    <a:lstStyle/>
                    <a:p>
                      <a:pPr algn="l">
                        <a:buNone/>
                      </a:pPr>
                      <a:r>
                        <a:rPr lang="fr-FR" sz="1600" dirty="0">
                          <a:effectLst/>
                          <a:latin typeface="Arial Narrow" panose="020B0606020202030204" pitchFamily="34" charset="0"/>
                        </a:rPr>
                        <a:t>Séparé(e)s </a:t>
                      </a:r>
                      <a:endParaRPr lang="fr-FR" sz="16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3%</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2%</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1.5 %</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0" dirty="0">
                          <a:solidFill>
                            <a:schemeClr val="accent2">
                              <a:lumMod val="75000"/>
                            </a:schemeClr>
                          </a:solidFill>
                          <a:effectLst/>
                          <a:latin typeface="Arial Narrow" panose="020B0606020202030204" pitchFamily="34" charset="0"/>
                        </a:rPr>
                        <a:t>1.5%</a:t>
                      </a:r>
                      <a:endParaRPr lang="fr-FR" sz="1600" b="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600" b="1" dirty="0">
                          <a:solidFill>
                            <a:schemeClr val="accent2">
                              <a:lumMod val="75000"/>
                            </a:schemeClr>
                          </a:solidFill>
                          <a:effectLst/>
                          <a:latin typeface="Arial Narrow" panose="020B0606020202030204" pitchFamily="34" charset="0"/>
                        </a:rPr>
                        <a:t>1.5%</a:t>
                      </a:r>
                      <a:endParaRPr lang="fr-FR" sz="16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453096627"/>
                  </a:ext>
                </a:extLst>
              </a:tr>
            </a:tbl>
          </a:graphicData>
        </a:graphic>
      </p:graphicFrame>
      <p:sp>
        <p:nvSpPr>
          <p:cNvPr id="12" name="ZoneTexte 11">
            <a:extLst>
              <a:ext uri="{FF2B5EF4-FFF2-40B4-BE49-F238E27FC236}">
                <a16:creationId xmlns:a16="http://schemas.microsoft.com/office/drawing/2014/main" id="{506685C4-66B5-FC3B-B112-E7B35E0B27A9}"/>
              </a:ext>
            </a:extLst>
          </p:cNvPr>
          <p:cNvSpPr txBox="1"/>
          <p:nvPr/>
        </p:nvSpPr>
        <p:spPr>
          <a:xfrm>
            <a:off x="546063" y="4778230"/>
            <a:ext cx="7913514" cy="1938992"/>
          </a:xfrm>
          <a:prstGeom prst="rect">
            <a:avLst/>
          </a:prstGeom>
          <a:noFill/>
        </p:spPr>
        <p:txBody>
          <a:bodyPr wrap="square">
            <a:spAutoFit/>
          </a:bodyPr>
          <a:lstStyle/>
          <a:p>
            <a:pPr algn="just">
              <a:buNone/>
            </a:pPr>
            <a:r>
              <a:rPr lang="fr-FR" sz="24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Une très grande majorité des personnes suivies par l’ATH sont célibataires (environ </a:t>
            </a:r>
            <a:r>
              <a:rPr lang="fr-FR" sz="240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86%</a:t>
            </a:r>
            <a:r>
              <a:rPr lang="fr-FR" sz="24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 D’une année sur l’autre on n’observe la même proportion.</a:t>
            </a:r>
            <a:endParaRPr lang="fr-FR" sz="2400" b="0" dirty="0">
              <a:solidFill>
                <a:schemeClr val="accent2">
                  <a:lumMod val="75000"/>
                </a:schemeClr>
              </a:solidFill>
              <a:effectLst/>
              <a:latin typeface="Arial Narrow" panose="020B0606020202030204" pitchFamily="34" charset="0"/>
              <a:ea typeface="Calibri" panose="020F0502020204030204" pitchFamily="34" charset="0"/>
            </a:endParaRPr>
          </a:p>
          <a:p>
            <a:pPr algn="just">
              <a:buNone/>
            </a:pPr>
            <a:r>
              <a:rPr lang="fr-FR" sz="2400" b="0" dirty="0">
                <a:solidFill>
                  <a:schemeClr val="accent2">
                    <a:lumMod val="75000"/>
                  </a:schemeClr>
                </a:solidFill>
                <a:latin typeface="Arial Narrow" panose="020B0606020202030204" pitchFamily="34" charset="0"/>
                <a:ea typeface="Calibri" panose="020F0502020204030204" pitchFamily="34" charset="0"/>
                <a:cs typeface="Calibri" panose="020F0502020204030204" pitchFamily="34" charset="0"/>
              </a:rPr>
              <a:t>S</a:t>
            </a:r>
            <a:r>
              <a:rPr lang="fr-FR" sz="24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eules 7.5% sont mariées, 0.9% pacsées et 5.6% ont une vie maritale.</a:t>
            </a:r>
            <a:endParaRPr lang="fr-FR" sz="2400" b="0" dirty="0">
              <a:solidFill>
                <a:schemeClr val="accent2">
                  <a:lumMod val="75000"/>
                </a:schemeClr>
              </a:solidFill>
              <a:effectLst/>
              <a:latin typeface="Arial Narrow" panose="020B0606020202030204" pitchFamily="34" charset="0"/>
              <a:ea typeface="Calibri" panose="020F0502020204030204" pitchFamily="34" charset="0"/>
            </a:endParaRPr>
          </a:p>
        </p:txBody>
      </p:sp>
      <p:sp>
        <p:nvSpPr>
          <p:cNvPr id="2" name="Espace réservé du pied de page 1">
            <a:extLst>
              <a:ext uri="{FF2B5EF4-FFF2-40B4-BE49-F238E27FC236}">
                <a16:creationId xmlns:a16="http://schemas.microsoft.com/office/drawing/2014/main" id="{0CF91F52-C7C9-31AA-8C83-002D4C3A0005}"/>
              </a:ext>
            </a:extLst>
          </p:cNvPr>
          <p:cNvSpPr>
            <a:spLocks noGrp="1"/>
          </p:cNvSpPr>
          <p:nvPr>
            <p:ph type="ftr" sz="quarter" idx="11"/>
          </p:nvPr>
        </p:nvSpPr>
        <p:spPr>
          <a:xfrm>
            <a:off x="7551006" y="6386789"/>
            <a:ext cx="1122312" cy="365125"/>
          </a:xfrm>
        </p:spPr>
        <p:txBody>
          <a:bodyPr vert="horz" lIns="91440" tIns="45720" rIns="91440" bIns="45720" rtlCol="0" anchor="ctr">
            <a:normAutofit/>
          </a:bodyPr>
          <a:lstStyle/>
          <a:p>
            <a:pPr defTabSz="457200">
              <a:spcAft>
                <a:spcPts val="600"/>
              </a:spcAft>
              <a:defRPr/>
            </a:pPr>
            <a:r>
              <a:rPr lang="en-US" sz="700" b="0" i="1" kern="1200" dirty="0">
                <a:solidFill>
                  <a:schemeClr val="accent2">
                    <a:lumMod val="75000"/>
                  </a:schemeClr>
                </a:solidFill>
                <a:latin typeface="Arial Narrow" panose="020B0606020202030204" pitchFamily="34" charset="0"/>
              </a:rPr>
              <a:t>Rapport ATH Activité 2025</a:t>
            </a:r>
          </a:p>
        </p:txBody>
      </p:sp>
    </p:spTree>
    <p:extLst>
      <p:ext uri="{BB962C8B-B14F-4D97-AF65-F5344CB8AC3E}">
        <p14:creationId xmlns:p14="http://schemas.microsoft.com/office/powerpoint/2010/main" val="1574351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0A3540-B743-800C-0233-06A945F34ACC}"/>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8AB799D0-5FFC-24A9-E480-D5EB05EED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A1019B60-A0B7-8EAB-4CCD-737431B4B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3292514F-4B8E-4C9F-487D-B5A1813F3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AC6B34C8-6FA6-0B9B-670F-C3BB29DC38F6}"/>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13FE860A-93E5-4DE9-D0EA-59F2850E75C4}"/>
              </a:ext>
            </a:extLst>
          </p:cNvPr>
          <p:cNvSpPr>
            <a:spLocks noGrp="1"/>
          </p:cNvSpPr>
          <p:nvPr>
            <p:ph type="ftr" sz="quarter" idx="11"/>
          </p:nvPr>
        </p:nvSpPr>
        <p:spPr>
          <a:xfrm>
            <a:off x="7049553" y="6406772"/>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mn-lt"/>
                <a:ea typeface="+mn-ea"/>
                <a:cs typeface="+mn-cs"/>
              </a:rPr>
              <a:t>Rapport ATH Activité 2025</a:t>
            </a:r>
          </a:p>
        </p:txBody>
      </p:sp>
      <p:sp>
        <p:nvSpPr>
          <p:cNvPr id="6" name="ZoneTexte 5">
            <a:extLst>
              <a:ext uri="{FF2B5EF4-FFF2-40B4-BE49-F238E27FC236}">
                <a16:creationId xmlns:a16="http://schemas.microsoft.com/office/drawing/2014/main" id="{2A7908C6-1B9A-50EB-D799-0D98C86E2489}"/>
              </a:ext>
            </a:extLst>
          </p:cNvPr>
          <p:cNvSpPr txBox="1"/>
          <p:nvPr/>
        </p:nvSpPr>
        <p:spPr>
          <a:xfrm>
            <a:off x="775662" y="106086"/>
            <a:ext cx="8064896" cy="830997"/>
          </a:xfrm>
          <a:prstGeom prst="rect">
            <a:avLst/>
          </a:prstGeom>
          <a:noFill/>
        </p:spPr>
        <p:txBody>
          <a:bodyPr wrap="square">
            <a:spAutoFit/>
          </a:bodyPr>
          <a:lstStyle/>
          <a:p>
            <a: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Calibri" panose="020F0502020204030204" pitchFamily="34" charset="0"/>
              </a:rPr>
              <a:t>Evolution de la répartition des personnes protégées </a:t>
            </a:r>
            <a:b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Calibri" panose="020F0502020204030204" pitchFamily="34" charset="0"/>
              </a:rPr>
            </a:br>
            <a: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Calibri" panose="020F0502020204030204" pitchFamily="34" charset="0"/>
              </a:rPr>
              <a:t>par tranche d’âge de 2021 à 2025</a:t>
            </a:r>
            <a:endParaRPr lang="fr-FR" sz="2400" u="sng" dirty="0">
              <a:solidFill>
                <a:schemeClr val="accent2">
                  <a:lumMod val="50000"/>
                </a:schemeClr>
              </a:solidFill>
              <a:effectLst>
                <a:outerShdw blurRad="38100" dist="38100" dir="2700000" algn="tl">
                  <a:srgbClr val="000000">
                    <a:alpha val="43137"/>
                  </a:srgbClr>
                </a:outerShdw>
              </a:effectLst>
            </a:endParaRPr>
          </a:p>
        </p:txBody>
      </p:sp>
      <p:graphicFrame>
        <p:nvGraphicFramePr>
          <p:cNvPr id="7" name="Tableau 6">
            <a:extLst>
              <a:ext uri="{FF2B5EF4-FFF2-40B4-BE49-F238E27FC236}">
                <a16:creationId xmlns:a16="http://schemas.microsoft.com/office/drawing/2014/main" id="{2C96835C-DA29-C0EA-26E0-F3FE31911C4E}"/>
              </a:ext>
            </a:extLst>
          </p:cNvPr>
          <p:cNvGraphicFramePr>
            <a:graphicFrameLocks noGrp="1"/>
          </p:cNvGraphicFramePr>
          <p:nvPr>
            <p:extLst>
              <p:ext uri="{D42A27DB-BD31-4B8C-83A1-F6EECF244321}">
                <p14:modId xmlns:p14="http://schemas.microsoft.com/office/powerpoint/2010/main" val="2272812041"/>
              </p:ext>
            </p:extLst>
          </p:nvPr>
        </p:nvGraphicFramePr>
        <p:xfrm>
          <a:off x="1263314" y="1144444"/>
          <a:ext cx="6912769" cy="3131859"/>
        </p:xfrm>
        <a:graphic>
          <a:graphicData uri="http://schemas.openxmlformats.org/drawingml/2006/table">
            <a:tbl>
              <a:tblPr firstRow="1" firstCol="1" bandRow="1">
                <a:tableStyleId>{5C22544A-7EE6-4342-B048-85BDC9FD1C3A}</a:tableStyleId>
              </a:tblPr>
              <a:tblGrid>
                <a:gridCol w="1872114">
                  <a:extLst>
                    <a:ext uri="{9D8B030D-6E8A-4147-A177-3AD203B41FA5}">
                      <a16:colId xmlns:a16="http://schemas.microsoft.com/office/drawing/2014/main" val="2169110907"/>
                    </a:ext>
                  </a:extLst>
                </a:gridCol>
                <a:gridCol w="1008131">
                  <a:extLst>
                    <a:ext uri="{9D8B030D-6E8A-4147-A177-3AD203B41FA5}">
                      <a16:colId xmlns:a16="http://schemas.microsoft.com/office/drawing/2014/main" val="2320040148"/>
                    </a:ext>
                  </a:extLst>
                </a:gridCol>
                <a:gridCol w="1008131">
                  <a:extLst>
                    <a:ext uri="{9D8B030D-6E8A-4147-A177-3AD203B41FA5}">
                      <a16:colId xmlns:a16="http://schemas.microsoft.com/office/drawing/2014/main" val="2736512727"/>
                    </a:ext>
                  </a:extLst>
                </a:gridCol>
                <a:gridCol w="1008131">
                  <a:extLst>
                    <a:ext uri="{9D8B030D-6E8A-4147-A177-3AD203B41FA5}">
                      <a16:colId xmlns:a16="http://schemas.microsoft.com/office/drawing/2014/main" val="2067733754"/>
                    </a:ext>
                  </a:extLst>
                </a:gridCol>
                <a:gridCol w="1008131">
                  <a:extLst>
                    <a:ext uri="{9D8B030D-6E8A-4147-A177-3AD203B41FA5}">
                      <a16:colId xmlns:a16="http://schemas.microsoft.com/office/drawing/2014/main" val="701059392"/>
                    </a:ext>
                  </a:extLst>
                </a:gridCol>
                <a:gridCol w="1008131">
                  <a:extLst>
                    <a:ext uri="{9D8B030D-6E8A-4147-A177-3AD203B41FA5}">
                      <a16:colId xmlns:a16="http://schemas.microsoft.com/office/drawing/2014/main" val="4047115728"/>
                    </a:ext>
                  </a:extLst>
                </a:gridCol>
              </a:tblGrid>
              <a:tr h="522619">
                <a:tc>
                  <a:txBody>
                    <a:bodyPr/>
                    <a:lstStyle/>
                    <a:p>
                      <a:pPr algn="ctr">
                        <a:buNone/>
                      </a:pPr>
                      <a:r>
                        <a:rPr lang="fr-FR" sz="2000" dirty="0">
                          <a:effectLst/>
                          <a:latin typeface="Arial Narrow" panose="020B0606020202030204" pitchFamily="34" charset="0"/>
                        </a:rPr>
                        <a:t>AGES</a:t>
                      </a:r>
                    </a:p>
                  </a:txBody>
                  <a:tcPr marL="68580" marR="68580" marT="0" marB="0" anchor="ctr"/>
                </a:tc>
                <a:tc>
                  <a:txBody>
                    <a:bodyPr/>
                    <a:lstStyle/>
                    <a:p>
                      <a:pPr algn="ctr">
                        <a:buNone/>
                      </a:pPr>
                      <a:r>
                        <a:rPr lang="fr-FR" sz="2000" dirty="0">
                          <a:effectLst/>
                          <a:latin typeface="Arial Narrow" panose="020B0606020202030204" pitchFamily="34" charset="0"/>
                        </a:rPr>
                        <a:t>2021</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effectLst/>
                          <a:latin typeface="Arial Narrow" panose="020B0606020202030204" pitchFamily="34" charset="0"/>
                        </a:rPr>
                        <a:t>2022</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effectLst/>
                          <a:latin typeface="Arial Narrow" panose="020B0606020202030204" pitchFamily="34" charset="0"/>
                        </a:rPr>
                        <a:t>2023</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effectLst/>
                          <a:latin typeface="Arial Narrow" panose="020B0606020202030204" pitchFamily="34" charset="0"/>
                        </a:rPr>
                        <a:t>2024</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effectLst/>
                          <a:latin typeface="Arial Narrow" panose="020B0606020202030204" pitchFamily="34" charset="0"/>
                        </a:rPr>
                        <a:t>2025</a:t>
                      </a:r>
                      <a:endParaRPr lang="fr-FR" sz="2000" dirty="0">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279289879"/>
                  </a:ext>
                </a:extLst>
              </a:tr>
              <a:tr h="485013">
                <a:tc>
                  <a:txBody>
                    <a:bodyPr/>
                    <a:lstStyle/>
                    <a:p>
                      <a:pPr algn="ctr">
                        <a:buNone/>
                      </a:pPr>
                      <a:r>
                        <a:rPr lang="fr-FR" sz="2000" dirty="0">
                          <a:effectLst/>
                          <a:latin typeface="Arial Narrow" panose="020B0606020202030204" pitchFamily="34" charset="0"/>
                        </a:rPr>
                        <a:t>18 à 20 ans</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0.90%</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0.5%</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0.5%</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0.8%</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b="1" dirty="0">
                          <a:solidFill>
                            <a:schemeClr val="accent2">
                              <a:lumMod val="75000"/>
                            </a:schemeClr>
                          </a:solidFill>
                          <a:effectLst/>
                          <a:latin typeface="Arial Narrow" panose="020B0606020202030204" pitchFamily="34" charset="0"/>
                        </a:rPr>
                        <a:t>0.6%</a:t>
                      </a:r>
                      <a:endParaRPr lang="fr-FR" sz="20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731057823"/>
                  </a:ext>
                </a:extLst>
              </a:tr>
              <a:tr h="519728">
                <a:tc>
                  <a:txBody>
                    <a:bodyPr/>
                    <a:lstStyle/>
                    <a:p>
                      <a:pPr algn="ctr">
                        <a:buNone/>
                      </a:pPr>
                      <a:r>
                        <a:rPr lang="fr-FR" sz="2000" dirty="0">
                          <a:effectLst/>
                          <a:latin typeface="Arial Narrow" panose="020B0606020202030204" pitchFamily="34" charset="0"/>
                        </a:rPr>
                        <a:t>21 à 40 ans</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27.1%</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26.8 %</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26.6%</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23.7%</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b="1" dirty="0">
                          <a:solidFill>
                            <a:schemeClr val="accent2">
                              <a:lumMod val="75000"/>
                            </a:schemeClr>
                          </a:solidFill>
                          <a:effectLst/>
                          <a:latin typeface="Arial Narrow" panose="020B0606020202030204" pitchFamily="34" charset="0"/>
                        </a:rPr>
                        <a:t>22.7%</a:t>
                      </a:r>
                      <a:endParaRPr lang="fr-FR" sz="20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00378275"/>
                  </a:ext>
                </a:extLst>
              </a:tr>
              <a:tr h="598795">
                <a:tc>
                  <a:txBody>
                    <a:bodyPr/>
                    <a:lstStyle/>
                    <a:p>
                      <a:pPr algn="ctr">
                        <a:buNone/>
                      </a:pPr>
                      <a:r>
                        <a:rPr lang="fr-FR" sz="2000" dirty="0">
                          <a:effectLst/>
                          <a:latin typeface="Arial Narrow" panose="020B0606020202030204" pitchFamily="34" charset="0"/>
                        </a:rPr>
                        <a:t>41 à 60 ans</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38.4%</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38.1%</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37.6%</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37.3%</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b="1" dirty="0">
                          <a:solidFill>
                            <a:schemeClr val="accent2">
                              <a:lumMod val="75000"/>
                            </a:schemeClr>
                          </a:solidFill>
                          <a:effectLst/>
                          <a:latin typeface="Arial Narrow" panose="020B0606020202030204" pitchFamily="34" charset="0"/>
                        </a:rPr>
                        <a:t>36.8%</a:t>
                      </a:r>
                      <a:endParaRPr lang="fr-FR" sz="20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645946658"/>
                  </a:ext>
                </a:extLst>
              </a:tr>
              <a:tr h="473442">
                <a:tc>
                  <a:txBody>
                    <a:bodyPr/>
                    <a:lstStyle/>
                    <a:p>
                      <a:pPr algn="ctr">
                        <a:buNone/>
                      </a:pPr>
                      <a:r>
                        <a:rPr lang="fr-FR" sz="2000" dirty="0">
                          <a:effectLst/>
                          <a:latin typeface="Arial Narrow" panose="020B0606020202030204" pitchFamily="34" charset="0"/>
                        </a:rPr>
                        <a:t>61 à 70 ans</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16.2%</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16.8%</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17.3%</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17.8%</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b="1" dirty="0">
                          <a:solidFill>
                            <a:schemeClr val="accent2">
                              <a:lumMod val="75000"/>
                            </a:schemeClr>
                          </a:solidFill>
                          <a:effectLst/>
                          <a:latin typeface="Arial Narrow" panose="020B0606020202030204" pitchFamily="34" charset="0"/>
                        </a:rPr>
                        <a:t>17.8%</a:t>
                      </a:r>
                      <a:endParaRPr lang="fr-FR" sz="20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716222532"/>
                  </a:ext>
                </a:extLst>
              </a:tr>
              <a:tr h="532262">
                <a:tc>
                  <a:txBody>
                    <a:bodyPr/>
                    <a:lstStyle/>
                    <a:p>
                      <a:pPr algn="ctr">
                        <a:buNone/>
                      </a:pPr>
                      <a:r>
                        <a:rPr lang="fr-FR" sz="2000" dirty="0">
                          <a:effectLst/>
                          <a:latin typeface="Arial Narrow" panose="020B0606020202030204" pitchFamily="34" charset="0"/>
                        </a:rPr>
                        <a:t>Plus de 70 ans</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17.4%</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17.7%</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18%</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75000"/>
                            </a:schemeClr>
                          </a:solidFill>
                          <a:effectLst/>
                          <a:latin typeface="Arial Narrow" panose="020B0606020202030204" pitchFamily="34" charset="0"/>
                        </a:rPr>
                        <a:t>20.3%</a:t>
                      </a:r>
                      <a:endParaRPr lang="fr-FR" sz="2000"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b="1" dirty="0">
                          <a:solidFill>
                            <a:schemeClr val="accent2">
                              <a:lumMod val="75000"/>
                            </a:schemeClr>
                          </a:solidFill>
                          <a:effectLst/>
                          <a:latin typeface="Arial Narrow" panose="020B0606020202030204" pitchFamily="34" charset="0"/>
                        </a:rPr>
                        <a:t>22.1%</a:t>
                      </a:r>
                      <a:endParaRPr lang="fr-FR" sz="2000" b="1" dirty="0">
                        <a:solidFill>
                          <a:schemeClr val="accent2">
                            <a:lumMod val="75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819805736"/>
                  </a:ext>
                </a:extLst>
              </a:tr>
            </a:tbl>
          </a:graphicData>
        </a:graphic>
      </p:graphicFrame>
      <p:sp>
        <p:nvSpPr>
          <p:cNvPr id="9" name="ZoneTexte 8">
            <a:extLst>
              <a:ext uri="{FF2B5EF4-FFF2-40B4-BE49-F238E27FC236}">
                <a16:creationId xmlns:a16="http://schemas.microsoft.com/office/drawing/2014/main" id="{007F7D69-7A8F-8039-EF2E-4586CED181C0}"/>
              </a:ext>
            </a:extLst>
          </p:cNvPr>
          <p:cNvSpPr txBox="1"/>
          <p:nvPr/>
        </p:nvSpPr>
        <p:spPr>
          <a:xfrm>
            <a:off x="395535" y="4497264"/>
            <a:ext cx="8624747" cy="2246769"/>
          </a:xfrm>
          <a:prstGeom prst="rect">
            <a:avLst/>
          </a:prstGeom>
          <a:noFill/>
        </p:spPr>
        <p:txBody>
          <a:bodyPr wrap="square">
            <a:spAutoFit/>
          </a:bodyPr>
          <a:lstStyle/>
          <a:p>
            <a:pPr algn="just">
              <a:buNone/>
            </a:pPr>
            <a:r>
              <a:rPr lang="fr-FR" sz="20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Tout comme les années précédentes, une majorité de personnes protégées est âgée de </a:t>
            </a:r>
            <a:r>
              <a:rPr lang="fr-FR" sz="200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41 à 60 ans </a:t>
            </a:r>
            <a:r>
              <a:rPr lang="fr-FR" sz="20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(36.8 %)</a:t>
            </a:r>
            <a:endParaRPr lang="fr-FR" sz="2000" b="0" dirty="0">
              <a:solidFill>
                <a:schemeClr val="accent2">
                  <a:lumMod val="75000"/>
                </a:schemeClr>
              </a:solidFill>
              <a:effectLst/>
              <a:latin typeface="Arial Narrow" panose="020B0606020202030204" pitchFamily="34" charset="0"/>
              <a:ea typeface="Calibri" panose="020F0502020204030204" pitchFamily="34" charset="0"/>
            </a:endParaRPr>
          </a:p>
          <a:p>
            <a:pPr algn="just">
              <a:buNone/>
            </a:pPr>
            <a:r>
              <a:rPr lang="fr-FR" sz="20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Toutefois on continue d’observer un léger déclin, d’année en année, des moins de 60 ans au profit de l’augmentation des plus de 70 ans qui peut s’expliquer par le vieillissement des personnes accompagnées.</a:t>
            </a:r>
            <a:endParaRPr lang="fr-FR" sz="2000" b="0" dirty="0">
              <a:solidFill>
                <a:schemeClr val="accent2">
                  <a:lumMod val="75000"/>
                </a:schemeClr>
              </a:solidFill>
              <a:effectLst/>
              <a:latin typeface="Arial Narrow" panose="020B0606020202030204" pitchFamily="34" charset="0"/>
              <a:ea typeface="Calibri" panose="020F0502020204030204" pitchFamily="34" charset="0"/>
            </a:endParaRPr>
          </a:p>
          <a:p>
            <a:pPr algn="just">
              <a:buNone/>
            </a:pPr>
            <a:r>
              <a:rPr lang="fr-FR" sz="20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A noter que parmi la tranche des plus de 70 ans, 10 personnes ont entre 95 et 100 ans (3 hommes/7 femmes). 1 femme a plus de 100 ans.</a:t>
            </a:r>
            <a:endParaRPr lang="fr-FR" sz="2000" b="0" dirty="0">
              <a:solidFill>
                <a:schemeClr val="accent2">
                  <a:lumMod val="75000"/>
                </a:schemeClr>
              </a:solidFill>
              <a:effectLst/>
              <a:latin typeface="Arial Narrow" panose="020B0606020202030204" pitchFamily="34" charset="0"/>
              <a:ea typeface="Calibri" panose="020F0502020204030204" pitchFamily="34" charset="0"/>
            </a:endParaRPr>
          </a:p>
        </p:txBody>
      </p:sp>
    </p:spTree>
    <p:extLst>
      <p:ext uri="{BB962C8B-B14F-4D97-AF65-F5344CB8AC3E}">
        <p14:creationId xmlns:p14="http://schemas.microsoft.com/office/powerpoint/2010/main" val="2196243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4E0861-A3D3-112D-70E2-947D485DCD9B}"/>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79F25731-8C5B-28AE-E98A-E96D0A1EA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30">
            <a:extLst>
              <a:ext uri="{FF2B5EF4-FFF2-40B4-BE49-F238E27FC236}">
                <a16:creationId xmlns:a16="http://schemas.microsoft.com/office/drawing/2014/main" id="{11B38312-1122-8D56-B0BE-C686E126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33" name="Straight Connector 32">
            <a:extLst>
              <a:ext uri="{FF2B5EF4-FFF2-40B4-BE49-F238E27FC236}">
                <a16:creationId xmlns:a16="http://schemas.microsoft.com/office/drawing/2014/main" id="{7F5CC4E3-560D-257D-37AF-D6B5DD3ACD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5" name="Isosceles Triangle 34">
            <a:extLst>
              <a:ext uri="{FF2B5EF4-FFF2-40B4-BE49-F238E27FC236}">
                <a16:creationId xmlns:a16="http://schemas.microsoft.com/office/drawing/2014/main" id="{06767414-B5C6-7CF7-FC6A-3B41DD827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pied de page 1">
            <a:extLst>
              <a:ext uri="{FF2B5EF4-FFF2-40B4-BE49-F238E27FC236}">
                <a16:creationId xmlns:a16="http://schemas.microsoft.com/office/drawing/2014/main" id="{BCF7B19C-3581-3FD8-D6BB-CDF57C0829E0}"/>
              </a:ext>
            </a:extLst>
          </p:cNvPr>
          <p:cNvSpPr>
            <a:spLocks noGrp="1"/>
          </p:cNvSpPr>
          <p:nvPr>
            <p:ph type="ftr" sz="quarter" idx="11"/>
          </p:nvPr>
        </p:nvSpPr>
        <p:spPr>
          <a:xfrm>
            <a:off x="7596336" y="6440843"/>
            <a:ext cx="1069069" cy="365125"/>
          </a:xfrm>
        </p:spPr>
        <p:txBody>
          <a:bodyPr vert="horz" lIns="91440" tIns="45720" rIns="91440" bIns="45720" rtlCol="0" anchor="ctr">
            <a:normAutofit/>
          </a:bodyPr>
          <a:lstStyle/>
          <a:p>
            <a:pPr defTabSz="457200">
              <a:spcAft>
                <a:spcPts val="600"/>
              </a:spcAft>
              <a:defRPr/>
            </a:pPr>
            <a:r>
              <a:rPr lang="en-US" sz="700" b="0" i="1" kern="1200" dirty="0">
                <a:solidFill>
                  <a:schemeClr val="accent2">
                    <a:lumMod val="75000"/>
                  </a:schemeClr>
                </a:solidFill>
                <a:latin typeface="Arial Narrow" panose="020B0606020202030204" pitchFamily="34" charset="0"/>
              </a:rPr>
              <a:t>Rapport ATH Activité 2025</a:t>
            </a:r>
          </a:p>
        </p:txBody>
      </p:sp>
      <p:pic>
        <p:nvPicPr>
          <p:cNvPr id="6" name="Image 295" descr="fleur[1]">
            <a:extLst>
              <a:ext uri="{FF2B5EF4-FFF2-40B4-BE49-F238E27FC236}">
                <a16:creationId xmlns:a16="http://schemas.microsoft.com/office/drawing/2014/main" id="{7139D0FF-67C0-D9E3-03F9-EAC0B1EA5898}"/>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6FFEB063-B675-A3A4-BF6E-277341E7B192}"/>
              </a:ext>
            </a:extLst>
          </p:cNvPr>
          <p:cNvSpPr txBox="1"/>
          <p:nvPr/>
        </p:nvSpPr>
        <p:spPr>
          <a:xfrm>
            <a:off x="899592" y="176838"/>
            <a:ext cx="6857749" cy="492443"/>
          </a:xfrm>
          <a:prstGeom prst="rect">
            <a:avLst/>
          </a:prstGeom>
          <a:noFill/>
        </p:spPr>
        <p:txBody>
          <a:bodyPr wrap="square">
            <a:spAutoFit/>
          </a:bodyPr>
          <a:lstStyle/>
          <a:p>
            <a:pPr algn="l">
              <a:buNone/>
            </a:pPr>
            <a:r>
              <a:rPr lang="fr-FR"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Evolution de la répartition par sexe de 2021 à 2025</a:t>
            </a:r>
            <a:endParaRPr 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endParaRPr>
          </a:p>
        </p:txBody>
      </p:sp>
      <p:graphicFrame>
        <p:nvGraphicFramePr>
          <p:cNvPr id="2" name="Graphique 1">
            <a:extLst>
              <a:ext uri="{FF2B5EF4-FFF2-40B4-BE49-F238E27FC236}">
                <a16:creationId xmlns:a16="http://schemas.microsoft.com/office/drawing/2014/main" id="{DE2B320A-B1F0-7CA0-C65E-BC8A7078F095}"/>
              </a:ext>
            </a:extLst>
          </p:cNvPr>
          <p:cNvGraphicFramePr/>
          <p:nvPr>
            <p:extLst>
              <p:ext uri="{D42A27DB-BD31-4B8C-83A1-F6EECF244321}">
                <p14:modId xmlns:p14="http://schemas.microsoft.com/office/powerpoint/2010/main" val="4098648499"/>
              </p:ext>
            </p:extLst>
          </p:nvPr>
        </p:nvGraphicFramePr>
        <p:xfrm>
          <a:off x="251616" y="2100594"/>
          <a:ext cx="3091177" cy="2440183"/>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descr="Symbole 3d Hommes Et Femmes. Icône De Genre. Stock Illustration  Vectorielle. | Vecteur Premium">
            <a:extLst>
              <a:ext uri="{FF2B5EF4-FFF2-40B4-BE49-F238E27FC236}">
                <a16:creationId xmlns:a16="http://schemas.microsoft.com/office/drawing/2014/main" id="{869CFBA7-2F96-3D24-F6B6-CE59453856E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3084" y="630373"/>
            <a:ext cx="1223512" cy="940111"/>
          </a:xfrm>
          <a:prstGeom prst="rect">
            <a:avLst/>
          </a:prstGeom>
          <a:noFill/>
        </p:spPr>
      </p:pic>
      <p:graphicFrame>
        <p:nvGraphicFramePr>
          <p:cNvPr id="5" name="Tableau 4">
            <a:extLst>
              <a:ext uri="{FF2B5EF4-FFF2-40B4-BE49-F238E27FC236}">
                <a16:creationId xmlns:a16="http://schemas.microsoft.com/office/drawing/2014/main" id="{E5508B53-E975-F729-0E3E-AFF22FDC237B}"/>
              </a:ext>
            </a:extLst>
          </p:cNvPr>
          <p:cNvGraphicFramePr>
            <a:graphicFrameLocks noGrp="1"/>
          </p:cNvGraphicFramePr>
          <p:nvPr>
            <p:extLst>
              <p:ext uri="{D42A27DB-BD31-4B8C-83A1-F6EECF244321}">
                <p14:modId xmlns:p14="http://schemas.microsoft.com/office/powerpoint/2010/main" val="3289700515"/>
              </p:ext>
            </p:extLst>
          </p:nvPr>
        </p:nvGraphicFramePr>
        <p:xfrm>
          <a:off x="3587063" y="2070816"/>
          <a:ext cx="5089393" cy="1193745"/>
        </p:xfrm>
        <a:graphic>
          <a:graphicData uri="http://schemas.openxmlformats.org/drawingml/2006/table">
            <a:tbl>
              <a:tblPr firstRow="1" firstCol="1" bandRow="1">
                <a:tableStyleId>{5C22544A-7EE6-4342-B048-85BDC9FD1C3A}</a:tableStyleId>
              </a:tblPr>
              <a:tblGrid>
                <a:gridCol w="1409848">
                  <a:extLst>
                    <a:ext uri="{9D8B030D-6E8A-4147-A177-3AD203B41FA5}">
                      <a16:colId xmlns:a16="http://schemas.microsoft.com/office/drawing/2014/main" val="1608699752"/>
                    </a:ext>
                  </a:extLst>
                </a:gridCol>
                <a:gridCol w="735909">
                  <a:extLst>
                    <a:ext uri="{9D8B030D-6E8A-4147-A177-3AD203B41FA5}">
                      <a16:colId xmlns:a16="http://schemas.microsoft.com/office/drawing/2014/main" val="4147006556"/>
                    </a:ext>
                  </a:extLst>
                </a:gridCol>
                <a:gridCol w="735909">
                  <a:extLst>
                    <a:ext uri="{9D8B030D-6E8A-4147-A177-3AD203B41FA5}">
                      <a16:colId xmlns:a16="http://schemas.microsoft.com/office/drawing/2014/main" val="1226282020"/>
                    </a:ext>
                  </a:extLst>
                </a:gridCol>
                <a:gridCol w="735909">
                  <a:extLst>
                    <a:ext uri="{9D8B030D-6E8A-4147-A177-3AD203B41FA5}">
                      <a16:colId xmlns:a16="http://schemas.microsoft.com/office/drawing/2014/main" val="4180968485"/>
                    </a:ext>
                  </a:extLst>
                </a:gridCol>
                <a:gridCol w="735909">
                  <a:extLst>
                    <a:ext uri="{9D8B030D-6E8A-4147-A177-3AD203B41FA5}">
                      <a16:colId xmlns:a16="http://schemas.microsoft.com/office/drawing/2014/main" val="2712060770"/>
                    </a:ext>
                  </a:extLst>
                </a:gridCol>
                <a:gridCol w="735909">
                  <a:extLst>
                    <a:ext uri="{9D8B030D-6E8A-4147-A177-3AD203B41FA5}">
                      <a16:colId xmlns:a16="http://schemas.microsoft.com/office/drawing/2014/main" val="1990934748"/>
                    </a:ext>
                  </a:extLst>
                </a:gridCol>
              </a:tblGrid>
              <a:tr h="443335">
                <a:tc>
                  <a:txBody>
                    <a:bodyPr/>
                    <a:lstStyle/>
                    <a:p>
                      <a:pPr algn="l">
                        <a:buNone/>
                      </a:pPr>
                      <a:endParaRPr lang="fr-FR" sz="1100" dirty="0">
                        <a:effectLst/>
                        <a:latin typeface="Arial" panose="020B0604020202020204" pitchFamily="34" charset="0"/>
                      </a:endParaRPr>
                    </a:p>
                  </a:txBody>
                  <a:tcPr marL="68580" marR="68580" marT="0" marB="0">
                    <a:solidFill>
                      <a:schemeClr val="bg1"/>
                    </a:solidFill>
                  </a:tcPr>
                </a:tc>
                <a:tc>
                  <a:txBody>
                    <a:bodyPr/>
                    <a:lstStyle/>
                    <a:p>
                      <a:pPr algn="ctr">
                        <a:buNone/>
                      </a:pPr>
                      <a:r>
                        <a:rPr lang="fr-FR" sz="1200" dirty="0">
                          <a:effectLst/>
                        </a:rPr>
                        <a:t>2021</a:t>
                      </a:r>
                      <a:endParaRPr lang="fr-FR" sz="1100"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buNone/>
                      </a:pPr>
                      <a:r>
                        <a:rPr lang="fr-FR" sz="1200" dirty="0">
                          <a:effectLst/>
                        </a:rPr>
                        <a:t>2022</a:t>
                      </a:r>
                      <a:endParaRPr lang="fr-FR" sz="1100"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buNone/>
                      </a:pPr>
                      <a:r>
                        <a:rPr lang="fr-FR" sz="1200" dirty="0">
                          <a:effectLst/>
                        </a:rPr>
                        <a:t>2023</a:t>
                      </a:r>
                      <a:endParaRPr lang="fr-FR" sz="1100"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buNone/>
                      </a:pPr>
                      <a:r>
                        <a:rPr lang="fr-FR" sz="1200" dirty="0">
                          <a:effectLst/>
                        </a:rPr>
                        <a:t>2024</a:t>
                      </a:r>
                      <a:endParaRPr lang="fr-FR" sz="1100"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buNone/>
                      </a:pPr>
                      <a:r>
                        <a:rPr lang="fr-FR" sz="1200" dirty="0">
                          <a:effectLst/>
                        </a:rPr>
                        <a:t>2025</a:t>
                      </a:r>
                      <a:endParaRPr lang="fr-FR" sz="1100" dirty="0">
                        <a:effectLst/>
                        <a:latin typeface="Arial" panose="020B060402020202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183582666"/>
                  </a:ext>
                </a:extLst>
              </a:tr>
              <a:tr h="387108">
                <a:tc>
                  <a:txBody>
                    <a:bodyPr/>
                    <a:lstStyle/>
                    <a:p>
                      <a:pPr algn="ctr">
                        <a:buNone/>
                      </a:pPr>
                      <a:r>
                        <a:rPr lang="fr-FR" sz="1200" dirty="0">
                          <a:effectLst/>
                        </a:rPr>
                        <a:t>Hommes</a:t>
                      </a:r>
                      <a:endParaRPr lang="fr-FR" sz="1100"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buNone/>
                      </a:pPr>
                      <a:r>
                        <a:rPr lang="fr-FR" sz="1800" dirty="0">
                          <a:solidFill>
                            <a:schemeClr val="accent2">
                              <a:lumMod val="50000"/>
                            </a:schemeClr>
                          </a:solidFill>
                          <a:effectLst/>
                          <a:latin typeface="Arial Narrow" panose="020B0606020202030204" pitchFamily="34" charset="0"/>
                        </a:rPr>
                        <a:t>57.5%</a:t>
                      </a:r>
                      <a:endParaRPr lang="fr-FR" sz="18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dirty="0">
                          <a:solidFill>
                            <a:schemeClr val="accent2">
                              <a:lumMod val="50000"/>
                            </a:schemeClr>
                          </a:solidFill>
                          <a:effectLst/>
                          <a:latin typeface="Arial Narrow" panose="020B0606020202030204" pitchFamily="34" charset="0"/>
                        </a:rPr>
                        <a:t>56.7%</a:t>
                      </a:r>
                      <a:endParaRPr lang="fr-FR" sz="18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dirty="0">
                          <a:solidFill>
                            <a:schemeClr val="accent2">
                              <a:lumMod val="50000"/>
                            </a:schemeClr>
                          </a:solidFill>
                          <a:effectLst/>
                          <a:latin typeface="Arial Narrow" panose="020B0606020202030204" pitchFamily="34" charset="0"/>
                        </a:rPr>
                        <a:t>57%</a:t>
                      </a:r>
                      <a:endParaRPr lang="fr-FR" sz="18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dirty="0">
                          <a:solidFill>
                            <a:schemeClr val="accent2">
                              <a:lumMod val="50000"/>
                            </a:schemeClr>
                          </a:solidFill>
                          <a:effectLst/>
                          <a:latin typeface="Arial Narrow" panose="020B0606020202030204" pitchFamily="34" charset="0"/>
                        </a:rPr>
                        <a:t>55.9%</a:t>
                      </a:r>
                      <a:endParaRPr lang="fr-FR" sz="18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b="1" dirty="0">
                          <a:solidFill>
                            <a:schemeClr val="accent2">
                              <a:lumMod val="50000"/>
                            </a:schemeClr>
                          </a:solidFill>
                          <a:effectLst/>
                          <a:latin typeface="Arial Narrow" panose="020B0606020202030204" pitchFamily="34" charset="0"/>
                        </a:rPr>
                        <a:t>55.9%</a:t>
                      </a:r>
                      <a:endParaRPr lang="fr-FR" sz="18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807698106"/>
                  </a:ext>
                </a:extLst>
              </a:tr>
              <a:tr h="363302">
                <a:tc>
                  <a:txBody>
                    <a:bodyPr/>
                    <a:lstStyle/>
                    <a:p>
                      <a:pPr algn="ctr">
                        <a:buNone/>
                      </a:pPr>
                      <a:r>
                        <a:rPr lang="fr-FR" sz="1200" dirty="0">
                          <a:effectLst/>
                        </a:rPr>
                        <a:t>Femmes</a:t>
                      </a:r>
                      <a:endParaRPr lang="fr-FR" sz="1100" dirty="0">
                        <a:effectLst/>
                        <a:latin typeface="Arial" panose="020B0604020202020204" pitchFamily="34" charset="0"/>
                        <a:ea typeface="Calibri" panose="020F0502020204030204" pitchFamily="34" charset="0"/>
                      </a:endParaRPr>
                    </a:p>
                  </a:txBody>
                  <a:tcPr marL="68580" marR="68580" marT="0" marB="0" anchor="ctr"/>
                </a:tc>
                <a:tc>
                  <a:txBody>
                    <a:bodyPr/>
                    <a:lstStyle/>
                    <a:p>
                      <a:pPr algn="ctr">
                        <a:buNone/>
                      </a:pPr>
                      <a:r>
                        <a:rPr lang="fr-FR" sz="1800" dirty="0">
                          <a:solidFill>
                            <a:schemeClr val="accent2">
                              <a:lumMod val="50000"/>
                            </a:schemeClr>
                          </a:solidFill>
                          <a:effectLst/>
                          <a:latin typeface="Arial Narrow" panose="020B0606020202030204" pitchFamily="34" charset="0"/>
                        </a:rPr>
                        <a:t>42.5%</a:t>
                      </a:r>
                      <a:endParaRPr lang="fr-FR" sz="18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dirty="0">
                          <a:solidFill>
                            <a:schemeClr val="accent2">
                              <a:lumMod val="50000"/>
                            </a:schemeClr>
                          </a:solidFill>
                          <a:effectLst/>
                          <a:latin typeface="Arial Narrow" panose="020B0606020202030204" pitchFamily="34" charset="0"/>
                        </a:rPr>
                        <a:t>43.3%</a:t>
                      </a:r>
                      <a:endParaRPr lang="fr-FR" sz="18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dirty="0">
                          <a:solidFill>
                            <a:schemeClr val="accent2">
                              <a:lumMod val="50000"/>
                            </a:schemeClr>
                          </a:solidFill>
                          <a:effectLst/>
                          <a:latin typeface="Arial Narrow" panose="020B0606020202030204" pitchFamily="34" charset="0"/>
                        </a:rPr>
                        <a:t>43%</a:t>
                      </a:r>
                      <a:endParaRPr lang="fr-FR" sz="18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dirty="0">
                          <a:solidFill>
                            <a:schemeClr val="accent2">
                              <a:lumMod val="50000"/>
                            </a:schemeClr>
                          </a:solidFill>
                          <a:effectLst/>
                          <a:latin typeface="Arial Narrow" panose="020B0606020202030204" pitchFamily="34" charset="0"/>
                        </a:rPr>
                        <a:t>44.1%</a:t>
                      </a:r>
                      <a:endParaRPr lang="fr-FR" sz="18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b="1" dirty="0">
                          <a:solidFill>
                            <a:schemeClr val="accent2">
                              <a:lumMod val="50000"/>
                            </a:schemeClr>
                          </a:solidFill>
                          <a:effectLst/>
                          <a:latin typeface="Arial Narrow" panose="020B0606020202030204" pitchFamily="34" charset="0"/>
                        </a:rPr>
                        <a:t>44.1%</a:t>
                      </a:r>
                      <a:endParaRPr lang="fr-FR" sz="18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520400626"/>
                  </a:ext>
                </a:extLst>
              </a:tr>
            </a:tbl>
          </a:graphicData>
        </a:graphic>
      </p:graphicFrame>
      <p:sp>
        <p:nvSpPr>
          <p:cNvPr id="10" name="ZoneTexte 9">
            <a:extLst>
              <a:ext uri="{FF2B5EF4-FFF2-40B4-BE49-F238E27FC236}">
                <a16:creationId xmlns:a16="http://schemas.microsoft.com/office/drawing/2014/main" id="{8310514F-5604-30B7-AF16-59BA449FB47E}"/>
              </a:ext>
            </a:extLst>
          </p:cNvPr>
          <p:cNvSpPr txBox="1"/>
          <p:nvPr/>
        </p:nvSpPr>
        <p:spPr>
          <a:xfrm>
            <a:off x="3191201" y="3635729"/>
            <a:ext cx="5816436" cy="1330108"/>
          </a:xfrm>
          <a:prstGeom prst="rect">
            <a:avLst/>
          </a:prstGeom>
          <a:noFill/>
        </p:spPr>
        <p:txBody>
          <a:bodyPr wrap="square">
            <a:spAutoFit/>
          </a:bodyPr>
          <a:lstStyle/>
          <a:p>
            <a:pPr marL="457200" algn="l">
              <a:lnSpc>
                <a:spcPct val="115000"/>
              </a:lnSpc>
              <a:buNone/>
            </a:pPr>
            <a:r>
              <a:rPr lang="fr-FR" sz="24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Toutes mesures confondues, la répartition par sexe est sensiblement la même d’une année sur l’autre et identique entre 2024 et 2025. </a:t>
            </a:r>
            <a:endParaRPr lang="fr-FR" sz="2400" b="0" dirty="0">
              <a:solidFill>
                <a:schemeClr val="accent2">
                  <a:lumMod val="75000"/>
                </a:schemeClr>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896063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DF58F6-5255-6843-D5FD-9FAF604977F3}"/>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5FD0BD61-B2EA-23EB-5A95-EA4E4C6FED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8C7ABFB0-AA05-3E11-75B6-4CDAE926F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ED15E2AE-5206-47DB-8FB4-4EEE3CB8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E0174089-E416-1E2E-0AF3-F87B25AC648A}"/>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FAF9A4B3-C71E-CD46-5547-4B377D0CA6CE}"/>
              </a:ext>
            </a:extLst>
          </p:cNvPr>
          <p:cNvSpPr>
            <a:spLocks noGrp="1"/>
          </p:cNvSpPr>
          <p:nvPr>
            <p:ph type="ftr" sz="quarter" idx="11"/>
          </p:nvPr>
        </p:nvSpPr>
        <p:spPr>
          <a:xfrm>
            <a:off x="7049553" y="6406772"/>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mn-lt"/>
                <a:ea typeface="+mn-ea"/>
                <a:cs typeface="+mn-cs"/>
              </a:rPr>
              <a:t>Rapport ATH Activité 2025</a:t>
            </a:r>
          </a:p>
        </p:txBody>
      </p:sp>
      <p:sp>
        <p:nvSpPr>
          <p:cNvPr id="4" name="ZoneTexte 3">
            <a:extLst>
              <a:ext uri="{FF2B5EF4-FFF2-40B4-BE49-F238E27FC236}">
                <a16:creationId xmlns:a16="http://schemas.microsoft.com/office/drawing/2014/main" id="{25EBC0A3-D96A-B15E-6AF3-3422EDE47BB1}"/>
              </a:ext>
            </a:extLst>
          </p:cNvPr>
          <p:cNvSpPr txBox="1"/>
          <p:nvPr/>
        </p:nvSpPr>
        <p:spPr>
          <a:xfrm>
            <a:off x="827584" y="188640"/>
            <a:ext cx="8064896" cy="830997"/>
          </a:xfrm>
          <a:prstGeom prst="rect">
            <a:avLst/>
          </a:prstGeom>
          <a:noFill/>
        </p:spPr>
        <p:txBody>
          <a:bodyPr wrap="square">
            <a:spAutoFit/>
          </a:bodyPr>
          <a:lstStyle/>
          <a:p>
            <a: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Calibri" panose="020F0502020204030204" pitchFamily="34" charset="0"/>
              </a:rPr>
              <a:t>Les tranches de revenus des personnes protégées </a:t>
            </a:r>
            <a:b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Calibri" panose="020F0502020204030204" pitchFamily="34" charset="0"/>
              </a:rPr>
            </a:br>
            <a: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Calibri" panose="020F0502020204030204" pitchFamily="34" charset="0"/>
              </a:rPr>
              <a:t>en 2024 et 2025</a:t>
            </a:r>
            <a:endParaRPr lang="fr-FR" sz="2400" u="sng" dirty="0">
              <a:solidFill>
                <a:schemeClr val="accent2">
                  <a:lumMod val="50000"/>
                </a:schemeClr>
              </a:solidFill>
              <a:effectLst>
                <a:outerShdw blurRad="38100" dist="38100" dir="2700000" algn="tl">
                  <a:srgbClr val="000000">
                    <a:alpha val="43137"/>
                  </a:srgbClr>
                </a:outerShdw>
              </a:effectLst>
            </a:endParaRPr>
          </a:p>
        </p:txBody>
      </p:sp>
      <p:graphicFrame>
        <p:nvGraphicFramePr>
          <p:cNvPr id="8" name="Tableau 7">
            <a:extLst>
              <a:ext uri="{FF2B5EF4-FFF2-40B4-BE49-F238E27FC236}">
                <a16:creationId xmlns:a16="http://schemas.microsoft.com/office/drawing/2014/main" id="{69C34CDD-02F6-E83C-F6E8-68E9258C0D5A}"/>
              </a:ext>
            </a:extLst>
          </p:cNvPr>
          <p:cNvGraphicFramePr>
            <a:graphicFrameLocks noGrp="1"/>
          </p:cNvGraphicFramePr>
          <p:nvPr>
            <p:extLst>
              <p:ext uri="{D42A27DB-BD31-4B8C-83A1-F6EECF244321}">
                <p14:modId xmlns:p14="http://schemas.microsoft.com/office/powerpoint/2010/main" val="3701543385"/>
              </p:ext>
            </p:extLst>
          </p:nvPr>
        </p:nvGraphicFramePr>
        <p:xfrm>
          <a:off x="347173" y="1325597"/>
          <a:ext cx="8673109" cy="3413760"/>
        </p:xfrm>
        <a:graphic>
          <a:graphicData uri="http://schemas.openxmlformats.org/drawingml/2006/table">
            <a:tbl>
              <a:tblPr firstRow="1" firstCol="1" bandRow="1">
                <a:tableStyleId>{5C22544A-7EE6-4342-B048-85BDC9FD1C3A}</a:tableStyleId>
              </a:tblPr>
              <a:tblGrid>
                <a:gridCol w="730213">
                  <a:extLst>
                    <a:ext uri="{9D8B030D-6E8A-4147-A177-3AD203B41FA5}">
                      <a16:colId xmlns:a16="http://schemas.microsoft.com/office/drawing/2014/main" val="1827923519"/>
                    </a:ext>
                  </a:extLst>
                </a:gridCol>
                <a:gridCol w="2336686">
                  <a:extLst>
                    <a:ext uri="{9D8B030D-6E8A-4147-A177-3AD203B41FA5}">
                      <a16:colId xmlns:a16="http://schemas.microsoft.com/office/drawing/2014/main" val="3621500335"/>
                    </a:ext>
                  </a:extLst>
                </a:gridCol>
                <a:gridCol w="1029652">
                  <a:extLst>
                    <a:ext uri="{9D8B030D-6E8A-4147-A177-3AD203B41FA5}">
                      <a16:colId xmlns:a16="http://schemas.microsoft.com/office/drawing/2014/main" val="3352004454"/>
                    </a:ext>
                  </a:extLst>
                </a:gridCol>
                <a:gridCol w="667835">
                  <a:extLst>
                    <a:ext uri="{9D8B030D-6E8A-4147-A177-3AD203B41FA5}">
                      <a16:colId xmlns:a16="http://schemas.microsoft.com/office/drawing/2014/main" val="1724498973"/>
                    </a:ext>
                  </a:extLst>
                </a:gridCol>
                <a:gridCol w="2099628">
                  <a:extLst>
                    <a:ext uri="{9D8B030D-6E8A-4147-A177-3AD203B41FA5}">
                      <a16:colId xmlns:a16="http://schemas.microsoft.com/office/drawing/2014/main" val="2464643976"/>
                    </a:ext>
                  </a:extLst>
                </a:gridCol>
                <a:gridCol w="1140586">
                  <a:extLst>
                    <a:ext uri="{9D8B030D-6E8A-4147-A177-3AD203B41FA5}">
                      <a16:colId xmlns:a16="http://schemas.microsoft.com/office/drawing/2014/main" val="2699374685"/>
                    </a:ext>
                  </a:extLst>
                </a:gridCol>
                <a:gridCol w="668509">
                  <a:extLst>
                    <a:ext uri="{9D8B030D-6E8A-4147-A177-3AD203B41FA5}">
                      <a16:colId xmlns:a16="http://schemas.microsoft.com/office/drawing/2014/main" val="3195794593"/>
                    </a:ext>
                  </a:extLst>
                </a:gridCol>
              </a:tblGrid>
              <a:tr h="938862">
                <a:tc>
                  <a:txBody>
                    <a:bodyPr/>
                    <a:lstStyle/>
                    <a:p>
                      <a:pPr algn="ctr">
                        <a:buNone/>
                      </a:pPr>
                      <a:r>
                        <a:rPr lang="fr-FR" sz="1400" dirty="0">
                          <a:effectLst/>
                          <a:latin typeface="Arial Narrow" panose="020B0606020202030204" pitchFamily="34" charset="0"/>
                        </a:rPr>
                        <a:t>Tranches</a:t>
                      </a:r>
                      <a:endParaRPr lang="fr-FR" sz="1400" dirty="0">
                        <a:effectLst/>
                        <a:latin typeface="Arial Narrow" panose="020B0606020202030204" pitchFamily="34" charset="0"/>
                        <a:ea typeface="Calibri" panose="020F0502020204030204" pitchFamily="34" charset="0"/>
                      </a:endParaRPr>
                    </a:p>
                  </a:txBody>
                  <a:tcPr marL="53150" marR="531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buNone/>
                      </a:pPr>
                      <a:r>
                        <a:rPr lang="fr-FR" sz="1400" dirty="0">
                          <a:effectLst/>
                          <a:latin typeface="Arial Narrow" panose="020B0606020202030204" pitchFamily="34" charset="0"/>
                        </a:rPr>
                        <a:t>Tranches 2024 des ressources annuelles min. max.</a:t>
                      </a:r>
                      <a:endParaRPr lang="fr-FR" sz="1400" dirty="0">
                        <a:effectLst/>
                        <a:latin typeface="Arial Narrow" panose="020B0606020202030204" pitchFamily="34" charset="0"/>
                        <a:ea typeface="Calibri" panose="020F0502020204030204" pitchFamily="34" charset="0"/>
                      </a:endParaRPr>
                    </a:p>
                  </a:txBody>
                  <a:tcPr marL="53150" marR="53150" marT="0" marB="0" anchor="ctr">
                    <a:lnL w="12700" cmpd="sng">
                      <a:noFill/>
                    </a:lnL>
                  </a:tcPr>
                </a:tc>
                <a:tc>
                  <a:txBody>
                    <a:bodyPr/>
                    <a:lstStyle/>
                    <a:p>
                      <a:pPr algn="ctr">
                        <a:buNone/>
                      </a:pPr>
                      <a:r>
                        <a:rPr lang="fr-FR" sz="1400" dirty="0">
                          <a:effectLst/>
                          <a:latin typeface="Arial Narrow" panose="020B0606020202030204" pitchFamily="34" charset="0"/>
                        </a:rPr>
                        <a:t>Nbre de dossiers présents au 31/12/2023 et facturés au 31/12/2024</a:t>
                      </a:r>
                      <a:endParaRPr lang="fr-FR" sz="1400" dirty="0">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effectLst/>
                          <a:latin typeface="Arial Narrow" panose="020B0606020202030204" pitchFamily="34" charset="0"/>
                        </a:rPr>
                        <a:t>% des majeurs par tranche</a:t>
                      </a:r>
                      <a:endParaRPr lang="fr-FR" sz="1400" dirty="0">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effectLst/>
                          <a:latin typeface="Arial Narrow" panose="020B0606020202030204" pitchFamily="34" charset="0"/>
                        </a:rPr>
                        <a:t>Tranches 2025 des ressources annuelles min. max.</a:t>
                      </a:r>
                      <a:endParaRPr lang="fr-FR" sz="1400" dirty="0">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effectLst/>
                          <a:latin typeface="Arial Narrow" panose="020B0606020202030204" pitchFamily="34" charset="0"/>
                        </a:rPr>
                        <a:t>Nbre de dossiers présents au 31/12/2024 et facturés au 31/12/2025</a:t>
                      </a:r>
                      <a:endParaRPr lang="fr-FR" sz="1400" dirty="0">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effectLst/>
                          <a:latin typeface="Arial Narrow" panose="020B0606020202030204" pitchFamily="34" charset="0"/>
                        </a:rPr>
                        <a:t>% des majeurs par tranche</a:t>
                      </a:r>
                      <a:endParaRPr lang="fr-FR" sz="1400" dirty="0">
                        <a:effectLst/>
                        <a:latin typeface="Arial Narrow" panose="020B0606020202030204" pitchFamily="34" charset="0"/>
                        <a:ea typeface="Calibri" panose="020F0502020204030204" pitchFamily="34" charset="0"/>
                      </a:endParaRPr>
                    </a:p>
                  </a:txBody>
                  <a:tcPr marL="53150" marR="53150" marT="0" marB="0" anchor="ctr"/>
                </a:tc>
                <a:extLst>
                  <a:ext uri="{0D108BD9-81ED-4DB2-BD59-A6C34878D82A}">
                    <a16:rowId xmlns:a16="http://schemas.microsoft.com/office/drawing/2014/main" val="2351958586"/>
                  </a:ext>
                </a:extLst>
              </a:tr>
              <a:tr h="408630">
                <a:tc>
                  <a:txBody>
                    <a:bodyPr/>
                    <a:lstStyle/>
                    <a:p>
                      <a:pPr algn="ctr">
                        <a:buNone/>
                      </a:pPr>
                      <a:r>
                        <a:rPr lang="fr-FR" sz="1400" dirty="0">
                          <a:effectLst/>
                          <a:latin typeface="Arial Narrow" panose="020B0606020202030204" pitchFamily="34" charset="0"/>
                        </a:rPr>
                        <a:t>Tranche 1 </a:t>
                      </a:r>
                      <a:endParaRPr lang="fr-FR" sz="1400" dirty="0">
                        <a:effectLst/>
                        <a:latin typeface="Arial Narrow" panose="020B0606020202030204" pitchFamily="34" charset="0"/>
                        <a:ea typeface="Calibri" panose="020F0502020204030204" pitchFamily="34" charset="0"/>
                      </a:endParaRPr>
                    </a:p>
                  </a:txBody>
                  <a:tcPr marL="53150" marR="53150" marT="0" marB="0">
                    <a:lnT w="38100" cmpd="sng">
                      <a:noFill/>
                    </a:lnT>
                  </a:tcPr>
                </a:tc>
                <a:tc>
                  <a:txBody>
                    <a:bodyPr/>
                    <a:lstStyle/>
                    <a:p>
                      <a:pPr algn="ctr">
                        <a:buNone/>
                      </a:pPr>
                      <a:r>
                        <a:rPr lang="fr-FR" sz="1400" dirty="0">
                          <a:solidFill>
                            <a:schemeClr val="accent2">
                              <a:lumMod val="75000"/>
                            </a:schemeClr>
                          </a:solidFill>
                          <a:effectLst/>
                          <a:latin typeface="Arial Narrow" panose="020B0606020202030204" pitchFamily="34" charset="0"/>
                        </a:rPr>
                        <a:t>0.00€ - 11 612.28 €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205</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20.94%</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0.00€ - 12 058.56 €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207</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20.64%</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extLst>
                  <a:ext uri="{0D108BD9-81ED-4DB2-BD59-A6C34878D82A}">
                    <a16:rowId xmlns:a16="http://schemas.microsoft.com/office/drawing/2014/main" val="3872683171"/>
                  </a:ext>
                </a:extLst>
              </a:tr>
              <a:tr h="408630">
                <a:tc>
                  <a:txBody>
                    <a:bodyPr/>
                    <a:lstStyle/>
                    <a:p>
                      <a:pPr algn="ctr">
                        <a:buNone/>
                      </a:pPr>
                      <a:r>
                        <a:rPr lang="fr-FR" sz="1400" dirty="0">
                          <a:effectLst/>
                          <a:latin typeface="Arial Narrow" panose="020B0606020202030204" pitchFamily="34" charset="0"/>
                        </a:rPr>
                        <a:t>Tranche 2</a:t>
                      </a:r>
                      <a:endParaRPr lang="fr-FR" sz="1400" dirty="0">
                        <a:effectLst/>
                        <a:latin typeface="Arial Narrow" panose="020B0606020202030204" pitchFamily="34" charset="0"/>
                        <a:ea typeface="Calibri" panose="020F0502020204030204" pitchFamily="34" charset="0"/>
                      </a:endParaRPr>
                    </a:p>
                  </a:txBody>
                  <a:tcPr marL="53150" marR="53150" marT="0" marB="0"/>
                </a:tc>
                <a:tc>
                  <a:txBody>
                    <a:bodyPr/>
                    <a:lstStyle/>
                    <a:p>
                      <a:pPr algn="ctr">
                        <a:buNone/>
                      </a:pPr>
                      <a:r>
                        <a:rPr lang="fr-FR" sz="1400" dirty="0">
                          <a:solidFill>
                            <a:schemeClr val="accent2">
                              <a:lumMod val="75000"/>
                            </a:schemeClr>
                          </a:solidFill>
                          <a:effectLst/>
                          <a:latin typeface="Arial Narrow" panose="020B0606020202030204" pitchFamily="34" charset="0"/>
                        </a:rPr>
                        <a:t>11 612.29 € - 20 814.72 €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652</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66.60%</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12 058 57 € - 21 272.80 €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663</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66.10%</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extLst>
                  <a:ext uri="{0D108BD9-81ED-4DB2-BD59-A6C34878D82A}">
                    <a16:rowId xmlns:a16="http://schemas.microsoft.com/office/drawing/2014/main" val="1941557324"/>
                  </a:ext>
                </a:extLst>
              </a:tr>
              <a:tr h="408630">
                <a:tc>
                  <a:txBody>
                    <a:bodyPr/>
                    <a:lstStyle/>
                    <a:p>
                      <a:pPr algn="ctr">
                        <a:buNone/>
                      </a:pPr>
                      <a:r>
                        <a:rPr lang="fr-FR" sz="1400" dirty="0">
                          <a:effectLst/>
                          <a:latin typeface="Arial Narrow" panose="020B0606020202030204" pitchFamily="34" charset="0"/>
                        </a:rPr>
                        <a:t>Tranche 3</a:t>
                      </a:r>
                      <a:endParaRPr lang="fr-FR" sz="1400" dirty="0">
                        <a:effectLst/>
                        <a:latin typeface="Arial Narrow" panose="020B0606020202030204" pitchFamily="34" charset="0"/>
                        <a:ea typeface="Calibri" panose="020F0502020204030204" pitchFamily="34" charset="0"/>
                      </a:endParaRPr>
                    </a:p>
                  </a:txBody>
                  <a:tcPr marL="53150" marR="53150" marT="0" marB="0"/>
                </a:tc>
                <a:tc>
                  <a:txBody>
                    <a:bodyPr/>
                    <a:lstStyle/>
                    <a:p>
                      <a:pPr algn="ctr">
                        <a:buNone/>
                      </a:pPr>
                      <a:r>
                        <a:rPr lang="fr-FR" sz="1400" dirty="0">
                          <a:solidFill>
                            <a:schemeClr val="accent2">
                              <a:lumMod val="75000"/>
                            </a:schemeClr>
                          </a:solidFill>
                          <a:effectLst/>
                          <a:latin typeface="Arial Narrow" panose="020B0606020202030204" pitchFamily="34" charset="0"/>
                        </a:rPr>
                        <a:t>20 814.73 € - 52 036.80 €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120</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12.26%</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21 272.81 € - 53 182.00 €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132</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13.16%</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extLst>
                  <a:ext uri="{0D108BD9-81ED-4DB2-BD59-A6C34878D82A}">
                    <a16:rowId xmlns:a16="http://schemas.microsoft.com/office/drawing/2014/main" val="3827929557"/>
                  </a:ext>
                </a:extLst>
              </a:tr>
              <a:tr h="408630">
                <a:tc>
                  <a:txBody>
                    <a:bodyPr/>
                    <a:lstStyle/>
                    <a:p>
                      <a:pPr algn="ctr">
                        <a:buNone/>
                      </a:pPr>
                      <a:r>
                        <a:rPr lang="fr-FR" sz="1400" dirty="0">
                          <a:effectLst/>
                          <a:latin typeface="Arial Narrow" panose="020B0606020202030204" pitchFamily="34" charset="0"/>
                        </a:rPr>
                        <a:t>Tranche 4</a:t>
                      </a:r>
                      <a:endParaRPr lang="fr-FR" sz="1400" dirty="0">
                        <a:effectLst/>
                        <a:latin typeface="Arial Narrow" panose="020B0606020202030204" pitchFamily="34" charset="0"/>
                        <a:ea typeface="Calibri" panose="020F0502020204030204" pitchFamily="34" charset="0"/>
                      </a:endParaRPr>
                    </a:p>
                  </a:txBody>
                  <a:tcPr marL="53150" marR="53150" marT="0" marB="0"/>
                </a:tc>
                <a:tc>
                  <a:txBody>
                    <a:bodyPr/>
                    <a:lstStyle/>
                    <a:p>
                      <a:pPr algn="ctr">
                        <a:buNone/>
                      </a:pPr>
                      <a:r>
                        <a:rPr lang="fr-FR" sz="1400" dirty="0">
                          <a:solidFill>
                            <a:schemeClr val="accent2">
                              <a:lumMod val="75000"/>
                            </a:schemeClr>
                          </a:solidFill>
                          <a:effectLst/>
                          <a:latin typeface="Arial Narrow" panose="020B0606020202030204" pitchFamily="34" charset="0"/>
                        </a:rPr>
                        <a:t>52 036.81 € - 124 888.32 €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2</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0.20%</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53 182.01 € - 127 637.80 €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1</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0.10%</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extLst>
                  <a:ext uri="{0D108BD9-81ED-4DB2-BD59-A6C34878D82A}">
                    <a16:rowId xmlns:a16="http://schemas.microsoft.com/office/drawing/2014/main" val="76083160"/>
                  </a:ext>
                </a:extLst>
              </a:tr>
              <a:tr h="408630">
                <a:tc>
                  <a:txBody>
                    <a:bodyPr/>
                    <a:lstStyle/>
                    <a:p>
                      <a:pPr algn="ctr">
                        <a:buNone/>
                      </a:pPr>
                      <a:r>
                        <a:rPr lang="fr-FR" sz="1400" dirty="0">
                          <a:effectLst/>
                          <a:latin typeface="Arial Narrow" panose="020B0606020202030204" pitchFamily="34" charset="0"/>
                        </a:rPr>
                        <a:t>Tranche 5</a:t>
                      </a:r>
                      <a:endParaRPr lang="fr-FR" sz="1400" dirty="0">
                        <a:effectLst/>
                        <a:latin typeface="Arial Narrow" panose="020B0606020202030204" pitchFamily="34" charset="0"/>
                        <a:ea typeface="Calibri" panose="020F0502020204030204" pitchFamily="34" charset="0"/>
                      </a:endParaRPr>
                    </a:p>
                  </a:txBody>
                  <a:tcPr marL="53150" marR="53150" marT="0" marB="0"/>
                </a:tc>
                <a:tc>
                  <a:txBody>
                    <a:bodyPr/>
                    <a:lstStyle/>
                    <a:p>
                      <a:pPr algn="ctr">
                        <a:buNone/>
                      </a:pPr>
                      <a:r>
                        <a:rPr lang="fr-FR" sz="1400" dirty="0">
                          <a:solidFill>
                            <a:schemeClr val="accent2">
                              <a:lumMod val="75000"/>
                            </a:schemeClr>
                          </a:solidFill>
                          <a:effectLst/>
                          <a:latin typeface="Arial Narrow" panose="020B0606020202030204" pitchFamily="34" charset="0"/>
                        </a:rPr>
                        <a:t>124 888.33 € - 9 999 999.99 €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0</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0.00%</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dirty="0">
                          <a:solidFill>
                            <a:schemeClr val="accent2">
                              <a:lumMod val="75000"/>
                            </a:schemeClr>
                          </a:solidFill>
                          <a:effectLst/>
                          <a:latin typeface="Arial Narrow" panose="020B0606020202030204" pitchFamily="34" charset="0"/>
                        </a:rPr>
                        <a:t>127 637.81 € - 9 999 999.99 €</a:t>
                      </a:r>
                      <a:endParaRPr lang="fr-FR" sz="1400" dirty="0">
                        <a:solidFill>
                          <a:schemeClr val="accent2">
                            <a:lumMod val="75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0</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tc>
                  <a:txBody>
                    <a:bodyPr/>
                    <a:lstStyle/>
                    <a:p>
                      <a:pPr algn="ctr">
                        <a:buNone/>
                      </a:pPr>
                      <a:r>
                        <a:rPr lang="fr-FR" sz="1400" b="1" dirty="0">
                          <a:solidFill>
                            <a:schemeClr val="accent2">
                              <a:lumMod val="50000"/>
                            </a:schemeClr>
                          </a:solidFill>
                          <a:effectLst/>
                          <a:latin typeface="Arial Narrow" panose="020B0606020202030204" pitchFamily="34" charset="0"/>
                        </a:rPr>
                        <a:t>0.00%</a:t>
                      </a:r>
                      <a:endParaRPr lang="fr-FR" sz="1400" b="1" dirty="0">
                        <a:solidFill>
                          <a:schemeClr val="accent2">
                            <a:lumMod val="50000"/>
                          </a:schemeClr>
                        </a:solidFill>
                        <a:effectLst/>
                        <a:latin typeface="Arial Narrow" panose="020B0606020202030204" pitchFamily="34" charset="0"/>
                        <a:ea typeface="Calibri" panose="020F0502020204030204" pitchFamily="34" charset="0"/>
                      </a:endParaRPr>
                    </a:p>
                  </a:txBody>
                  <a:tcPr marL="53150" marR="53150" marT="0" marB="0" anchor="ctr"/>
                </a:tc>
                <a:extLst>
                  <a:ext uri="{0D108BD9-81ED-4DB2-BD59-A6C34878D82A}">
                    <a16:rowId xmlns:a16="http://schemas.microsoft.com/office/drawing/2014/main" val="1555280643"/>
                  </a:ext>
                </a:extLst>
              </a:tr>
            </a:tbl>
          </a:graphicData>
        </a:graphic>
      </p:graphicFrame>
      <p:sp>
        <p:nvSpPr>
          <p:cNvPr id="11" name="ZoneTexte 10">
            <a:extLst>
              <a:ext uri="{FF2B5EF4-FFF2-40B4-BE49-F238E27FC236}">
                <a16:creationId xmlns:a16="http://schemas.microsoft.com/office/drawing/2014/main" id="{72F28E7F-D965-2D27-E9DD-AF3E4CBDBAB9}"/>
              </a:ext>
            </a:extLst>
          </p:cNvPr>
          <p:cNvSpPr txBox="1"/>
          <p:nvPr/>
        </p:nvSpPr>
        <p:spPr>
          <a:xfrm>
            <a:off x="315337" y="4825460"/>
            <a:ext cx="8280920" cy="1709571"/>
          </a:xfrm>
          <a:prstGeom prst="rect">
            <a:avLst/>
          </a:prstGeom>
          <a:noFill/>
        </p:spPr>
        <p:txBody>
          <a:bodyPr wrap="square">
            <a:spAutoFit/>
          </a:bodyPr>
          <a:lstStyle/>
          <a:p>
            <a:pPr marL="457200" marR="45720" indent="-6985" algn="just" eaLnBrk="0">
              <a:lnSpc>
                <a:spcPct val="150000"/>
              </a:lnSpc>
              <a:buNone/>
            </a:pPr>
            <a:r>
              <a:rPr lang="fr-FR" sz="18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En 2025, plus de la moitié des personnes protégées ont entre </a:t>
            </a:r>
            <a:r>
              <a:rPr lang="fr-FR" sz="1800" b="0" dirty="0">
                <a:solidFill>
                  <a:schemeClr val="accent2">
                    <a:lumMod val="75000"/>
                  </a:schemeClr>
                </a:solidFill>
                <a:effectLst/>
                <a:latin typeface="Arial Narrow" panose="020B0606020202030204" pitchFamily="34" charset="0"/>
                <a:ea typeface="Times New Roman" panose="02020603050405020304" pitchFamily="18" charset="0"/>
                <a:cs typeface="Calibri" panose="020F0502020204030204" pitchFamily="34" charset="0"/>
              </a:rPr>
              <a:t>12 058 57 € et 21 272.80 €</a:t>
            </a:r>
            <a:r>
              <a:rPr lang="fr-FR" sz="18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 soit un revenu compris entre le montant de l’AAH (1033 € par mois en 2025) et le SMIC. </a:t>
            </a:r>
            <a:endParaRPr lang="fr-FR" sz="1800" b="0" dirty="0">
              <a:solidFill>
                <a:schemeClr val="accent2">
                  <a:lumMod val="75000"/>
                </a:schemeClr>
              </a:solidFill>
              <a:effectLst/>
              <a:latin typeface="Arial Narrow" panose="020B0606020202030204" pitchFamily="34" charset="0"/>
              <a:ea typeface="Calibri" panose="020F0502020204030204" pitchFamily="34" charset="0"/>
            </a:endParaRPr>
          </a:p>
          <a:p>
            <a:pPr marL="457200" marR="45720" indent="-6985" algn="just" eaLnBrk="0">
              <a:lnSpc>
                <a:spcPct val="150000"/>
              </a:lnSpc>
              <a:buNone/>
            </a:pPr>
            <a:r>
              <a:rPr lang="fr-FR" sz="1800" b="0" dirty="0">
                <a:solidFill>
                  <a:schemeClr val="accent2">
                    <a:lumMod val="75000"/>
                  </a:schemeClr>
                </a:solidFill>
                <a:effectLst/>
                <a:latin typeface="Arial Narrow" panose="020B0606020202030204" pitchFamily="34" charset="0"/>
                <a:ea typeface="Calibri" panose="020F0502020204030204" pitchFamily="34" charset="0"/>
                <a:cs typeface="Calibri" panose="020F0502020204030204" pitchFamily="34" charset="0"/>
              </a:rPr>
              <a:t>Nous n’avons aucune personne protégée dans la tranche la plus élevée.</a:t>
            </a:r>
            <a:endParaRPr lang="fr-FR" sz="1800" b="0" dirty="0">
              <a:solidFill>
                <a:schemeClr val="accent2">
                  <a:lumMod val="75000"/>
                </a:schemeClr>
              </a:solidFill>
              <a:effectLst/>
              <a:latin typeface="Arial Narrow" panose="020B0606020202030204" pitchFamily="34" charset="0"/>
              <a:ea typeface="Calibri" panose="020F0502020204030204" pitchFamily="34" charset="0"/>
            </a:endParaRPr>
          </a:p>
          <a:p>
            <a:pPr marL="457200" marR="45720" indent="-228600" algn="just" eaLnBrk="0">
              <a:lnSpc>
                <a:spcPct val="150000"/>
              </a:lnSpc>
              <a:buNone/>
            </a:pPr>
            <a:r>
              <a:rPr lang="fr-FR" sz="1800" dirty="0">
                <a:solidFill>
                  <a:srgbClr val="000000"/>
                </a:solidFill>
                <a:effectLst/>
                <a:latin typeface="Calibri" panose="020F0502020204030204" pitchFamily="34" charset="0"/>
                <a:ea typeface="Calibri" panose="020F0502020204030204" pitchFamily="34" charset="0"/>
              </a:rPr>
              <a:t> </a:t>
            </a:r>
            <a:endParaRPr lang="fr-FR" sz="18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16635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0DAD79-6EAB-32F4-253E-5BBB5DD71E80}"/>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6B135931-5645-8E66-4BF4-604600AF0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4B4FC97B-FCF3-D096-6013-B931F4DBF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3B2402AE-DA20-2FD3-A221-A552AD7EA2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60E00872-04A8-FA86-9837-6F7FB011EF80}"/>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D986280E-4287-47BE-8083-B029DC8598FC}"/>
              </a:ext>
            </a:extLst>
          </p:cNvPr>
          <p:cNvSpPr>
            <a:spLocks noGrp="1"/>
          </p:cNvSpPr>
          <p:nvPr>
            <p:ph type="ftr" sz="quarter" idx="11"/>
          </p:nvPr>
        </p:nvSpPr>
        <p:spPr>
          <a:xfrm>
            <a:off x="7308303" y="6406772"/>
            <a:ext cx="1368153"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Arial Narrow" panose="020B0606020202030204" pitchFamily="34" charset="0"/>
              </a:rPr>
              <a:t>Rapport ATH Activité 2025</a:t>
            </a:r>
          </a:p>
        </p:txBody>
      </p:sp>
      <p:sp>
        <p:nvSpPr>
          <p:cNvPr id="6" name="ZoneTexte 5">
            <a:extLst>
              <a:ext uri="{FF2B5EF4-FFF2-40B4-BE49-F238E27FC236}">
                <a16:creationId xmlns:a16="http://schemas.microsoft.com/office/drawing/2014/main" id="{0EC86CCA-5724-618C-8028-904DA53CC6FA}"/>
              </a:ext>
            </a:extLst>
          </p:cNvPr>
          <p:cNvSpPr txBox="1"/>
          <p:nvPr/>
        </p:nvSpPr>
        <p:spPr>
          <a:xfrm>
            <a:off x="705238" y="260648"/>
            <a:ext cx="8051874" cy="461665"/>
          </a:xfrm>
          <a:prstGeom prst="rect">
            <a:avLst/>
          </a:prstGeom>
          <a:noFill/>
        </p:spPr>
        <p:txBody>
          <a:bodyPr wrap="square">
            <a:spAutoFit/>
          </a:bodyPr>
          <a:lstStyle/>
          <a:p>
            <a:r>
              <a:rPr lang="fr-FR" sz="2400" b="1" u="sng" dirty="0">
                <a:solidFill>
                  <a:schemeClr val="accent2">
                    <a:lumMod val="50000"/>
                  </a:schemeClr>
                </a:solidFill>
                <a:effectLst/>
                <a:latin typeface="Arial Narrow" panose="020B0606020202030204" pitchFamily="34" charset="0"/>
                <a:ea typeface="Calibri" panose="020F0502020204030204" pitchFamily="34" charset="0"/>
                <a:cs typeface="Calibri" panose="020F0502020204030204" pitchFamily="34" charset="0"/>
              </a:rPr>
              <a:t>Nos RDV auprès du public en 2025, 2024 et 2023 </a:t>
            </a:r>
            <a:endParaRPr lang="fr-FR" sz="2400" u="sng" dirty="0">
              <a:solidFill>
                <a:schemeClr val="accent2">
                  <a:lumMod val="50000"/>
                </a:schemeClr>
              </a:solidFill>
            </a:endParaRPr>
          </a:p>
        </p:txBody>
      </p:sp>
      <p:graphicFrame>
        <p:nvGraphicFramePr>
          <p:cNvPr id="2" name="Graphique 1">
            <a:extLst>
              <a:ext uri="{FF2B5EF4-FFF2-40B4-BE49-F238E27FC236}">
                <a16:creationId xmlns:a16="http://schemas.microsoft.com/office/drawing/2014/main" id="{9758B317-8022-D81C-E804-40686C19CC6A}"/>
              </a:ext>
            </a:extLst>
          </p:cNvPr>
          <p:cNvGraphicFramePr>
            <a:graphicFrameLocks/>
          </p:cNvGraphicFramePr>
          <p:nvPr>
            <p:extLst>
              <p:ext uri="{D42A27DB-BD31-4B8C-83A1-F6EECF244321}">
                <p14:modId xmlns:p14="http://schemas.microsoft.com/office/powerpoint/2010/main" val="183094656"/>
              </p:ext>
            </p:extLst>
          </p:nvPr>
        </p:nvGraphicFramePr>
        <p:xfrm>
          <a:off x="805646" y="3565696"/>
          <a:ext cx="6008307" cy="29972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Tableau 6">
            <a:extLst>
              <a:ext uri="{FF2B5EF4-FFF2-40B4-BE49-F238E27FC236}">
                <a16:creationId xmlns:a16="http://schemas.microsoft.com/office/drawing/2014/main" id="{72B2CFFE-CEAA-E790-6C43-1AC2D81EB3E3}"/>
              </a:ext>
            </a:extLst>
          </p:cNvPr>
          <p:cNvGraphicFramePr>
            <a:graphicFrameLocks noGrp="1"/>
          </p:cNvGraphicFramePr>
          <p:nvPr>
            <p:extLst>
              <p:ext uri="{D42A27DB-BD31-4B8C-83A1-F6EECF244321}">
                <p14:modId xmlns:p14="http://schemas.microsoft.com/office/powerpoint/2010/main" val="2159887685"/>
              </p:ext>
            </p:extLst>
          </p:nvPr>
        </p:nvGraphicFramePr>
        <p:xfrm>
          <a:off x="569439" y="990079"/>
          <a:ext cx="3240360" cy="2373510"/>
        </p:xfrm>
        <a:graphic>
          <a:graphicData uri="http://schemas.openxmlformats.org/drawingml/2006/table">
            <a:tbl>
              <a:tblPr firstRow="1" firstCol="1" bandRow="1">
                <a:tableStyleId>{5C22544A-7EE6-4342-B048-85BDC9FD1C3A}</a:tableStyleId>
              </a:tblPr>
              <a:tblGrid>
                <a:gridCol w="1584176">
                  <a:extLst>
                    <a:ext uri="{9D8B030D-6E8A-4147-A177-3AD203B41FA5}">
                      <a16:colId xmlns:a16="http://schemas.microsoft.com/office/drawing/2014/main" val="2580462033"/>
                    </a:ext>
                  </a:extLst>
                </a:gridCol>
                <a:gridCol w="515309">
                  <a:extLst>
                    <a:ext uri="{9D8B030D-6E8A-4147-A177-3AD203B41FA5}">
                      <a16:colId xmlns:a16="http://schemas.microsoft.com/office/drawing/2014/main" val="3257966076"/>
                    </a:ext>
                  </a:extLst>
                </a:gridCol>
                <a:gridCol w="576064">
                  <a:extLst>
                    <a:ext uri="{9D8B030D-6E8A-4147-A177-3AD203B41FA5}">
                      <a16:colId xmlns:a16="http://schemas.microsoft.com/office/drawing/2014/main" val="2418311198"/>
                    </a:ext>
                  </a:extLst>
                </a:gridCol>
                <a:gridCol w="564811">
                  <a:extLst>
                    <a:ext uri="{9D8B030D-6E8A-4147-A177-3AD203B41FA5}">
                      <a16:colId xmlns:a16="http://schemas.microsoft.com/office/drawing/2014/main" val="4058729427"/>
                    </a:ext>
                  </a:extLst>
                </a:gridCol>
              </a:tblGrid>
              <a:tr h="479563">
                <a:tc>
                  <a:txBody>
                    <a:bodyPr/>
                    <a:lstStyle/>
                    <a:p>
                      <a:pPr marL="457200" algn="ctr">
                        <a:lnSpc>
                          <a:spcPct val="115000"/>
                        </a:lnSpc>
                        <a:buNone/>
                      </a:pPr>
                      <a:r>
                        <a:rPr lang="fr-FR" sz="1400" dirty="0">
                          <a:effectLst/>
                          <a:latin typeface="Arial Narrow" panose="020B0606020202030204" pitchFamily="34" charset="0"/>
                        </a:rPr>
                        <a:t> </a:t>
                      </a:r>
                      <a:endParaRPr lang="fr-FR" sz="1400" dirty="0">
                        <a:effectLst/>
                        <a:latin typeface="Arial Narrow" panose="020B0606020202030204" pitchFamily="34" charset="0"/>
                        <a:ea typeface="Calibri" panose="020F0502020204030204" pitchFamily="34" charset="0"/>
                      </a:endParaRPr>
                    </a:p>
                  </a:txBody>
                  <a:tcPr marL="68466" marR="68466" marT="0" marB="0">
                    <a:noFill/>
                  </a:tcPr>
                </a:tc>
                <a:tc>
                  <a:txBody>
                    <a:bodyPr/>
                    <a:lstStyle/>
                    <a:p>
                      <a:pPr marL="0" indent="0" algn="ctr">
                        <a:lnSpc>
                          <a:spcPct val="115000"/>
                        </a:lnSpc>
                        <a:buNone/>
                      </a:pPr>
                      <a:r>
                        <a:rPr lang="fr-FR" sz="1400" dirty="0">
                          <a:effectLst/>
                          <a:latin typeface="Arial Narrow" panose="020B0606020202030204" pitchFamily="34" charset="0"/>
                        </a:rPr>
                        <a:t>2023</a:t>
                      </a:r>
                      <a:endParaRPr lang="fr-FR" sz="1400" dirty="0">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dirty="0">
                          <a:effectLst/>
                          <a:latin typeface="Arial Narrow" panose="020B0606020202030204" pitchFamily="34" charset="0"/>
                        </a:rPr>
                        <a:t>2024</a:t>
                      </a:r>
                      <a:endParaRPr lang="fr-FR" sz="1400" dirty="0">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dirty="0">
                          <a:effectLst/>
                          <a:latin typeface="Arial Narrow" panose="020B0606020202030204" pitchFamily="34" charset="0"/>
                        </a:rPr>
                        <a:t>2025</a:t>
                      </a:r>
                      <a:endParaRPr lang="fr-FR" sz="1400" dirty="0">
                        <a:effectLst/>
                        <a:latin typeface="Arial Narrow" panose="020B0606020202030204" pitchFamily="34" charset="0"/>
                        <a:ea typeface="Calibri" panose="020F0502020204030204" pitchFamily="34" charset="0"/>
                      </a:endParaRPr>
                    </a:p>
                  </a:txBody>
                  <a:tcPr marL="68466" marR="68466" marT="0" marB="0" anchor="ctr"/>
                </a:tc>
                <a:extLst>
                  <a:ext uri="{0D108BD9-81ED-4DB2-BD59-A6C34878D82A}">
                    <a16:rowId xmlns:a16="http://schemas.microsoft.com/office/drawing/2014/main" val="356331455"/>
                  </a:ext>
                </a:extLst>
              </a:tr>
              <a:tr h="401983">
                <a:tc>
                  <a:txBody>
                    <a:bodyPr/>
                    <a:lstStyle/>
                    <a:p>
                      <a:pPr marL="0" indent="0" algn="l">
                        <a:lnSpc>
                          <a:spcPct val="115000"/>
                        </a:lnSpc>
                        <a:buNone/>
                      </a:pPr>
                      <a:r>
                        <a:rPr lang="fr-FR" sz="1400" dirty="0">
                          <a:effectLst/>
                          <a:latin typeface="Arial Narrow" panose="020B0606020202030204" pitchFamily="34" charset="0"/>
                        </a:rPr>
                        <a:t>RDV PP avec partenaires</a:t>
                      </a:r>
                      <a:endParaRPr lang="fr-FR" sz="1400" dirty="0">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26</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54</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1" dirty="0">
                          <a:solidFill>
                            <a:schemeClr val="accent2">
                              <a:lumMod val="75000"/>
                            </a:schemeClr>
                          </a:solidFill>
                          <a:effectLst/>
                          <a:latin typeface="Arial Narrow" panose="020B0606020202030204" pitchFamily="34" charset="0"/>
                        </a:rPr>
                        <a:t>96</a:t>
                      </a:r>
                      <a:endParaRPr lang="fr-FR" sz="1400" b="1"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extLst>
                  <a:ext uri="{0D108BD9-81ED-4DB2-BD59-A6C34878D82A}">
                    <a16:rowId xmlns:a16="http://schemas.microsoft.com/office/drawing/2014/main" val="2252593644"/>
                  </a:ext>
                </a:extLst>
              </a:tr>
              <a:tr h="429952">
                <a:tc>
                  <a:txBody>
                    <a:bodyPr/>
                    <a:lstStyle/>
                    <a:p>
                      <a:pPr marL="0" indent="0" algn="l">
                        <a:lnSpc>
                          <a:spcPct val="115000"/>
                        </a:lnSpc>
                        <a:buNone/>
                      </a:pPr>
                      <a:r>
                        <a:rPr lang="fr-FR" sz="1400" dirty="0">
                          <a:effectLst/>
                          <a:latin typeface="Arial Narrow" panose="020B0606020202030204" pitchFamily="34" charset="0"/>
                        </a:rPr>
                        <a:t>RDV PP à domicile</a:t>
                      </a:r>
                      <a:endParaRPr lang="fr-FR" sz="1400" dirty="0">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1219</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1761</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1" dirty="0">
                          <a:solidFill>
                            <a:schemeClr val="accent2">
                              <a:lumMod val="75000"/>
                            </a:schemeClr>
                          </a:solidFill>
                          <a:effectLst/>
                          <a:latin typeface="Arial Narrow" panose="020B0606020202030204" pitchFamily="34" charset="0"/>
                        </a:rPr>
                        <a:t>1645</a:t>
                      </a:r>
                      <a:endParaRPr lang="fr-FR" sz="1400" b="1"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extLst>
                  <a:ext uri="{0D108BD9-81ED-4DB2-BD59-A6C34878D82A}">
                    <a16:rowId xmlns:a16="http://schemas.microsoft.com/office/drawing/2014/main" val="2750572853"/>
                  </a:ext>
                </a:extLst>
              </a:tr>
              <a:tr h="360040">
                <a:tc>
                  <a:txBody>
                    <a:bodyPr/>
                    <a:lstStyle/>
                    <a:p>
                      <a:pPr marL="0" indent="0" algn="l">
                        <a:lnSpc>
                          <a:spcPct val="115000"/>
                        </a:lnSpc>
                        <a:buNone/>
                      </a:pPr>
                      <a:r>
                        <a:rPr lang="fr-FR" sz="1400" dirty="0">
                          <a:effectLst/>
                          <a:latin typeface="Arial Narrow" panose="020B0606020202030204" pitchFamily="34" charset="0"/>
                        </a:rPr>
                        <a:t>RDV PP à l’ATH</a:t>
                      </a:r>
                      <a:endParaRPr lang="fr-FR" sz="1400" dirty="0">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538</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603</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1" dirty="0">
                          <a:solidFill>
                            <a:schemeClr val="accent2">
                              <a:lumMod val="75000"/>
                            </a:schemeClr>
                          </a:solidFill>
                          <a:effectLst/>
                          <a:latin typeface="Arial Narrow" panose="020B0606020202030204" pitchFamily="34" charset="0"/>
                        </a:rPr>
                        <a:t>675</a:t>
                      </a:r>
                      <a:endParaRPr lang="fr-FR" sz="1400" b="1"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extLst>
                  <a:ext uri="{0D108BD9-81ED-4DB2-BD59-A6C34878D82A}">
                    <a16:rowId xmlns:a16="http://schemas.microsoft.com/office/drawing/2014/main" val="3969739848"/>
                  </a:ext>
                </a:extLst>
              </a:tr>
              <a:tr h="288032">
                <a:tc>
                  <a:txBody>
                    <a:bodyPr/>
                    <a:lstStyle/>
                    <a:p>
                      <a:pPr marL="0" indent="0" algn="l">
                        <a:lnSpc>
                          <a:spcPct val="115000"/>
                        </a:lnSpc>
                        <a:buNone/>
                      </a:pPr>
                      <a:r>
                        <a:rPr lang="fr-FR" sz="1400" dirty="0">
                          <a:effectLst/>
                          <a:latin typeface="Arial Narrow" panose="020B0606020202030204" pitchFamily="34" charset="0"/>
                        </a:rPr>
                        <a:t>RDV PP permanence</a:t>
                      </a:r>
                      <a:endParaRPr lang="fr-FR" sz="1400" dirty="0">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2</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6</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1" dirty="0">
                          <a:solidFill>
                            <a:schemeClr val="accent2">
                              <a:lumMod val="75000"/>
                            </a:schemeClr>
                          </a:solidFill>
                          <a:effectLst/>
                          <a:latin typeface="Arial Narrow" panose="020B0606020202030204" pitchFamily="34" charset="0"/>
                        </a:rPr>
                        <a:t>2</a:t>
                      </a:r>
                      <a:endParaRPr lang="fr-FR" sz="1400" b="1"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extLst>
                  <a:ext uri="{0D108BD9-81ED-4DB2-BD59-A6C34878D82A}">
                    <a16:rowId xmlns:a16="http://schemas.microsoft.com/office/drawing/2014/main" val="2615039638"/>
                  </a:ext>
                </a:extLst>
              </a:tr>
              <a:tr h="347293">
                <a:tc>
                  <a:txBody>
                    <a:bodyPr/>
                    <a:lstStyle/>
                    <a:p>
                      <a:pPr marL="457200" algn="r">
                        <a:lnSpc>
                          <a:spcPct val="115000"/>
                        </a:lnSpc>
                        <a:buNone/>
                      </a:pPr>
                      <a:r>
                        <a:rPr lang="fr-FR" sz="1400" dirty="0">
                          <a:effectLst/>
                          <a:latin typeface="Arial Narrow" panose="020B0606020202030204" pitchFamily="34" charset="0"/>
                        </a:rPr>
                        <a:t>TOTAL</a:t>
                      </a:r>
                      <a:endParaRPr lang="fr-FR" sz="1400" dirty="0">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1785</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0" dirty="0">
                          <a:solidFill>
                            <a:schemeClr val="accent2">
                              <a:lumMod val="75000"/>
                            </a:schemeClr>
                          </a:solidFill>
                          <a:effectLst/>
                          <a:latin typeface="Arial Narrow" panose="020B0606020202030204" pitchFamily="34" charset="0"/>
                        </a:rPr>
                        <a:t>2424</a:t>
                      </a:r>
                      <a:endParaRPr lang="fr-FR" sz="1400" b="0"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tc>
                  <a:txBody>
                    <a:bodyPr/>
                    <a:lstStyle/>
                    <a:p>
                      <a:pPr marL="0" indent="0" algn="ctr">
                        <a:lnSpc>
                          <a:spcPct val="115000"/>
                        </a:lnSpc>
                        <a:buNone/>
                      </a:pPr>
                      <a:r>
                        <a:rPr lang="fr-FR" sz="1400" b="1" dirty="0">
                          <a:solidFill>
                            <a:schemeClr val="accent2">
                              <a:lumMod val="75000"/>
                            </a:schemeClr>
                          </a:solidFill>
                          <a:effectLst/>
                          <a:latin typeface="Arial Narrow" panose="020B0606020202030204" pitchFamily="34" charset="0"/>
                        </a:rPr>
                        <a:t>2418</a:t>
                      </a:r>
                      <a:endParaRPr lang="fr-FR" sz="1400" b="1" dirty="0">
                        <a:solidFill>
                          <a:schemeClr val="accent2">
                            <a:lumMod val="75000"/>
                          </a:schemeClr>
                        </a:solidFill>
                        <a:effectLst/>
                        <a:latin typeface="Arial Narrow" panose="020B0606020202030204" pitchFamily="34" charset="0"/>
                        <a:ea typeface="Calibri" panose="020F0502020204030204" pitchFamily="34" charset="0"/>
                      </a:endParaRPr>
                    </a:p>
                  </a:txBody>
                  <a:tcPr marL="68466" marR="68466" marT="0" marB="0" anchor="ctr"/>
                </a:tc>
                <a:extLst>
                  <a:ext uri="{0D108BD9-81ED-4DB2-BD59-A6C34878D82A}">
                    <a16:rowId xmlns:a16="http://schemas.microsoft.com/office/drawing/2014/main" val="529434663"/>
                  </a:ext>
                </a:extLst>
              </a:tr>
            </a:tbl>
          </a:graphicData>
        </a:graphic>
      </p:graphicFrame>
      <p:sp>
        <p:nvSpPr>
          <p:cNvPr id="8" name="ZoneTexte 7">
            <a:extLst>
              <a:ext uri="{FF2B5EF4-FFF2-40B4-BE49-F238E27FC236}">
                <a16:creationId xmlns:a16="http://schemas.microsoft.com/office/drawing/2014/main" id="{2B2D6F27-43DF-E2D3-3AB8-69661A3615A3}"/>
              </a:ext>
            </a:extLst>
          </p:cNvPr>
          <p:cNvSpPr txBox="1"/>
          <p:nvPr/>
        </p:nvSpPr>
        <p:spPr>
          <a:xfrm>
            <a:off x="3932576" y="1067875"/>
            <a:ext cx="4824536" cy="2554545"/>
          </a:xfrm>
          <a:prstGeom prst="rect">
            <a:avLst/>
          </a:prstGeom>
          <a:noFill/>
        </p:spPr>
        <p:txBody>
          <a:bodyPr wrap="square" rtlCol="0">
            <a:spAutoFit/>
          </a:bodyPr>
          <a:lstStyle/>
          <a:p>
            <a:pPr algn="just"/>
            <a:r>
              <a:rPr lang="fr-FR" sz="1600" i="1" dirty="0">
                <a:solidFill>
                  <a:schemeClr val="accent2">
                    <a:lumMod val="50000"/>
                  </a:schemeClr>
                </a:solidFill>
                <a:latin typeface="Arial Narrow" panose="020B0606020202030204" pitchFamily="34" charset="0"/>
              </a:rPr>
              <a:t>On observe </a:t>
            </a:r>
            <a:r>
              <a:rPr lang="fr-FR" sz="1600" dirty="0">
                <a:solidFill>
                  <a:schemeClr val="accent2">
                    <a:lumMod val="50000"/>
                  </a:schemeClr>
                </a:solidFill>
                <a:latin typeface="Arial Narrow" panose="020B0606020202030204" pitchFamily="34" charset="0"/>
              </a:rPr>
              <a:t>:</a:t>
            </a:r>
          </a:p>
          <a:p>
            <a:pPr algn="just"/>
            <a:r>
              <a:rPr lang="fr-FR" sz="1600" b="0" dirty="0">
                <a:solidFill>
                  <a:schemeClr val="accent2">
                    <a:lumMod val="50000"/>
                  </a:schemeClr>
                </a:solidFill>
                <a:latin typeface="Arial Narrow" panose="020B0606020202030204" pitchFamily="34" charset="0"/>
                <a:sym typeface="Wingdings" panose="05000000000000000000" pitchFamily="2" charset="2"/>
              </a:rPr>
              <a:t></a:t>
            </a:r>
            <a:r>
              <a:rPr lang="fr-FR" sz="1600" b="0" dirty="0">
                <a:solidFill>
                  <a:schemeClr val="accent2">
                    <a:lumMod val="50000"/>
                  </a:schemeClr>
                </a:solidFill>
                <a:latin typeface="Arial Narrow" panose="020B0606020202030204" pitchFamily="34" charset="0"/>
              </a:rPr>
              <a:t> une stagnation du nombre de RDV en 2025 par rapport à 2024 malgré des mesures supplémentaires ayant nécessairement fait l’objet d’un ou plusieurs RDV.</a:t>
            </a:r>
            <a:endParaRPr lang="fr-FR" sz="600" b="0" dirty="0">
              <a:solidFill>
                <a:schemeClr val="accent2">
                  <a:lumMod val="50000"/>
                </a:schemeClr>
              </a:solidFill>
              <a:latin typeface="Arial Narrow" panose="020B0606020202030204" pitchFamily="34" charset="0"/>
            </a:endParaRPr>
          </a:p>
          <a:p>
            <a:pPr algn="just"/>
            <a:r>
              <a:rPr lang="fr-FR" sz="1600" b="0" dirty="0">
                <a:solidFill>
                  <a:schemeClr val="accent2">
                    <a:lumMod val="50000"/>
                  </a:schemeClr>
                </a:solidFill>
                <a:latin typeface="Arial Narrow" panose="020B0606020202030204" pitchFamily="34" charset="0"/>
                <a:sym typeface="Wingdings" panose="05000000000000000000" pitchFamily="2" charset="2"/>
              </a:rPr>
              <a:t></a:t>
            </a:r>
            <a:r>
              <a:rPr lang="fr-FR" sz="1600" b="0" dirty="0">
                <a:solidFill>
                  <a:schemeClr val="accent2">
                    <a:lumMod val="50000"/>
                  </a:schemeClr>
                </a:solidFill>
                <a:latin typeface="Arial Narrow" panose="020B0606020202030204" pitchFamily="34" charset="0"/>
              </a:rPr>
              <a:t>plus de RDV à l’accueil de l’ATH mais moins de visite à domicile qui démontrent la volonté de maintien du service tout  en limitant l’impact des temps de route.</a:t>
            </a:r>
          </a:p>
          <a:p>
            <a:pPr algn="just"/>
            <a:r>
              <a:rPr lang="fr-FR" sz="1600" b="0" dirty="0">
                <a:solidFill>
                  <a:schemeClr val="accent2">
                    <a:lumMod val="50000"/>
                  </a:schemeClr>
                </a:solidFill>
                <a:latin typeface="Arial Narrow" panose="020B0606020202030204" pitchFamily="34" charset="0"/>
                <a:sym typeface="Wingdings" panose="05000000000000000000" pitchFamily="2" charset="2"/>
              </a:rPr>
              <a:t>plus de </a:t>
            </a:r>
            <a:r>
              <a:rPr lang="fr-FR" sz="1600" b="0" dirty="0">
                <a:solidFill>
                  <a:schemeClr val="accent2">
                    <a:lumMod val="50000"/>
                  </a:schemeClr>
                </a:solidFill>
                <a:latin typeface="Arial Narrow" panose="020B0606020202030204" pitchFamily="34" charset="0"/>
              </a:rPr>
              <a:t>RDV avec les partenaires témoignent de la volonté du travail en réseau pour mieux accompagner les </a:t>
            </a:r>
            <a:r>
              <a:rPr lang="fr-FR" sz="1600" b="0">
                <a:solidFill>
                  <a:schemeClr val="accent2">
                    <a:lumMod val="50000"/>
                  </a:schemeClr>
                </a:solidFill>
                <a:latin typeface="Arial Narrow" panose="020B0606020202030204" pitchFamily="34" charset="0"/>
              </a:rPr>
              <a:t>PP.</a:t>
            </a:r>
            <a:endParaRPr lang="fr-FR" sz="1600" b="0" dirty="0">
              <a:solidFill>
                <a:schemeClr val="accent2">
                  <a:lumMod val="50000"/>
                </a:schemeClr>
              </a:solidFill>
              <a:latin typeface="Arial Narrow" panose="020B0606020202030204" pitchFamily="34" charset="0"/>
            </a:endParaRPr>
          </a:p>
          <a:p>
            <a:pPr algn="l"/>
            <a:r>
              <a:rPr lang="fr-FR" sz="1600" b="0" dirty="0">
                <a:latin typeface="Arial Narrow" panose="020B0606020202030204" pitchFamily="34" charset="0"/>
              </a:rPr>
              <a:t> </a:t>
            </a:r>
          </a:p>
        </p:txBody>
      </p:sp>
      <p:sp>
        <p:nvSpPr>
          <p:cNvPr id="9" name="ZoneTexte 8">
            <a:extLst>
              <a:ext uri="{FF2B5EF4-FFF2-40B4-BE49-F238E27FC236}">
                <a16:creationId xmlns:a16="http://schemas.microsoft.com/office/drawing/2014/main" id="{CE4DB936-552E-F30E-8009-77A6B355B91C}"/>
              </a:ext>
            </a:extLst>
          </p:cNvPr>
          <p:cNvSpPr txBox="1"/>
          <p:nvPr/>
        </p:nvSpPr>
        <p:spPr>
          <a:xfrm>
            <a:off x="6847661" y="3655226"/>
            <a:ext cx="2144026" cy="1892378"/>
          </a:xfrm>
          <a:prstGeom prst="rect">
            <a:avLst/>
          </a:prstGeom>
          <a:noFill/>
        </p:spPr>
        <p:txBody>
          <a:bodyPr wrap="square" rtlCol="0">
            <a:spAutoFit/>
          </a:bodyPr>
          <a:lstStyle/>
          <a:p>
            <a:pPr algn="just">
              <a:lnSpc>
                <a:spcPct val="150000"/>
              </a:lnSpc>
            </a:pPr>
            <a:r>
              <a:rPr lang="fr-FR" sz="1600" i="1" dirty="0">
                <a:solidFill>
                  <a:schemeClr val="accent2">
                    <a:lumMod val="50000"/>
                  </a:schemeClr>
                </a:solidFill>
                <a:latin typeface="Arial Narrow" panose="020B0606020202030204" pitchFamily="34" charset="0"/>
              </a:rPr>
              <a:t>A noter </a:t>
            </a:r>
            <a:r>
              <a:rPr lang="fr-FR" sz="1600" b="0" dirty="0">
                <a:solidFill>
                  <a:schemeClr val="accent2">
                    <a:lumMod val="50000"/>
                  </a:schemeClr>
                </a:solidFill>
                <a:latin typeface="Arial Narrow" panose="020B0606020202030204" pitchFamily="34" charset="0"/>
              </a:rPr>
              <a:t>:</a:t>
            </a:r>
          </a:p>
          <a:p>
            <a:pPr algn="just">
              <a:lnSpc>
                <a:spcPct val="150000"/>
              </a:lnSpc>
            </a:pPr>
            <a:r>
              <a:rPr lang="fr-FR" sz="1600" b="0" dirty="0">
                <a:solidFill>
                  <a:schemeClr val="accent2">
                    <a:lumMod val="50000"/>
                  </a:schemeClr>
                </a:solidFill>
                <a:latin typeface="Arial Narrow" panose="020B0606020202030204" pitchFamily="34" charset="0"/>
              </a:rPr>
              <a:t>Les effets de </a:t>
            </a:r>
            <a:r>
              <a:rPr lang="fr-FR" sz="1600" b="0" dirty="0" err="1">
                <a:solidFill>
                  <a:schemeClr val="accent2">
                    <a:lumMod val="50000"/>
                  </a:schemeClr>
                </a:solidFill>
                <a:latin typeface="Arial Narrow" panose="020B0606020202030204" pitchFamily="34" charset="0"/>
              </a:rPr>
              <a:t>volance</a:t>
            </a:r>
            <a:r>
              <a:rPr lang="fr-FR" sz="1600" b="0" dirty="0">
                <a:solidFill>
                  <a:schemeClr val="accent2">
                    <a:lumMod val="50000"/>
                  </a:schemeClr>
                </a:solidFill>
                <a:latin typeface="Arial Narrow" panose="020B0606020202030204" pitchFamily="34" charset="0"/>
              </a:rPr>
              <a:t> mis en place en juin n’ont été ressentis qu’à la fin de l’année.</a:t>
            </a:r>
          </a:p>
        </p:txBody>
      </p:sp>
    </p:spTree>
    <p:extLst>
      <p:ext uri="{BB962C8B-B14F-4D97-AF65-F5344CB8AC3E}">
        <p14:creationId xmlns:p14="http://schemas.microsoft.com/office/powerpoint/2010/main" val="22386914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A9C6A0-DD00-7C71-15A0-D892DE9A55A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3465D8C-47C3-47B2-0274-24119C81984F}"/>
              </a:ext>
            </a:extLst>
          </p:cNvPr>
          <p:cNvSpPr txBox="1"/>
          <p:nvPr/>
        </p:nvSpPr>
        <p:spPr>
          <a:xfrm>
            <a:off x="1043608" y="2820221"/>
            <a:ext cx="6324179" cy="718265"/>
          </a:xfrm>
          <a:prstGeom prst="rect">
            <a:avLst/>
          </a:prstGeom>
        </p:spPr>
        <p:txBody>
          <a:bodyPr vert="horz" lIns="91440" tIns="45720" rIns="91440" bIns="45720" rtlCol="0" anchor="b">
            <a:normAutofit/>
          </a:bodyPr>
          <a:lstStyle/>
          <a:p>
            <a:pPr algn="l" defTabSz="457200">
              <a:lnSpc>
                <a:spcPct val="90000"/>
              </a:lnSpc>
              <a:spcAft>
                <a:spcPts val="600"/>
              </a:spcAft>
            </a:pPr>
            <a:r>
              <a:rPr lang="en-US" sz="3200" u="sng" dirty="0">
                <a:solidFill>
                  <a:schemeClr val="accent2">
                    <a:lumMod val="75000"/>
                  </a:schemeClr>
                </a:solidFill>
                <a:latin typeface="Arial Narrow" panose="020B0606020202030204" pitchFamily="34" charset="0"/>
                <a:ea typeface="+mj-ea"/>
                <a:cs typeface="+mj-cs"/>
              </a:rPr>
              <a:t>L’activité du service Juridique en 2025</a:t>
            </a:r>
          </a:p>
        </p:txBody>
      </p:sp>
      <p:pic>
        <p:nvPicPr>
          <p:cNvPr id="7" name="Image 295" descr="fleur[1]">
            <a:extLst>
              <a:ext uri="{FF2B5EF4-FFF2-40B4-BE49-F238E27FC236}">
                <a16:creationId xmlns:a16="http://schemas.microsoft.com/office/drawing/2014/main" id="{CC3D40A0-C1DD-CFC2-FCAB-A1857563631B}"/>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491308" y="630932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11" name="Espace réservé du pied de page 1">
            <a:extLst>
              <a:ext uri="{FF2B5EF4-FFF2-40B4-BE49-F238E27FC236}">
                <a16:creationId xmlns:a16="http://schemas.microsoft.com/office/drawing/2014/main" id="{C422DEE7-BE98-75EB-222B-DB7C19262D8D}"/>
              </a:ext>
            </a:extLst>
          </p:cNvPr>
          <p:cNvSpPr>
            <a:spLocks noGrp="1"/>
          </p:cNvSpPr>
          <p:nvPr>
            <p:ph type="ftr" sz="quarter" idx="11"/>
          </p:nvPr>
        </p:nvSpPr>
        <p:spPr>
          <a:xfrm>
            <a:off x="6898256" y="6448441"/>
            <a:ext cx="1593052" cy="365125"/>
          </a:xfrm>
        </p:spPr>
        <p:txBody>
          <a:bodyPr vert="horz" lIns="91440" tIns="45720" rIns="91440" bIns="45720" rtlCol="0" anchor="ctr">
            <a:normAutofit/>
          </a:bodyPr>
          <a:lstStyle/>
          <a:p>
            <a:pPr defTabSz="457200">
              <a:spcAft>
                <a:spcPts val="600"/>
              </a:spcAft>
              <a:defRPr/>
            </a:pPr>
            <a:r>
              <a:rPr lang="en-US" b="0" i="1" kern="1200" dirty="0">
                <a:solidFill>
                  <a:srgbClr val="FFFFFF"/>
                </a:solidFill>
                <a:latin typeface="+mn-lt"/>
                <a:ea typeface="+mn-ea"/>
                <a:cs typeface="+mn-cs"/>
              </a:rPr>
              <a:t>Rapport ATH Activité 2025</a:t>
            </a:r>
          </a:p>
        </p:txBody>
      </p:sp>
      <p:pic>
        <p:nvPicPr>
          <p:cNvPr id="3078" name="Picture 6" descr="73 700+ Juriste Stock Illustrations, graphiques vectoriels libre de droits  et Clip Art - iStock | Avocat, Juridique, Droit">
            <a:extLst>
              <a:ext uri="{FF2B5EF4-FFF2-40B4-BE49-F238E27FC236}">
                <a16:creationId xmlns:a16="http://schemas.microsoft.com/office/drawing/2014/main" id="{D868F747-B09D-CCA0-DCE5-8F090127F3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996" y="4060712"/>
            <a:ext cx="3581594" cy="238772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73 800+ Juriste Stock Illustrations, graphiques vectoriels libre de droits  et Clip Art - iStock | Avocat, Juridique, Droit">
            <a:extLst>
              <a:ext uri="{FF2B5EF4-FFF2-40B4-BE49-F238E27FC236}">
                <a16:creationId xmlns:a16="http://schemas.microsoft.com/office/drawing/2014/main" id="{0229CA38-4076-50F7-E5C4-C9D475D4C8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800" y="548680"/>
            <a:ext cx="3744416"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623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Isosceles Triangle 64">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2" name="Espace réservé du pied de page 1">
            <a:extLst>
              <a:ext uri="{FF2B5EF4-FFF2-40B4-BE49-F238E27FC236}">
                <a16:creationId xmlns:a16="http://schemas.microsoft.com/office/drawing/2014/main" id="{DAEE9C85-067B-47B2-2041-56E84FBB00B7}"/>
              </a:ext>
            </a:extLst>
          </p:cNvPr>
          <p:cNvSpPr>
            <a:spLocks noGrp="1"/>
          </p:cNvSpPr>
          <p:nvPr>
            <p:ph type="ftr" sz="quarter" idx="11"/>
          </p:nvPr>
        </p:nvSpPr>
        <p:spPr>
          <a:xfrm>
            <a:off x="7232683" y="6433554"/>
            <a:ext cx="1357906" cy="365125"/>
          </a:xfrm>
        </p:spPr>
        <p:txBody>
          <a:bodyPr>
            <a:normAutofit/>
          </a:bodyPr>
          <a:lstStyle/>
          <a:p>
            <a:pPr>
              <a:spcAft>
                <a:spcPts val="600"/>
              </a:spcAft>
              <a:defRPr/>
            </a:pPr>
            <a:r>
              <a:rPr lang="fr-FR" b="0" i="1" dirty="0">
                <a:solidFill>
                  <a:schemeClr val="accent2">
                    <a:lumMod val="75000"/>
                  </a:schemeClr>
                </a:solidFill>
                <a:latin typeface="Arial Narrow" panose="020B0606020202030204" pitchFamily="34" charset="0"/>
              </a:rPr>
              <a:t>Rapport ATH Activité 2025</a:t>
            </a:r>
          </a:p>
        </p:txBody>
      </p:sp>
      <p:sp>
        <p:nvSpPr>
          <p:cNvPr id="67" name="Isosceles Triangle 66">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graphicFrame>
        <p:nvGraphicFramePr>
          <p:cNvPr id="41" name="Espace réservé du contenu 2">
            <a:extLst>
              <a:ext uri="{FF2B5EF4-FFF2-40B4-BE49-F238E27FC236}">
                <a16:creationId xmlns:a16="http://schemas.microsoft.com/office/drawing/2014/main" id="{81EC7263-FDA9-A51B-3A58-37422E361098}"/>
              </a:ext>
            </a:extLst>
          </p:cNvPr>
          <p:cNvGraphicFramePr>
            <a:graphicFrameLocks noGrp="1"/>
          </p:cNvGraphicFramePr>
          <p:nvPr>
            <p:ph idx="1"/>
            <p:extLst>
              <p:ext uri="{D42A27DB-BD31-4B8C-83A1-F6EECF244321}">
                <p14:modId xmlns:p14="http://schemas.microsoft.com/office/powerpoint/2010/main" val="2031127127"/>
              </p:ext>
            </p:extLst>
          </p:nvPr>
        </p:nvGraphicFramePr>
        <p:xfrm>
          <a:off x="1190414" y="1268760"/>
          <a:ext cx="6981986"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 295" descr="fleur[1]">
            <a:extLst>
              <a:ext uri="{FF2B5EF4-FFF2-40B4-BE49-F238E27FC236}">
                <a16:creationId xmlns:a16="http://schemas.microsoft.com/office/drawing/2014/main" id="{C4EAE3C8-B69C-23B4-78B4-83AC2CEFDA7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35536" y="6386655"/>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722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0960AB-C17A-0224-DB48-4732F5E7E29E}"/>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4C8E0047-D8E4-C5A6-EE09-318958592D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30">
            <a:extLst>
              <a:ext uri="{FF2B5EF4-FFF2-40B4-BE49-F238E27FC236}">
                <a16:creationId xmlns:a16="http://schemas.microsoft.com/office/drawing/2014/main" id="{32A7C96E-E2C9-D965-1C58-6DB6AAD4A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33" name="Straight Connector 32">
            <a:extLst>
              <a:ext uri="{FF2B5EF4-FFF2-40B4-BE49-F238E27FC236}">
                <a16:creationId xmlns:a16="http://schemas.microsoft.com/office/drawing/2014/main" id="{A925D750-8D2F-4080-4C08-CAA5B138AE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5" name="Isosceles Triangle 34">
            <a:extLst>
              <a:ext uri="{FF2B5EF4-FFF2-40B4-BE49-F238E27FC236}">
                <a16:creationId xmlns:a16="http://schemas.microsoft.com/office/drawing/2014/main" id="{6A0799D3-46A3-7066-343E-382539BCD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pied de page 1">
            <a:extLst>
              <a:ext uri="{FF2B5EF4-FFF2-40B4-BE49-F238E27FC236}">
                <a16:creationId xmlns:a16="http://schemas.microsoft.com/office/drawing/2014/main" id="{A0575BFE-4E86-2232-3044-BF9A5A3B9B74}"/>
              </a:ext>
            </a:extLst>
          </p:cNvPr>
          <p:cNvSpPr>
            <a:spLocks noGrp="1"/>
          </p:cNvSpPr>
          <p:nvPr>
            <p:ph type="ftr" sz="quarter" idx="11"/>
          </p:nvPr>
        </p:nvSpPr>
        <p:spPr>
          <a:xfrm>
            <a:off x="7596336" y="6440843"/>
            <a:ext cx="1069069" cy="365125"/>
          </a:xfrm>
        </p:spPr>
        <p:txBody>
          <a:bodyPr vert="horz" lIns="91440" tIns="45720" rIns="91440" bIns="45720" rtlCol="0" anchor="ctr">
            <a:normAutofit/>
          </a:bodyPr>
          <a:lstStyle/>
          <a:p>
            <a:pPr defTabSz="457200">
              <a:spcAft>
                <a:spcPts val="600"/>
              </a:spcAft>
              <a:defRPr/>
            </a:pPr>
            <a:r>
              <a:rPr lang="en-US" sz="700" b="0" i="1" kern="1200" dirty="0">
                <a:solidFill>
                  <a:schemeClr val="accent2">
                    <a:lumMod val="75000"/>
                  </a:schemeClr>
                </a:solidFill>
                <a:latin typeface="Arial Narrow" panose="020B0606020202030204" pitchFamily="34" charset="0"/>
              </a:rPr>
              <a:t>Rapport ATH Activité 2025</a:t>
            </a:r>
          </a:p>
        </p:txBody>
      </p:sp>
      <p:pic>
        <p:nvPicPr>
          <p:cNvPr id="6" name="Image 295" descr="fleur[1]">
            <a:extLst>
              <a:ext uri="{FF2B5EF4-FFF2-40B4-BE49-F238E27FC236}">
                <a16:creationId xmlns:a16="http://schemas.microsoft.com/office/drawing/2014/main" id="{ADA74CF8-74F4-0FA9-3A4C-7C76CB8AFAB9}"/>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A209629A-FC95-CF35-836C-850FB23DE745}"/>
              </a:ext>
            </a:extLst>
          </p:cNvPr>
          <p:cNvSpPr txBox="1"/>
          <p:nvPr/>
        </p:nvSpPr>
        <p:spPr>
          <a:xfrm>
            <a:off x="3551672" y="887818"/>
            <a:ext cx="5113733" cy="4862870"/>
          </a:xfrm>
          <a:prstGeom prst="rect">
            <a:avLst/>
          </a:prstGeom>
          <a:noFill/>
        </p:spPr>
        <p:txBody>
          <a:bodyPr wrap="square" rtlCol="0">
            <a:spAutoFit/>
          </a:bodyPr>
          <a:lstStyle/>
          <a:p>
            <a:pPr algn="just"/>
            <a:r>
              <a:rPr lang="fr-FR" sz="2000" b="0" dirty="0">
                <a:solidFill>
                  <a:schemeClr val="accent2">
                    <a:lumMod val="50000"/>
                  </a:schemeClr>
                </a:solidFill>
                <a:latin typeface="Arial Narrow" panose="020B0606020202030204" pitchFamily="34" charset="0"/>
              </a:rPr>
              <a:t>Le pôle juridique se compose de </a:t>
            </a:r>
            <a:r>
              <a:rPr lang="fr-FR" sz="2000" dirty="0">
                <a:solidFill>
                  <a:schemeClr val="accent2">
                    <a:lumMod val="50000"/>
                  </a:schemeClr>
                </a:solidFill>
                <a:latin typeface="Arial Narrow" panose="020B0606020202030204" pitchFamily="34" charset="0"/>
              </a:rPr>
              <a:t>2 juristes </a:t>
            </a:r>
            <a:r>
              <a:rPr lang="fr-FR" sz="2000" b="0" dirty="0">
                <a:solidFill>
                  <a:schemeClr val="accent2">
                    <a:lumMod val="50000"/>
                  </a:schemeClr>
                </a:solidFill>
                <a:latin typeface="Arial Narrow" panose="020B0606020202030204" pitchFamily="34" charset="0"/>
              </a:rPr>
              <a:t>pour </a:t>
            </a:r>
            <a:r>
              <a:rPr lang="fr-FR" sz="2000" dirty="0">
                <a:solidFill>
                  <a:schemeClr val="accent2">
                    <a:lumMod val="50000"/>
                  </a:schemeClr>
                </a:solidFill>
                <a:latin typeface="Arial Narrow" panose="020B0606020202030204" pitchFamily="34" charset="0"/>
              </a:rPr>
              <a:t>1,10 ETP</a:t>
            </a:r>
            <a:r>
              <a:rPr lang="fr-FR" sz="2000" b="0" dirty="0">
                <a:solidFill>
                  <a:schemeClr val="accent2">
                    <a:lumMod val="50000"/>
                  </a:schemeClr>
                </a:solidFill>
                <a:latin typeface="Arial Narrow" panose="020B0606020202030204" pitchFamily="34" charset="0"/>
              </a:rPr>
              <a:t>.</a:t>
            </a:r>
          </a:p>
          <a:p>
            <a:pPr algn="just"/>
            <a:endParaRPr lang="fr-FR" sz="1000" b="0" dirty="0">
              <a:solidFill>
                <a:schemeClr val="accent2">
                  <a:lumMod val="50000"/>
                </a:schemeClr>
              </a:solidFill>
              <a:latin typeface="Arial Narrow" panose="020B0606020202030204" pitchFamily="34" charset="0"/>
            </a:endParaRPr>
          </a:p>
          <a:p>
            <a:pPr algn="just"/>
            <a:r>
              <a:rPr lang="fr-FR" sz="2000" b="0" dirty="0">
                <a:solidFill>
                  <a:schemeClr val="accent2">
                    <a:lumMod val="50000"/>
                  </a:schemeClr>
                </a:solidFill>
                <a:latin typeface="Arial Narrow" panose="020B0606020202030204" pitchFamily="34" charset="0"/>
              </a:rPr>
              <a:t>Elles sont soutenues par </a:t>
            </a:r>
            <a:r>
              <a:rPr lang="fr-FR" sz="2000" dirty="0">
                <a:solidFill>
                  <a:schemeClr val="accent2">
                    <a:lumMod val="50000"/>
                  </a:schemeClr>
                </a:solidFill>
                <a:latin typeface="Arial Narrow" panose="020B0606020202030204" pitchFamily="34" charset="0"/>
              </a:rPr>
              <a:t>1 assistante </a:t>
            </a:r>
            <a:r>
              <a:rPr lang="fr-FR" sz="2000" b="0" dirty="0">
                <a:solidFill>
                  <a:schemeClr val="accent2">
                    <a:lumMod val="50000"/>
                  </a:schemeClr>
                </a:solidFill>
                <a:latin typeface="Arial Narrow" panose="020B0606020202030204" pitchFamily="34" charset="0"/>
              </a:rPr>
              <a:t>administrative à hauteur de 0,30 ETP puis 0,50 ETP en fin d’année. Soit 2 jours par semaine. </a:t>
            </a:r>
            <a:endParaRPr lang="fr-FR" sz="1000" b="0" dirty="0">
              <a:solidFill>
                <a:schemeClr val="accent2">
                  <a:lumMod val="50000"/>
                </a:schemeClr>
              </a:solidFill>
              <a:latin typeface="Arial Narrow" panose="020B0606020202030204" pitchFamily="34" charset="0"/>
            </a:endParaRPr>
          </a:p>
          <a:p>
            <a:pPr algn="just"/>
            <a:r>
              <a:rPr lang="fr-FR" sz="2000" b="0" dirty="0">
                <a:solidFill>
                  <a:schemeClr val="accent2">
                    <a:lumMod val="50000"/>
                  </a:schemeClr>
                </a:solidFill>
                <a:latin typeface="Arial Narrow" panose="020B0606020202030204" pitchFamily="34" charset="0"/>
              </a:rPr>
              <a:t>Le traitement de certains dossiers juridiques s’étale parfois sur plus d’une année, voire parfois sur plusieurs années. </a:t>
            </a:r>
          </a:p>
          <a:p>
            <a:pPr algn="just"/>
            <a:endParaRPr lang="fr-FR" sz="1000" b="0" dirty="0">
              <a:solidFill>
                <a:schemeClr val="accent2">
                  <a:lumMod val="50000"/>
                </a:schemeClr>
              </a:solidFill>
              <a:latin typeface="Arial Narrow" panose="020B0606020202030204" pitchFamily="34" charset="0"/>
            </a:endParaRPr>
          </a:p>
          <a:p>
            <a:pPr algn="just"/>
            <a:r>
              <a:rPr lang="fr-FR" sz="2000" b="0" dirty="0">
                <a:solidFill>
                  <a:schemeClr val="accent2">
                    <a:lumMod val="50000"/>
                  </a:schemeClr>
                </a:solidFill>
                <a:latin typeface="Arial Narrow" panose="020B0606020202030204" pitchFamily="34" charset="0"/>
              </a:rPr>
              <a:t>En 2025, </a:t>
            </a:r>
            <a:r>
              <a:rPr lang="fr-FR" sz="2000" dirty="0">
                <a:solidFill>
                  <a:schemeClr val="accent2">
                    <a:lumMod val="50000"/>
                  </a:schemeClr>
                </a:solidFill>
                <a:latin typeface="Arial Narrow" panose="020B0606020202030204" pitchFamily="34" charset="0"/>
              </a:rPr>
              <a:t>93 dossiers juridiques ont été ouverts </a:t>
            </a:r>
            <a:r>
              <a:rPr lang="fr-FR" sz="2000" b="0" dirty="0">
                <a:solidFill>
                  <a:schemeClr val="accent2">
                    <a:lumMod val="50000"/>
                  </a:schemeClr>
                </a:solidFill>
                <a:latin typeface="Arial Narrow" panose="020B0606020202030204" pitchFamily="34" charset="0"/>
              </a:rPr>
              <a:t>auprès des juristes contre 70 en 2024.</a:t>
            </a:r>
          </a:p>
          <a:p>
            <a:pPr algn="just"/>
            <a:endParaRPr lang="fr-FR" sz="1000" b="0" dirty="0">
              <a:solidFill>
                <a:schemeClr val="accent2">
                  <a:lumMod val="50000"/>
                </a:schemeClr>
              </a:solidFill>
              <a:latin typeface="Arial Narrow" panose="020B0606020202030204" pitchFamily="34" charset="0"/>
            </a:endParaRPr>
          </a:p>
          <a:p>
            <a:pPr algn="just"/>
            <a:r>
              <a:rPr lang="fr-FR" sz="2000" b="0" dirty="0">
                <a:solidFill>
                  <a:schemeClr val="accent2">
                    <a:lumMod val="50000"/>
                  </a:schemeClr>
                </a:solidFill>
                <a:latin typeface="Arial Narrow" panose="020B0606020202030204" pitchFamily="34" charset="0"/>
              </a:rPr>
              <a:t>La file active au 31/12/2025 s’élevait à </a:t>
            </a:r>
            <a:r>
              <a:rPr lang="fr-FR" sz="2000" dirty="0">
                <a:solidFill>
                  <a:schemeClr val="accent2">
                    <a:lumMod val="50000"/>
                  </a:schemeClr>
                </a:solidFill>
                <a:latin typeface="Arial Narrow" panose="020B0606020202030204" pitchFamily="34" charset="0"/>
              </a:rPr>
              <a:t>255 dossiers </a:t>
            </a:r>
            <a:r>
              <a:rPr lang="fr-FR" sz="2000" b="0" dirty="0">
                <a:solidFill>
                  <a:schemeClr val="accent2">
                    <a:lumMod val="50000"/>
                  </a:schemeClr>
                </a:solidFill>
                <a:latin typeface="Arial Narrow" panose="020B0606020202030204" pitchFamily="34" charset="0"/>
              </a:rPr>
              <a:t>contre 194 en 2024. Cela s’explique en partie par l’augmentation du nombre de mesures confiées à l’ATH et la complexification de certains dossiers.</a:t>
            </a:r>
          </a:p>
        </p:txBody>
      </p:sp>
      <p:pic>
        <p:nvPicPr>
          <p:cNvPr id="11" name="Picture 4" descr="Pôle juridique — DELTA B">
            <a:extLst>
              <a:ext uri="{FF2B5EF4-FFF2-40B4-BE49-F238E27FC236}">
                <a16:creationId xmlns:a16="http://schemas.microsoft.com/office/drawing/2014/main" id="{2A1C5A65-AD7F-6F91-9133-3142341DDF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270" y="1988840"/>
            <a:ext cx="2732409" cy="2357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082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D9F4F0-A06A-0929-25E0-F0DE9C5A8229}"/>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F77CB334-7DA7-FA67-4C73-9C667B75E2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0136BA0A-C505-9FF7-B035-C657C3282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ACC9396C-815C-BC6E-C22A-2F4BCF4D9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3114E0E6-CD26-9F7A-0357-2566212BA9B6}"/>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8E000539-E79D-F9FB-BAA1-6F15EAA74B15}"/>
              </a:ext>
            </a:extLst>
          </p:cNvPr>
          <p:cNvSpPr>
            <a:spLocks noGrp="1"/>
          </p:cNvSpPr>
          <p:nvPr>
            <p:ph type="ftr" sz="quarter" idx="11"/>
          </p:nvPr>
        </p:nvSpPr>
        <p:spPr>
          <a:xfrm>
            <a:off x="7463008" y="6386789"/>
            <a:ext cx="1194855" cy="365125"/>
          </a:xfrm>
        </p:spPr>
        <p:txBody>
          <a:bodyPr vert="horz" lIns="91440" tIns="45720" rIns="91440" bIns="45720" rtlCol="0" anchor="ctr">
            <a:normAutofit/>
          </a:bodyPr>
          <a:lstStyle/>
          <a:p>
            <a:pPr defTabSz="457200">
              <a:spcAft>
                <a:spcPts val="600"/>
              </a:spcAft>
              <a:defRPr/>
            </a:pPr>
            <a:r>
              <a:rPr lang="en-US" sz="800" b="0" i="1" kern="1200" dirty="0">
                <a:solidFill>
                  <a:schemeClr val="accent2">
                    <a:lumMod val="75000"/>
                  </a:schemeClr>
                </a:solidFill>
                <a:latin typeface="Arial Narrow" panose="020B0606020202030204" pitchFamily="34" charset="0"/>
              </a:rPr>
              <a:t>Rapport ATH Activité 2025</a:t>
            </a:r>
          </a:p>
        </p:txBody>
      </p:sp>
      <p:sp>
        <p:nvSpPr>
          <p:cNvPr id="4" name="ZoneTexte 3">
            <a:extLst>
              <a:ext uri="{FF2B5EF4-FFF2-40B4-BE49-F238E27FC236}">
                <a16:creationId xmlns:a16="http://schemas.microsoft.com/office/drawing/2014/main" id="{A8531E63-9BD5-2672-F09B-EBC5AB0416BC}"/>
              </a:ext>
            </a:extLst>
          </p:cNvPr>
          <p:cNvSpPr txBox="1"/>
          <p:nvPr/>
        </p:nvSpPr>
        <p:spPr>
          <a:xfrm>
            <a:off x="2055747" y="260648"/>
            <a:ext cx="5280553" cy="461665"/>
          </a:xfrm>
          <a:prstGeom prst="rect">
            <a:avLst/>
          </a:prstGeom>
          <a:noFill/>
        </p:spPr>
        <p:txBody>
          <a:bodyPr wrap="square">
            <a:spAutoFit/>
          </a:bodyPr>
          <a:lstStyle/>
          <a:p>
            <a: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Calibri" panose="020F0502020204030204" pitchFamily="34" charset="0"/>
              </a:rPr>
              <a:t>Les Actes de disposition en 2025</a:t>
            </a:r>
            <a:endParaRPr lang="fr-FR" sz="2400" u="sng" dirty="0">
              <a:solidFill>
                <a:schemeClr val="accent2">
                  <a:lumMod val="50000"/>
                </a:schemeClr>
              </a:solidFill>
              <a:effectLst>
                <a:outerShdw blurRad="38100" dist="38100" dir="2700000" algn="tl">
                  <a:srgbClr val="000000">
                    <a:alpha val="43137"/>
                  </a:srgbClr>
                </a:outerShdw>
              </a:effectLst>
            </a:endParaRPr>
          </a:p>
        </p:txBody>
      </p:sp>
      <p:graphicFrame>
        <p:nvGraphicFramePr>
          <p:cNvPr id="8" name="Tableau 7">
            <a:extLst>
              <a:ext uri="{FF2B5EF4-FFF2-40B4-BE49-F238E27FC236}">
                <a16:creationId xmlns:a16="http://schemas.microsoft.com/office/drawing/2014/main" id="{23D40F48-33B7-13CA-0A8F-D76FEFE7ACEB}"/>
              </a:ext>
            </a:extLst>
          </p:cNvPr>
          <p:cNvGraphicFramePr>
            <a:graphicFrameLocks noGrp="1"/>
          </p:cNvGraphicFramePr>
          <p:nvPr>
            <p:extLst>
              <p:ext uri="{D42A27DB-BD31-4B8C-83A1-F6EECF244321}">
                <p14:modId xmlns:p14="http://schemas.microsoft.com/office/powerpoint/2010/main" val="2368863382"/>
              </p:ext>
            </p:extLst>
          </p:nvPr>
        </p:nvGraphicFramePr>
        <p:xfrm>
          <a:off x="750543" y="1928714"/>
          <a:ext cx="7642914" cy="2894400"/>
        </p:xfrm>
        <a:graphic>
          <a:graphicData uri="http://schemas.openxmlformats.org/drawingml/2006/table">
            <a:tbl>
              <a:tblPr firstRow="1" firstCol="1" bandRow="1">
                <a:tableStyleId>{5C22544A-7EE6-4342-B048-85BDC9FD1C3A}</a:tableStyleId>
              </a:tblPr>
              <a:tblGrid>
                <a:gridCol w="2962394">
                  <a:extLst>
                    <a:ext uri="{9D8B030D-6E8A-4147-A177-3AD203B41FA5}">
                      <a16:colId xmlns:a16="http://schemas.microsoft.com/office/drawing/2014/main" val="930711728"/>
                    </a:ext>
                  </a:extLst>
                </a:gridCol>
                <a:gridCol w="2065090">
                  <a:extLst>
                    <a:ext uri="{9D8B030D-6E8A-4147-A177-3AD203B41FA5}">
                      <a16:colId xmlns:a16="http://schemas.microsoft.com/office/drawing/2014/main" val="544364051"/>
                    </a:ext>
                  </a:extLst>
                </a:gridCol>
                <a:gridCol w="2615430">
                  <a:extLst>
                    <a:ext uri="{9D8B030D-6E8A-4147-A177-3AD203B41FA5}">
                      <a16:colId xmlns:a16="http://schemas.microsoft.com/office/drawing/2014/main" val="883930594"/>
                    </a:ext>
                  </a:extLst>
                </a:gridCol>
              </a:tblGrid>
              <a:tr h="530646">
                <a:tc>
                  <a:txBody>
                    <a:bodyPr/>
                    <a:lstStyle/>
                    <a:p>
                      <a:pPr algn="ctr">
                        <a:buNone/>
                      </a:pPr>
                      <a:r>
                        <a:rPr lang="fr-FR" sz="2000" dirty="0">
                          <a:effectLst/>
                          <a:latin typeface="Arial Narrow" panose="020B0606020202030204" pitchFamily="34" charset="0"/>
                        </a:rPr>
                        <a:t>Actes de disposition</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effectLst/>
                          <a:latin typeface="Arial Narrow" panose="020B0606020202030204" pitchFamily="34" charset="0"/>
                        </a:rPr>
                        <a:t>Nombre de nouveaux dossiers</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effectLst/>
                          <a:latin typeface="Arial Narrow" panose="020B0606020202030204" pitchFamily="34" charset="0"/>
                        </a:rPr>
                        <a:t>Nombre de dossiers</a:t>
                      </a:r>
                      <a:br>
                        <a:rPr lang="fr-FR" sz="2000" dirty="0">
                          <a:effectLst/>
                          <a:latin typeface="Arial Narrow" panose="020B0606020202030204" pitchFamily="34" charset="0"/>
                        </a:rPr>
                      </a:br>
                      <a:r>
                        <a:rPr lang="fr-FR" sz="2000" dirty="0">
                          <a:effectLst/>
                          <a:latin typeface="Arial Narrow" panose="020B0606020202030204" pitchFamily="34" charset="0"/>
                        </a:rPr>
                        <a:t> en cours</a:t>
                      </a:r>
                    </a:p>
                    <a:p>
                      <a:pPr algn="ctr">
                        <a:buNone/>
                      </a:pPr>
                      <a:r>
                        <a:rPr lang="fr-FR" sz="2000" dirty="0">
                          <a:effectLst/>
                          <a:latin typeface="Arial Narrow" panose="020B0606020202030204" pitchFamily="34" charset="0"/>
                        </a:rPr>
                        <a:t>au 31 décembre 2025</a:t>
                      </a:r>
                      <a:endParaRPr lang="fr-FR" sz="2000" dirty="0">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279794987"/>
                  </a:ext>
                </a:extLst>
              </a:tr>
              <a:tr h="396000">
                <a:tc>
                  <a:txBody>
                    <a:bodyPr/>
                    <a:lstStyle/>
                    <a:p>
                      <a:pPr algn="l">
                        <a:buNone/>
                      </a:pPr>
                      <a:r>
                        <a:rPr lang="fr-FR" sz="2000" dirty="0">
                          <a:effectLst/>
                          <a:latin typeface="Arial Narrow" panose="020B0606020202030204" pitchFamily="34" charset="0"/>
                        </a:rPr>
                        <a:t>Donations</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1</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3</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375326943"/>
                  </a:ext>
                </a:extLst>
              </a:tr>
              <a:tr h="396000">
                <a:tc>
                  <a:txBody>
                    <a:bodyPr/>
                    <a:lstStyle/>
                    <a:p>
                      <a:pPr algn="l">
                        <a:buNone/>
                      </a:pPr>
                      <a:r>
                        <a:rPr lang="fr-FR" sz="2000" dirty="0">
                          <a:effectLst/>
                          <a:latin typeface="Arial Narrow" panose="020B0606020202030204" pitchFamily="34" charset="0"/>
                        </a:rPr>
                        <a:t>Successions  </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53</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156</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85673153"/>
                  </a:ext>
                </a:extLst>
              </a:tr>
              <a:tr h="396000">
                <a:tc>
                  <a:txBody>
                    <a:bodyPr/>
                    <a:lstStyle/>
                    <a:p>
                      <a:pPr algn="l">
                        <a:buNone/>
                      </a:pPr>
                      <a:r>
                        <a:rPr lang="fr-FR" sz="2000" dirty="0">
                          <a:effectLst/>
                          <a:latin typeface="Arial Narrow" panose="020B0606020202030204" pitchFamily="34" charset="0"/>
                        </a:rPr>
                        <a:t>Ventes Immobiliers </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22</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44</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071669987"/>
                  </a:ext>
                </a:extLst>
              </a:tr>
              <a:tr h="396000">
                <a:tc>
                  <a:txBody>
                    <a:bodyPr/>
                    <a:lstStyle/>
                    <a:p>
                      <a:pPr algn="l">
                        <a:buNone/>
                      </a:pPr>
                      <a:r>
                        <a:rPr lang="fr-FR" sz="2000" dirty="0">
                          <a:effectLst/>
                          <a:latin typeface="Arial Narrow" panose="020B0606020202030204" pitchFamily="34" charset="0"/>
                        </a:rPr>
                        <a:t>Acquisition Bien Immobilier</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1</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1</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290707808"/>
                  </a:ext>
                </a:extLst>
              </a:tr>
              <a:tr h="396000">
                <a:tc>
                  <a:txBody>
                    <a:bodyPr/>
                    <a:lstStyle/>
                    <a:p>
                      <a:pPr algn="ctr">
                        <a:buNone/>
                      </a:pPr>
                      <a:r>
                        <a:rPr lang="fr-FR" sz="2000" dirty="0">
                          <a:effectLst/>
                          <a:latin typeface="Arial Narrow" panose="020B0606020202030204" pitchFamily="34" charset="0"/>
                        </a:rPr>
                        <a:t>                         Totaux</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b="1" dirty="0">
                          <a:solidFill>
                            <a:schemeClr val="accent2">
                              <a:lumMod val="50000"/>
                            </a:schemeClr>
                          </a:solidFill>
                          <a:effectLst/>
                          <a:latin typeface="Arial Narrow" panose="020B0606020202030204" pitchFamily="34" charset="0"/>
                        </a:rPr>
                        <a:t>77</a:t>
                      </a:r>
                      <a:endParaRPr lang="fr-FR" sz="20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b="1" dirty="0">
                          <a:solidFill>
                            <a:schemeClr val="accent2">
                              <a:lumMod val="50000"/>
                            </a:schemeClr>
                          </a:solidFill>
                          <a:effectLst/>
                          <a:latin typeface="Arial Narrow" panose="020B0606020202030204" pitchFamily="34" charset="0"/>
                        </a:rPr>
                        <a:t>207</a:t>
                      </a:r>
                      <a:endParaRPr lang="fr-FR" sz="20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23459199"/>
                  </a:ext>
                </a:extLst>
              </a:tr>
            </a:tbl>
          </a:graphicData>
        </a:graphic>
      </p:graphicFrame>
      <p:sp>
        <p:nvSpPr>
          <p:cNvPr id="11" name="ZoneTexte 10">
            <a:extLst>
              <a:ext uri="{FF2B5EF4-FFF2-40B4-BE49-F238E27FC236}">
                <a16:creationId xmlns:a16="http://schemas.microsoft.com/office/drawing/2014/main" id="{34EFDC0B-9E9E-2D5E-EDDA-3AA56A1AEE7E}"/>
              </a:ext>
            </a:extLst>
          </p:cNvPr>
          <p:cNvSpPr txBox="1"/>
          <p:nvPr/>
        </p:nvSpPr>
        <p:spPr>
          <a:xfrm>
            <a:off x="745599" y="1330192"/>
            <a:ext cx="8480731" cy="400110"/>
          </a:xfrm>
          <a:prstGeom prst="rect">
            <a:avLst/>
          </a:prstGeom>
          <a:noFill/>
        </p:spPr>
        <p:txBody>
          <a:bodyPr wrap="square">
            <a:spAutoFit/>
          </a:bodyPr>
          <a:lstStyle/>
          <a:p>
            <a:pPr algn="just">
              <a:buNone/>
            </a:pPr>
            <a:r>
              <a:rPr lang="fr-FR" sz="2000" b="0" dirty="0">
                <a:solidFill>
                  <a:schemeClr val="accent2">
                    <a:lumMod val="50000"/>
                  </a:schemeClr>
                </a:solidFill>
                <a:effectLst/>
                <a:latin typeface="Arial Narrow" panose="020B0606020202030204" pitchFamily="34" charset="0"/>
                <a:ea typeface="Calibri" panose="020F0502020204030204" pitchFamily="34" charset="0"/>
                <a:cs typeface="Calibri" panose="020F0502020204030204" pitchFamily="34" charset="0"/>
              </a:rPr>
              <a:t>Les actes de disposition sont principalement des successions ou des ventes.</a:t>
            </a:r>
            <a:r>
              <a:rPr lang="fr-FR" sz="2000" b="0" i="1" dirty="0">
                <a:solidFill>
                  <a:schemeClr val="accent2">
                    <a:lumMod val="50000"/>
                  </a:schemeClr>
                </a:solidFill>
                <a:effectLst/>
                <a:latin typeface="Arial Narrow" panose="020B0606020202030204" pitchFamily="34" charset="0"/>
                <a:ea typeface="Calibri" panose="020F0502020204030204" pitchFamily="34" charset="0"/>
                <a:cs typeface="Calibri" panose="020F0502020204030204" pitchFamily="34" charset="0"/>
              </a:rPr>
              <a:t> </a:t>
            </a:r>
            <a:endParaRPr lang="fr-FR" sz="2000" b="0" dirty="0">
              <a:solidFill>
                <a:schemeClr val="accent2">
                  <a:lumMod val="50000"/>
                </a:schemeClr>
              </a:solidFill>
              <a:effectLst/>
              <a:latin typeface="Arial" panose="020B0604020202020204" pitchFamily="34" charset="0"/>
              <a:ea typeface="Calibri" panose="020F0502020204030204" pitchFamily="34" charset="0"/>
            </a:endParaRPr>
          </a:p>
        </p:txBody>
      </p:sp>
      <p:sp>
        <p:nvSpPr>
          <p:cNvPr id="13" name="ZoneTexte 12">
            <a:extLst>
              <a:ext uri="{FF2B5EF4-FFF2-40B4-BE49-F238E27FC236}">
                <a16:creationId xmlns:a16="http://schemas.microsoft.com/office/drawing/2014/main" id="{EA4F8969-1B3A-AE32-45C6-076E6BCEEF8F}"/>
              </a:ext>
            </a:extLst>
          </p:cNvPr>
          <p:cNvSpPr txBox="1"/>
          <p:nvPr/>
        </p:nvSpPr>
        <p:spPr>
          <a:xfrm>
            <a:off x="617130" y="4777767"/>
            <a:ext cx="7909739" cy="1908215"/>
          </a:xfrm>
          <a:prstGeom prst="rect">
            <a:avLst/>
          </a:prstGeom>
          <a:noFill/>
        </p:spPr>
        <p:txBody>
          <a:bodyPr wrap="square">
            <a:spAutoFit/>
          </a:bodyPr>
          <a:lstStyle/>
          <a:p>
            <a:pPr algn="just">
              <a:lnSpc>
                <a:spcPct val="150000"/>
              </a:lnSpc>
              <a:buNone/>
            </a:pPr>
            <a:r>
              <a:rPr lang="fr-FR" sz="2000" b="0" dirty="0">
                <a:solidFill>
                  <a:schemeClr val="accent2">
                    <a:lumMod val="50000"/>
                  </a:schemeClr>
                </a:solidFill>
                <a:effectLst/>
                <a:latin typeface="Arial Narrow" panose="020B0606020202030204" pitchFamily="34" charset="0"/>
                <a:ea typeface="Calibri" panose="020F0502020204030204" pitchFamily="34" charset="0"/>
                <a:cs typeface="Calibri" panose="020F0502020204030204" pitchFamily="34" charset="0"/>
              </a:rPr>
              <a:t>Comme les années précédentes, la majorité de l’activité du pôle juridique concerne des actes de disposition qui engagent le patrimoine des Personnes Protégées </a:t>
            </a:r>
            <a:br>
              <a:rPr lang="fr-FR" sz="2000" b="0" dirty="0">
                <a:solidFill>
                  <a:schemeClr val="accent2">
                    <a:lumMod val="50000"/>
                  </a:schemeClr>
                </a:solidFill>
                <a:effectLst/>
                <a:latin typeface="Arial Narrow" panose="020B0606020202030204" pitchFamily="34" charset="0"/>
                <a:ea typeface="Calibri" panose="020F0502020204030204" pitchFamily="34" charset="0"/>
                <a:cs typeface="Calibri" panose="020F0502020204030204" pitchFamily="34" charset="0"/>
              </a:rPr>
            </a:br>
            <a:r>
              <a:rPr lang="fr-FR" sz="2000" b="0" dirty="0">
                <a:solidFill>
                  <a:schemeClr val="accent2">
                    <a:lumMod val="50000"/>
                  </a:schemeClr>
                </a:solidFill>
                <a:effectLst/>
                <a:latin typeface="Arial Narrow" panose="020B0606020202030204" pitchFamily="34" charset="0"/>
                <a:ea typeface="Calibri" panose="020F0502020204030204" pitchFamily="34" charset="0"/>
                <a:cs typeface="Calibri" panose="020F0502020204030204" pitchFamily="34" charset="0"/>
              </a:rPr>
              <a:t>(82 % des actes de la file active).</a:t>
            </a:r>
            <a:endParaRPr lang="fr-FR" sz="2000" b="0" dirty="0">
              <a:solidFill>
                <a:schemeClr val="accent2">
                  <a:lumMod val="50000"/>
                </a:schemeClr>
              </a:solidFill>
              <a:effectLst/>
              <a:latin typeface="Arial" panose="020B0604020202020204" pitchFamily="34" charset="0"/>
              <a:ea typeface="Calibri" panose="020F0502020204030204" pitchFamily="34" charset="0"/>
            </a:endParaRPr>
          </a:p>
          <a:p>
            <a:pPr>
              <a:buNone/>
            </a:pPr>
            <a:r>
              <a:rPr lang="fr-FR" sz="2800" b="1" dirty="0">
                <a:solidFill>
                  <a:srgbClr val="FFFFFF"/>
                </a:solidFill>
                <a:effectLst/>
                <a:latin typeface="Arial Narrow" panose="020B0606020202030204" pitchFamily="34" charset="0"/>
                <a:ea typeface="Times New Roman" panose="02020603050405020304" pitchFamily="18" charset="0"/>
                <a:cs typeface="Calibri" panose="020F0502020204030204" pitchFamily="34" charset="0"/>
              </a:rPr>
              <a:t> </a:t>
            </a:r>
            <a:endParaRPr lang="fr-FR" sz="24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276075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5AFE6D-43D0-6A78-F6C9-CA0109DCC798}"/>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7E671D7D-D295-579C-4557-7DF88A86C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C808ED12-B95A-1E27-F55B-15CFCF229E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20163B89-3F92-9C4F-6217-2D68AF391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80058291-F88D-3CAC-79B0-7E8C17688C7A}"/>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E61C4A-DA2A-2A45-A3BD-24606BEED9E9}"/>
              </a:ext>
            </a:extLst>
          </p:cNvPr>
          <p:cNvSpPr txBox="1"/>
          <p:nvPr/>
        </p:nvSpPr>
        <p:spPr>
          <a:xfrm>
            <a:off x="2055747" y="260648"/>
            <a:ext cx="5280553" cy="461665"/>
          </a:xfrm>
          <a:prstGeom prst="rect">
            <a:avLst/>
          </a:prstGeom>
          <a:noFill/>
        </p:spPr>
        <p:txBody>
          <a:bodyPr wrap="square">
            <a:spAutoFit/>
          </a:bodyPr>
          <a:lstStyle/>
          <a:p>
            <a:r>
              <a:rPr lang="fr-FR" sz="2400" b="1"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ea typeface="Times New Roman" panose="02020603050405020304" pitchFamily="18" charset="0"/>
                <a:cs typeface="Calibri" panose="020F0502020204030204" pitchFamily="34" charset="0"/>
              </a:rPr>
              <a:t>Les autres Actes en 2025</a:t>
            </a:r>
            <a:endParaRPr lang="fr-FR" sz="2400" u="sng" dirty="0">
              <a:solidFill>
                <a:schemeClr val="accent2">
                  <a:lumMod val="50000"/>
                </a:schemeClr>
              </a:solidFill>
              <a:effectLst>
                <a:outerShdw blurRad="38100" dist="38100" dir="2700000" algn="tl">
                  <a:srgbClr val="000000">
                    <a:alpha val="43137"/>
                  </a:srgbClr>
                </a:outerShdw>
              </a:effectLst>
            </a:endParaRPr>
          </a:p>
        </p:txBody>
      </p:sp>
      <p:graphicFrame>
        <p:nvGraphicFramePr>
          <p:cNvPr id="2" name="Tableau 1">
            <a:extLst>
              <a:ext uri="{FF2B5EF4-FFF2-40B4-BE49-F238E27FC236}">
                <a16:creationId xmlns:a16="http://schemas.microsoft.com/office/drawing/2014/main" id="{62532D67-5303-57B2-EAB6-604C98DBD131}"/>
              </a:ext>
            </a:extLst>
          </p:cNvPr>
          <p:cNvGraphicFramePr>
            <a:graphicFrameLocks noGrp="1"/>
          </p:cNvGraphicFramePr>
          <p:nvPr>
            <p:extLst>
              <p:ext uri="{D42A27DB-BD31-4B8C-83A1-F6EECF244321}">
                <p14:modId xmlns:p14="http://schemas.microsoft.com/office/powerpoint/2010/main" val="2791526615"/>
              </p:ext>
            </p:extLst>
          </p:nvPr>
        </p:nvGraphicFramePr>
        <p:xfrm>
          <a:off x="750118" y="1035113"/>
          <a:ext cx="7992888" cy="3862964"/>
        </p:xfrm>
        <a:graphic>
          <a:graphicData uri="http://schemas.openxmlformats.org/drawingml/2006/table">
            <a:tbl>
              <a:tblPr firstRow="1" firstCol="1" bandRow="1">
                <a:tableStyleId>{5C22544A-7EE6-4342-B048-85BDC9FD1C3A}</a:tableStyleId>
              </a:tblPr>
              <a:tblGrid>
                <a:gridCol w="3735796">
                  <a:extLst>
                    <a:ext uri="{9D8B030D-6E8A-4147-A177-3AD203B41FA5}">
                      <a16:colId xmlns:a16="http://schemas.microsoft.com/office/drawing/2014/main" val="440488360"/>
                    </a:ext>
                  </a:extLst>
                </a:gridCol>
                <a:gridCol w="2095866">
                  <a:extLst>
                    <a:ext uri="{9D8B030D-6E8A-4147-A177-3AD203B41FA5}">
                      <a16:colId xmlns:a16="http://schemas.microsoft.com/office/drawing/2014/main" val="3016474144"/>
                    </a:ext>
                  </a:extLst>
                </a:gridCol>
                <a:gridCol w="2161226">
                  <a:extLst>
                    <a:ext uri="{9D8B030D-6E8A-4147-A177-3AD203B41FA5}">
                      <a16:colId xmlns:a16="http://schemas.microsoft.com/office/drawing/2014/main" val="3745990633"/>
                    </a:ext>
                  </a:extLst>
                </a:gridCol>
              </a:tblGrid>
              <a:tr h="881719">
                <a:tc>
                  <a:txBody>
                    <a:bodyPr/>
                    <a:lstStyle/>
                    <a:p>
                      <a:pPr algn="ctr">
                        <a:buNone/>
                      </a:pPr>
                      <a:r>
                        <a:rPr lang="fr-FR" sz="1800" dirty="0">
                          <a:effectLst/>
                          <a:latin typeface="Arial Narrow" panose="020B0606020202030204" pitchFamily="34" charset="0"/>
                        </a:rPr>
                        <a:t>Autres Actes </a:t>
                      </a:r>
                      <a:endParaRPr lang="fr-FR" sz="18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dirty="0">
                          <a:effectLst/>
                          <a:latin typeface="Arial Narrow" panose="020B0606020202030204" pitchFamily="34" charset="0"/>
                        </a:rPr>
                        <a:t>Nombre de nouveaux dossiers</a:t>
                      </a:r>
                      <a:endParaRPr lang="fr-FR" sz="18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1800" dirty="0">
                          <a:effectLst/>
                          <a:latin typeface="Arial Narrow" panose="020B0606020202030204" pitchFamily="34" charset="0"/>
                        </a:rPr>
                        <a:t>Nombre de dossiers en cours</a:t>
                      </a:r>
                    </a:p>
                    <a:p>
                      <a:pPr algn="ctr">
                        <a:buNone/>
                      </a:pPr>
                      <a:r>
                        <a:rPr lang="fr-FR" sz="1800" dirty="0">
                          <a:effectLst/>
                          <a:latin typeface="Arial Narrow" panose="020B0606020202030204" pitchFamily="34" charset="0"/>
                        </a:rPr>
                        <a:t>au 31 décembre 2025</a:t>
                      </a:r>
                      <a:endParaRPr lang="fr-FR" sz="1800" dirty="0">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032026400"/>
                  </a:ext>
                </a:extLst>
              </a:tr>
              <a:tr h="464076">
                <a:tc>
                  <a:txBody>
                    <a:bodyPr/>
                    <a:lstStyle/>
                    <a:p>
                      <a:pPr algn="l">
                        <a:buNone/>
                      </a:pPr>
                      <a:r>
                        <a:rPr lang="fr-FR" sz="2000" dirty="0">
                          <a:effectLst/>
                          <a:latin typeface="Arial Narrow" panose="020B0606020202030204" pitchFamily="34" charset="0"/>
                        </a:rPr>
                        <a:t>Baux (conclusion, résiliation, litige)</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2</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9</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756968182"/>
                  </a:ext>
                </a:extLst>
              </a:tr>
              <a:tr h="967659">
                <a:tc>
                  <a:txBody>
                    <a:bodyPr/>
                    <a:lstStyle/>
                    <a:p>
                      <a:pPr algn="l">
                        <a:buNone/>
                      </a:pPr>
                      <a:r>
                        <a:rPr lang="fr-FR" sz="2000" dirty="0">
                          <a:effectLst/>
                          <a:latin typeface="Arial Narrow" panose="020B0606020202030204" pitchFamily="34" charset="0"/>
                        </a:rPr>
                        <a:t>Procédures civiles </a:t>
                      </a:r>
                      <a:r>
                        <a:rPr lang="fr-FR" sz="2000" i="1" dirty="0">
                          <a:effectLst/>
                          <a:latin typeface="Arial Narrow" panose="020B0606020202030204" pitchFamily="34" charset="0"/>
                        </a:rPr>
                        <a:t>(divorce, licenciement, annulation mariage, servitude)</a:t>
                      </a:r>
                      <a:endParaRPr lang="fr-FR" sz="2000" i="1"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7</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24</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861932448"/>
                  </a:ext>
                </a:extLst>
              </a:tr>
              <a:tr h="402026">
                <a:tc>
                  <a:txBody>
                    <a:bodyPr/>
                    <a:lstStyle/>
                    <a:p>
                      <a:pPr algn="l">
                        <a:buNone/>
                      </a:pPr>
                      <a:r>
                        <a:rPr lang="fr-FR" sz="2000" dirty="0">
                          <a:effectLst/>
                          <a:latin typeface="Arial Narrow" panose="020B0606020202030204" pitchFamily="34" charset="0"/>
                        </a:rPr>
                        <a:t>Procédures pénales  </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1</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6</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60915925"/>
                  </a:ext>
                </a:extLst>
              </a:tr>
              <a:tr h="383190">
                <a:tc>
                  <a:txBody>
                    <a:bodyPr/>
                    <a:lstStyle/>
                    <a:p>
                      <a:pPr algn="l">
                        <a:buNone/>
                      </a:pPr>
                      <a:r>
                        <a:rPr lang="fr-FR" sz="2000" dirty="0">
                          <a:effectLst/>
                          <a:latin typeface="Arial Narrow" panose="020B0606020202030204" pitchFamily="34" charset="0"/>
                        </a:rPr>
                        <a:t>Procédures administratives</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0</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2</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267688202"/>
                  </a:ext>
                </a:extLst>
              </a:tr>
              <a:tr h="368309">
                <a:tc>
                  <a:txBody>
                    <a:bodyPr/>
                    <a:lstStyle/>
                    <a:p>
                      <a:pPr algn="l">
                        <a:buNone/>
                      </a:pPr>
                      <a:r>
                        <a:rPr lang="fr-FR" sz="2000" dirty="0">
                          <a:effectLst/>
                          <a:latin typeface="Arial Narrow" panose="020B0606020202030204" pitchFamily="34" charset="0"/>
                        </a:rPr>
                        <a:t>Mandats Ad ’hoc</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4</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dirty="0">
                          <a:solidFill>
                            <a:schemeClr val="accent2">
                              <a:lumMod val="50000"/>
                            </a:schemeClr>
                          </a:solidFill>
                          <a:effectLst/>
                          <a:latin typeface="Arial Narrow" panose="020B0606020202030204" pitchFamily="34" charset="0"/>
                        </a:rPr>
                        <a:t>13</a:t>
                      </a:r>
                      <a:endParaRPr lang="fr-FR" sz="2000"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922748347"/>
                  </a:ext>
                </a:extLst>
              </a:tr>
              <a:tr h="395985">
                <a:tc>
                  <a:txBody>
                    <a:bodyPr/>
                    <a:lstStyle/>
                    <a:p>
                      <a:pPr algn="ctr">
                        <a:buNone/>
                      </a:pPr>
                      <a:r>
                        <a:rPr lang="fr-FR" sz="2000" dirty="0">
                          <a:effectLst/>
                          <a:latin typeface="Arial Narrow" panose="020B0606020202030204" pitchFamily="34" charset="0"/>
                        </a:rPr>
                        <a:t>                     Totaux</a:t>
                      </a:r>
                      <a:endParaRPr lang="fr-FR" sz="2000" dirty="0">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b="1" dirty="0">
                          <a:solidFill>
                            <a:schemeClr val="accent2">
                              <a:lumMod val="50000"/>
                            </a:schemeClr>
                          </a:solidFill>
                          <a:effectLst/>
                          <a:latin typeface="Arial Narrow" panose="020B0606020202030204" pitchFamily="34" charset="0"/>
                        </a:rPr>
                        <a:t>14</a:t>
                      </a:r>
                      <a:endParaRPr lang="fr-FR" sz="20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tc>
                  <a:txBody>
                    <a:bodyPr/>
                    <a:lstStyle/>
                    <a:p>
                      <a:pPr algn="ctr">
                        <a:buNone/>
                      </a:pPr>
                      <a:r>
                        <a:rPr lang="fr-FR" sz="2000" b="1" dirty="0">
                          <a:solidFill>
                            <a:schemeClr val="accent2">
                              <a:lumMod val="50000"/>
                            </a:schemeClr>
                          </a:solidFill>
                          <a:effectLst/>
                          <a:latin typeface="Arial Narrow" panose="020B0606020202030204" pitchFamily="34" charset="0"/>
                        </a:rPr>
                        <a:t>54</a:t>
                      </a:r>
                      <a:endParaRPr lang="fr-FR" sz="2000" b="1" dirty="0">
                        <a:solidFill>
                          <a:schemeClr val="accent2">
                            <a:lumMod val="50000"/>
                          </a:schemeClr>
                        </a:solidFill>
                        <a:effectLst/>
                        <a:latin typeface="Arial Narrow" panose="020B0606020202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126104512"/>
                  </a:ext>
                </a:extLst>
              </a:tr>
            </a:tbl>
          </a:graphicData>
        </a:graphic>
      </p:graphicFrame>
      <p:sp>
        <p:nvSpPr>
          <p:cNvPr id="7" name="ZoneTexte 6">
            <a:extLst>
              <a:ext uri="{FF2B5EF4-FFF2-40B4-BE49-F238E27FC236}">
                <a16:creationId xmlns:a16="http://schemas.microsoft.com/office/drawing/2014/main" id="{0E34B365-10B7-E865-55B9-0CD62F5D1480}"/>
              </a:ext>
            </a:extLst>
          </p:cNvPr>
          <p:cNvSpPr txBox="1"/>
          <p:nvPr/>
        </p:nvSpPr>
        <p:spPr>
          <a:xfrm>
            <a:off x="735316" y="5139882"/>
            <a:ext cx="7992888" cy="830997"/>
          </a:xfrm>
          <a:prstGeom prst="rect">
            <a:avLst/>
          </a:prstGeom>
          <a:noFill/>
        </p:spPr>
        <p:txBody>
          <a:bodyPr wrap="square">
            <a:spAutoFit/>
          </a:bodyPr>
          <a:lstStyle/>
          <a:p>
            <a:pPr algn="just">
              <a:buNone/>
            </a:pPr>
            <a:r>
              <a:rPr lang="fr-FR" sz="2400" b="0" dirty="0">
                <a:solidFill>
                  <a:schemeClr val="accent2">
                    <a:lumMod val="50000"/>
                  </a:schemeClr>
                </a:solidFill>
                <a:effectLst/>
                <a:latin typeface="Arial Narrow" panose="020B0606020202030204" pitchFamily="34" charset="0"/>
                <a:ea typeface="Times New Roman" panose="02020603050405020304" pitchFamily="18" charset="0"/>
                <a:cs typeface="Calibri" panose="020F0502020204030204" pitchFamily="34" charset="0"/>
              </a:rPr>
              <a:t>En 2025, nous constatons l’augmentation de dossiers juridiques en lien avec des procédures civiles.</a:t>
            </a:r>
            <a:endParaRPr lang="fr-FR" sz="2400" b="0" dirty="0">
              <a:solidFill>
                <a:schemeClr val="accent2">
                  <a:lumMod val="50000"/>
                </a:schemeClr>
              </a:solidFill>
              <a:effectLst/>
              <a:latin typeface="Arial" panose="020B0604020202020204" pitchFamily="34" charset="0"/>
              <a:ea typeface="Calibri" panose="020F0502020204030204" pitchFamily="34" charset="0"/>
            </a:endParaRPr>
          </a:p>
        </p:txBody>
      </p:sp>
      <p:sp>
        <p:nvSpPr>
          <p:cNvPr id="6" name="Espace réservé du pied de page 1">
            <a:extLst>
              <a:ext uri="{FF2B5EF4-FFF2-40B4-BE49-F238E27FC236}">
                <a16:creationId xmlns:a16="http://schemas.microsoft.com/office/drawing/2014/main" id="{85A119E3-2249-FFD2-396D-D4A4EC56BE3C}"/>
              </a:ext>
            </a:extLst>
          </p:cNvPr>
          <p:cNvSpPr txBox="1">
            <a:spLocks/>
          </p:cNvSpPr>
          <p:nvPr/>
        </p:nvSpPr>
        <p:spPr>
          <a:xfrm>
            <a:off x="7429281" y="6343634"/>
            <a:ext cx="1247175" cy="365125"/>
          </a:xfrm>
          <a:prstGeom prst="rect">
            <a:avLst/>
          </a:prstGeom>
        </p:spPr>
        <p:txBody>
          <a:bodyPr vert="horz" lIns="91440" tIns="45720" rIns="91440" bIns="45720" rtlCol="0" anchor="ctr">
            <a:normAutofit/>
          </a:bodyPr>
          <a:lstStyle>
            <a:defPPr>
              <a:defRPr lang="fr-FR"/>
            </a:defPPr>
            <a:lvl1pPr algn="l" rtl="0" fontAlgn="base">
              <a:spcBef>
                <a:spcPct val="0"/>
              </a:spcBef>
              <a:spcAft>
                <a:spcPct val="0"/>
              </a:spcAft>
              <a:defRPr sz="900" b="1" kern="1200">
                <a:solidFill>
                  <a:schemeClr val="tx1">
                    <a:tint val="75000"/>
                  </a:schemeClr>
                </a:solidFill>
                <a:latin typeface="Arial Black" pitchFamily="34" charset="0"/>
                <a:ea typeface="+mn-ea"/>
                <a:cs typeface="+mn-cs"/>
              </a:defRPr>
            </a:lvl1pPr>
            <a:lvl2pPr marL="457200" algn="ctr" rtl="0" fontAlgn="base">
              <a:spcBef>
                <a:spcPct val="0"/>
              </a:spcBef>
              <a:spcAft>
                <a:spcPct val="0"/>
              </a:spcAft>
              <a:defRPr sz="2600" b="1" kern="1200">
                <a:solidFill>
                  <a:srgbClr val="FF3300"/>
                </a:solidFill>
                <a:latin typeface="Arial Black" pitchFamily="34" charset="0"/>
                <a:ea typeface="+mn-ea"/>
                <a:cs typeface="+mn-cs"/>
              </a:defRPr>
            </a:lvl2pPr>
            <a:lvl3pPr marL="914400" algn="ctr" rtl="0" fontAlgn="base">
              <a:spcBef>
                <a:spcPct val="0"/>
              </a:spcBef>
              <a:spcAft>
                <a:spcPct val="0"/>
              </a:spcAft>
              <a:defRPr sz="2600" b="1" kern="1200">
                <a:solidFill>
                  <a:srgbClr val="FF3300"/>
                </a:solidFill>
                <a:latin typeface="Arial Black" pitchFamily="34" charset="0"/>
                <a:ea typeface="+mn-ea"/>
                <a:cs typeface="+mn-cs"/>
              </a:defRPr>
            </a:lvl3pPr>
            <a:lvl4pPr marL="1371600" algn="ctr" rtl="0" fontAlgn="base">
              <a:spcBef>
                <a:spcPct val="0"/>
              </a:spcBef>
              <a:spcAft>
                <a:spcPct val="0"/>
              </a:spcAft>
              <a:defRPr sz="2600" b="1" kern="1200">
                <a:solidFill>
                  <a:srgbClr val="FF3300"/>
                </a:solidFill>
                <a:latin typeface="Arial Black" pitchFamily="34" charset="0"/>
                <a:ea typeface="+mn-ea"/>
                <a:cs typeface="+mn-cs"/>
              </a:defRPr>
            </a:lvl4pPr>
            <a:lvl5pPr marL="1828800" algn="ctr" rtl="0" fontAlgn="base">
              <a:spcBef>
                <a:spcPct val="0"/>
              </a:spcBef>
              <a:spcAft>
                <a:spcPct val="0"/>
              </a:spcAft>
              <a:defRPr sz="2600" b="1" kern="1200">
                <a:solidFill>
                  <a:srgbClr val="FF3300"/>
                </a:solidFill>
                <a:latin typeface="Arial Black" pitchFamily="34" charset="0"/>
                <a:ea typeface="+mn-ea"/>
                <a:cs typeface="+mn-cs"/>
              </a:defRPr>
            </a:lvl5pPr>
            <a:lvl6pPr marL="2286000" algn="l" defTabSz="914400" rtl="0" eaLnBrk="1" latinLnBrk="0" hangingPunct="1">
              <a:defRPr sz="2600" b="1" kern="1200">
                <a:solidFill>
                  <a:srgbClr val="FF3300"/>
                </a:solidFill>
                <a:latin typeface="Arial Black" pitchFamily="34" charset="0"/>
                <a:ea typeface="+mn-ea"/>
                <a:cs typeface="+mn-cs"/>
              </a:defRPr>
            </a:lvl6pPr>
            <a:lvl7pPr marL="2743200" algn="l" defTabSz="914400" rtl="0" eaLnBrk="1" latinLnBrk="0" hangingPunct="1">
              <a:defRPr sz="2600" b="1" kern="1200">
                <a:solidFill>
                  <a:srgbClr val="FF3300"/>
                </a:solidFill>
                <a:latin typeface="Arial Black" pitchFamily="34" charset="0"/>
                <a:ea typeface="+mn-ea"/>
                <a:cs typeface="+mn-cs"/>
              </a:defRPr>
            </a:lvl7pPr>
            <a:lvl8pPr marL="3200400" algn="l" defTabSz="914400" rtl="0" eaLnBrk="1" latinLnBrk="0" hangingPunct="1">
              <a:defRPr sz="2600" b="1" kern="1200">
                <a:solidFill>
                  <a:srgbClr val="FF3300"/>
                </a:solidFill>
                <a:latin typeface="Arial Black" pitchFamily="34" charset="0"/>
                <a:ea typeface="+mn-ea"/>
                <a:cs typeface="+mn-cs"/>
              </a:defRPr>
            </a:lvl8pPr>
            <a:lvl9pPr marL="3657600" algn="l" defTabSz="914400" rtl="0" eaLnBrk="1" latinLnBrk="0" hangingPunct="1">
              <a:defRPr sz="2600" b="1" kern="1200">
                <a:solidFill>
                  <a:srgbClr val="FF3300"/>
                </a:solidFill>
                <a:latin typeface="Arial Black" pitchFamily="34" charset="0"/>
                <a:ea typeface="+mn-ea"/>
                <a:cs typeface="+mn-cs"/>
              </a:defRPr>
            </a:lvl9pPr>
          </a:lstStyle>
          <a:p>
            <a:pPr defTabSz="457200">
              <a:spcAft>
                <a:spcPts val="600"/>
              </a:spcAft>
              <a:defRPr/>
            </a:pPr>
            <a:r>
              <a:rPr lang="en-US" sz="800" b="0" i="1" dirty="0">
                <a:solidFill>
                  <a:schemeClr val="accent2">
                    <a:lumMod val="75000"/>
                  </a:schemeClr>
                </a:solidFill>
                <a:latin typeface="Arial Narrow" panose="020B0606020202030204" pitchFamily="34" charset="0"/>
              </a:rPr>
              <a:t>Rapport ATH Activité 2025</a:t>
            </a:r>
          </a:p>
        </p:txBody>
      </p:sp>
    </p:spTree>
    <p:extLst>
      <p:ext uri="{BB962C8B-B14F-4D97-AF65-F5344CB8AC3E}">
        <p14:creationId xmlns:p14="http://schemas.microsoft.com/office/powerpoint/2010/main" val="18054885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364270-F1F0-0D37-8FB1-09FE43E8815D}"/>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E0990C8C-26E7-E096-C48D-C27EEC48A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80AB9C99-62A9-CAF4-F4E2-5FAA34B02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BEE19C42-89F8-E765-C962-625E204DCF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9ABC9515-9176-D6F1-46DC-58B5C764DD15}"/>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33A0C966-63C8-95B8-EC9B-F0CF918B4381}"/>
              </a:ext>
            </a:extLst>
          </p:cNvPr>
          <p:cNvSpPr txBox="1"/>
          <p:nvPr/>
        </p:nvSpPr>
        <p:spPr>
          <a:xfrm>
            <a:off x="647563" y="215708"/>
            <a:ext cx="8144272" cy="461665"/>
          </a:xfrm>
          <a:prstGeom prst="rect">
            <a:avLst/>
          </a:prstGeom>
          <a:noFill/>
        </p:spPr>
        <p:txBody>
          <a:bodyPr wrap="square">
            <a:spAutoFit/>
          </a:bodyPr>
          <a:lstStyle/>
          <a:p>
            <a:r>
              <a:rPr 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Nos perspectives d’amélioration continue en 2026</a:t>
            </a:r>
          </a:p>
        </p:txBody>
      </p:sp>
      <p:sp>
        <p:nvSpPr>
          <p:cNvPr id="9" name="ZoneTexte 8">
            <a:extLst>
              <a:ext uri="{FF2B5EF4-FFF2-40B4-BE49-F238E27FC236}">
                <a16:creationId xmlns:a16="http://schemas.microsoft.com/office/drawing/2014/main" id="{FD42BA5B-CC86-48B9-F00F-6EFDCB9550D8}"/>
              </a:ext>
            </a:extLst>
          </p:cNvPr>
          <p:cNvSpPr txBox="1"/>
          <p:nvPr/>
        </p:nvSpPr>
        <p:spPr>
          <a:xfrm>
            <a:off x="532184" y="893081"/>
            <a:ext cx="8144272" cy="5940088"/>
          </a:xfrm>
          <a:prstGeom prst="rect">
            <a:avLst/>
          </a:prstGeom>
          <a:noFill/>
        </p:spPr>
        <p:txBody>
          <a:bodyPr wrap="square" rtlCol="0">
            <a:spAutoFit/>
          </a:bodyPr>
          <a:lstStyle/>
          <a:p>
            <a:pPr algn="just"/>
            <a:r>
              <a:rPr lang="fr-FR" sz="2000" b="0" u="sng" dirty="0">
                <a:solidFill>
                  <a:schemeClr val="accent2">
                    <a:lumMod val="50000"/>
                  </a:schemeClr>
                </a:solidFill>
                <a:latin typeface="Arial Narrow" panose="020B0606020202030204" pitchFamily="34" charset="0"/>
              </a:rPr>
              <a:t>Au cours du premier semestre</a:t>
            </a:r>
            <a:r>
              <a:rPr lang="fr-FR" sz="2000" b="0" dirty="0">
                <a:solidFill>
                  <a:schemeClr val="accent2">
                    <a:lumMod val="50000"/>
                  </a:schemeClr>
                </a:solidFill>
                <a:latin typeface="Arial Narrow" panose="020B0606020202030204" pitchFamily="34" charset="0"/>
              </a:rPr>
              <a:t> :    </a:t>
            </a:r>
          </a:p>
          <a:p>
            <a:pPr algn="just"/>
            <a:endParaRPr lang="fr-FR" sz="2000" b="0" dirty="0">
              <a:solidFill>
                <a:schemeClr val="accent2">
                  <a:lumMod val="50000"/>
                </a:schemeClr>
              </a:solidFill>
              <a:latin typeface="Arial Narrow" panose="020B0606020202030204" pitchFamily="34" charset="0"/>
            </a:endParaRPr>
          </a:p>
          <a:p>
            <a:pPr algn="just"/>
            <a:r>
              <a:rPr lang="fr-FR" sz="2000" b="0" dirty="0">
                <a:solidFill>
                  <a:schemeClr val="accent2">
                    <a:lumMod val="50000"/>
                  </a:schemeClr>
                </a:solidFill>
                <a:latin typeface="Arial Narrow" panose="020B0606020202030204" pitchFamily="34" charset="0"/>
                <a:sym typeface="Wingdings" panose="05000000000000000000" pitchFamily="2" charset="2"/>
              </a:rPr>
              <a:t></a:t>
            </a:r>
            <a:r>
              <a:rPr lang="fr-FR" sz="2000" b="0" dirty="0">
                <a:solidFill>
                  <a:schemeClr val="accent2">
                    <a:lumMod val="50000"/>
                  </a:schemeClr>
                </a:solidFill>
                <a:latin typeface="Arial Narrow" panose="020B0606020202030204" pitchFamily="34" charset="0"/>
              </a:rPr>
              <a:t>Modification des enquêtes de satisfaction afin de proposer une enquête distincte pour l’accueil physique. Préalablement regroupée avec l’enquête de satisfaction globale, les répondants de 2024 étaient rarement utilisateurs de l’accueil et notre échantillon était alors peu significatif. Cette enquête a été soumise à relecture lors d’un groupe d’expression et est en cours à l’accueil depuis avril.</a:t>
            </a:r>
          </a:p>
          <a:p>
            <a:pPr algn="just"/>
            <a:endParaRPr lang="fr-FR" sz="2000" b="0" dirty="0">
              <a:solidFill>
                <a:schemeClr val="accent2">
                  <a:lumMod val="50000"/>
                </a:schemeClr>
              </a:solidFill>
              <a:latin typeface="Arial Narrow" panose="020B0606020202030204" pitchFamily="34" charset="0"/>
            </a:endParaRPr>
          </a:p>
          <a:p>
            <a:pPr algn="just"/>
            <a:r>
              <a:rPr lang="fr-FR" sz="2000" b="0" dirty="0">
                <a:solidFill>
                  <a:schemeClr val="accent2">
                    <a:lumMod val="50000"/>
                  </a:schemeClr>
                </a:solidFill>
                <a:latin typeface="Arial Narrow" panose="020B0606020202030204" pitchFamily="34" charset="0"/>
                <a:sym typeface="Wingdings" panose="05000000000000000000" pitchFamily="2" charset="2"/>
              </a:rPr>
              <a:t></a:t>
            </a:r>
            <a:r>
              <a:rPr lang="fr-FR" sz="2000" b="0" dirty="0">
                <a:solidFill>
                  <a:schemeClr val="accent2">
                    <a:lumMod val="50000"/>
                  </a:schemeClr>
                </a:solidFill>
                <a:latin typeface="Arial Narrow" panose="020B0606020202030204" pitchFamily="34" charset="0"/>
              </a:rPr>
              <a:t>Participation à la semaine de la protection juridique des majeurs avec la participation de l’UNAFAM et poursuite des interventions de partenaires aux réunions des DMJPM.</a:t>
            </a:r>
          </a:p>
          <a:p>
            <a:pPr algn="just"/>
            <a:endParaRPr lang="fr-FR" sz="2000" b="0" dirty="0">
              <a:solidFill>
                <a:schemeClr val="accent2">
                  <a:lumMod val="50000"/>
                </a:schemeClr>
              </a:solidFill>
              <a:latin typeface="Arial Narrow" panose="020B0606020202030204" pitchFamily="34" charset="0"/>
            </a:endParaRPr>
          </a:p>
          <a:p>
            <a:pPr algn="just"/>
            <a:r>
              <a:rPr lang="fr-FR" sz="2000" b="0" dirty="0">
                <a:solidFill>
                  <a:schemeClr val="accent2">
                    <a:lumMod val="50000"/>
                  </a:schemeClr>
                </a:solidFill>
                <a:latin typeface="Arial Narrow" panose="020B0606020202030204" pitchFamily="34" charset="0"/>
                <a:sym typeface="Wingdings" panose="05000000000000000000" pitchFamily="2" charset="2"/>
              </a:rPr>
              <a:t></a:t>
            </a:r>
            <a:r>
              <a:rPr lang="fr-FR" sz="2000" b="0" dirty="0">
                <a:solidFill>
                  <a:schemeClr val="accent2">
                    <a:lumMod val="50000"/>
                  </a:schemeClr>
                </a:solidFill>
                <a:latin typeface="Arial Narrow" panose="020B0606020202030204" pitchFamily="34" charset="0"/>
              </a:rPr>
              <a:t>Lancement d’une enquête de satisfaction en juin 2026 sur les thèmes de l’accueil téléphonique, la relation avec les DMJPM et le service en général.</a:t>
            </a:r>
          </a:p>
          <a:p>
            <a:pPr algn="just"/>
            <a:endParaRPr lang="fr-FR" sz="2000" b="0" dirty="0">
              <a:solidFill>
                <a:schemeClr val="accent2">
                  <a:lumMod val="50000"/>
                </a:schemeClr>
              </a:solidFill>
              <a:latin typeface="Arial Narrow" panose="020B0606020202030204" pitchFamily="34" charset="0"/>
            </a:endParaRPr>
          </a:p>
          <a:p>
            <a:pPr algn="just"/>
            <a:r>
              <a:rPr lang="fr-FR" sz="2000" b="0" dirty="0">
                <a:solidFill>
                  <a:schemeClr val="accent2">
                    <a:lumMod val="50000"/>
                  </a:schemeClr>
                </a:solidFill>
                <a:latin typeface="Arial Narrow" panose="020B0606020202030204" pitchFamily="34" charset="0"/>
                <a:sym typeface="Wingdings" panose="05000000000000000000" pitchFamily="2" charset="2"/>
              </a:rPr>
              <a:t>Poursuite des t</a:t>
            </a:r>
            <a:r>
              <a:rPr lang="fr-FR" sz="2000" b="0" dirty="0">
                <a:solidFill>
                  <a:schemeClr val="accent2">
                    <a:lumMod val="50000"/>
                  </a:schemeClr>
                </a:solidFill>
                <a:latin typeface="Arial Narrow" panose="020B0606020202030204" pitchFamily="34" charset="0"/>
              </a:rPr>
              <a:t>ravaux de différents groupes pluridisciplinaires en cours : actualisation de procédures existantes (fin de mesure, ouverture de mesure, maîtrise des risques liés à l’activité…) et création de procédures manquantes (admission au bénéfice de l’aide sociale…). Elargissement des missions de l’accueil en soutien aux équipes.</a:t>
            </a:r>
          </a:p>
        </p:txBody>
      </p:sp>
      <p:sp>
        <p:nvSpPr>
          <p:cNvPr id="2" name="Espace réservé du pied de page 1">
            <a:extLst>
              <a:ext uri="{FF2B5EF4-FFF2-40B4-BE49-F238E27FC236}">
                <a16:creationId xmlns:a16="http://schemas.microsoft.com/office/drawing/2014/main" id="{7E341CFF-0363-69FB-07AF-606E2498CF04}"/>
              </a:ext>
            </a:extLst>
          </p:cNvPr>
          <p:cNvSpPr>
            <a:spLocks noGrp="1"/>
          </p:cNvSpPr>
          <p:nvPr>
            <p:ph type="ftr" sz="quarter" idx="11"/>
          </p:nvPr>
        </p:nvSpPr>
        <p:spPr>
          <a:xfrm>
            <a:off x="7383178" y="6374671"/>
            <a:ext cx="1266328" cy="365125"/>
          </a:xfrm>
        </p:spPr>
        <p:txBody>
          <a:bodyPr vert="horz" lIns="91440" tIns="45720" rIns="91440" bIns="45720" rtlCol="0" anchor="ctr">
            <a:normAutofit/>
          </a:bodyPr>
          <a:lstStyle/>
          <a:p>
            <a:pPr defTabSz="457200">
              <a:spcAft>
                <a:spcPts val="600"/>
              </a:spcAft>
              <a:defRPr/>
            </a:pPr>
            <a:r>
              <a:rPr lang="en-US" sz="800" b="0" i="1" kern="1200" dirty="0">
                <a:solidFill>
                  <a:schemeClr val="accent2">
                    <a:lumMod val="75000"/>
                  </a:schemeClr>
                </a:solidFill>
                <a:latin typeface="Arial Narrow" panose="020B0606020202030204" pitchFamily="34" charset="0"/>
              </a:rPr>
              <a:t>Rapport ATH Activité 2025</a:t>
            </a:r>
          </a:p>
        </p:txBody>
      </p:sp>
    </p:spTree>
    <p:extLst>
      <p:ext uri="{BB962C8B-B14F-4D97-AF65-F5344CB8AC3E}">
        <p14:creationId xmlns:p14="http://schemas.microsoft.com/office/powerpoint/2010/main" val="12056167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158A4C-69F0-910F-923F-D0D2910E9D68}"/>
            </a:ext>
          </a:extLst>
        </p:cNvPr>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DB8D875F-CD11-DFDB-DE9A-A56DB68403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Isosceles Triangle 75">
            <a:extLst>
              <a:ext uri="{FF2B5EF4-FFF2-40B4-BE49-F238E27FC236}">
                <a16:creationId xmlns:a16="http://schemas.microsoft.com/office/drawing/2014/main" id="{AC391533-99EE-A461-6955-4AA15B149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8" name="Isosceles Triangle 77">
            <a:extLst>
              <a:ext uri="{FF2B5EF4-FFF2-40B4-BE49-F238E27FC236}">
                <a16:creationId xmlns:a16="http://schemas.microsoft.com/office/drawing/2014/main" id="{ED53FA2E-2A96-841E-604F-3E18A468F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F0D3AF7E-89C4-FF41-0A40-D2A9DE322711}"/>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Espace réservé du pied de page 1">
            <a:extLst>
              <a:ext uri="{FF2B5EF4-FFF2-40B4-BE49-F238E27FC236}">
                <a16:creationId xmlns:a16="http://schemas.microsoft.com/office/drawing/2014/main" id="{E83CD309-B00A-8858-F5BF-3B04EDC6C02D}"/>
              </a:ext>
            </a:extLst>
          </p:cNvPr>
          <p:cNvSpPr>
            <a:spLocks noGrp="1"/>
          </p:cNvSpPr>
          <p:nvPr>
            <p:ph type="ftr" sz="quarter" idx="11"/>
          </p:nvPr>
        </p:nvSpPr>
        <p:spPr>
          <a:xfrm>
            <a:off x="7429281" y="6386789"/>
            <a:ext cx="1247175" cy="365125"/>
          </a:xfrm>
        </p:spPr>
        <p:txBody>
          <a:bodyPr vert="horz" lIns="91440" tIns="45720" rIns="91440" bIns="45720" rtlCol="0" anchor="ctr">
            <a:normAutofit/>
          </a:bodyPr>
          <a:lstStyle/>
          <a:p>
            <a:pPr defTabSz="457200">
              <a:spcAft>
                <a:spcPts val="600"/>
              </a:spcAft>
              <a:defRPr/>
            </a:pPr>
            <a:r>
              <a:rPr lang="en-US" sz="800" b="0" i="1" kern="1200" dirty="0">
                <a:solidFill>
                  <a:schemeClr val="accent2">
                    <a:lumMod val="75000"/>
                  </a:schemeClr>
                </a:solidFill>
                <a:latin typeface="Arial Narrow" panose="020B0606020202030204" pitchFamily="34" charset="0"/>
              </a:rPr>
              <a:t>Rapport ATH Activité 2025</a:t>
            </a:r>
          </a:p>
        </p:txBody>
      </p:sp>
      <p:sp>
        <p:nvSpPr>
          <p:cNvPr id="4" name="ZoneTexte 3">
            <a:extLst>
              <a:ext uri="{FF2B5EF4-FFF2-40B4-BE49-F238E27FC236}">
                <a16:creationId xmlns:a16="http://schemas.microsoft.com/office/drawing/2014/main" id="{6B8F18FD-978D-BA9C-B82D-5E7FF1B03E6D}"/>
              </a:ext>
            </a:extLst>
          </p:cNvPr>
          <p:cNvSpPr txBox="1"/>
          <p:nvPr/>
        </p:nvSpPr>
        <p:spPr>
          <a:xfrm>
            <a:off x="647563" y="215708"/>
            <a:ext cx="8144272" cy="461665"/>
          </a:xfrm>
          <a:prstGeom prst="rect">
            <a:avLst/>
          </a:prstGeom>
          <a:noFill/>
        </p:spPr>
        <p:txBody>
          <a:bodyPr wrap="square">
            <a:spAutoFit/>
          </a:bodyPr>
          <a:lstStyle/>
          <a:p>
            <a:r>
              <a:rPr lang="fr-FR" sz="2400" u="sng"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Nos perspectives d’amélioration continue en 2026</a:t>
            </a:r>
          </a:p>
        </p:txBody>
      </p:sp>
      <p:sp>
        <p:nvSpPr>
          <p:cNvPr id="9" name="ZoneTexte 8">
            <a:extLst>
              <a:ext uri="{FF2B5EF4-FFF2-40B4-BE49-F238E27FC236}">
                <a16:creationId xmlns:a16="http://schemas.microsoft.com/office/drawing/2014/main" id="{F9A85882-3B2B-A4B5-7922-717804130817}"/>
              </a:ext>
            </a:extLst>
          </p:cNvPr>
          <p:cNvSpPr txBox="1"/>
          <p:nvPr/>
        </p:nvSpPr>
        <p:spPr>
          <a:xfrm>
            <a:off x="592156" y="1047459"/>
            <a:ext cx="8144272" cy="4832092"/>
          </a:xfrm>
          <a:prstGeom prst="rect">
            <a:avLst/>
          </a:prstGeom>
          <a:noFill/>
        </p:spPr>
        <p:txBody>
          <a:bodyPr wrap="square" rtlCol="0">
            <a:spAutoFit/>
          </a:bodyPr>
          <a:lstStyle/>
          <a:p>
            <a:pPr algn="just"/>
            <a:r>
              <a:rPr lang="fr-FR" sz="2200" b="0" u="sng" dirty="0">
                <a:solidFill>
                  <a:schemeClr val="accent2">
                    <a:lumMod val="50000"/>
                  </a:schemeClr>
                </a:solidFill>
                <a:latin typeface="Arial Narrow" panose="020B0606020202030204" pitchFamily="34" charset="0"/>
              </a:rPr>
              <a:t>Au cours du second semestre</a:t>
            </a:r>
            <a:r>
              <a:rPr lang="fr-FR" sz="2200" b="0" dirty="0">
                <a:solidFill>
                  <a:schemeClr val="accent2">
                    <a:lumMod val="50000"/>
                  </a:schemeClr>
                </a:solidFill>
                <a:latin typeface="Arial Narrow" panose="020B0606020202030204" pitchFamily="34" charset="0"/>
              </a:rPr>
              <a:t> : </a:t>
            </a:r>
          </a:p>
          <a:p>
            <a:pPr algn="just"/>
            <a:r>
              <a:rPr lang="fr-FR" sz="2200" b="0" dirty="0">
                <a:solidFill>
                  <a:schemeClr val="accent2">
                    <a:lumMod val="50000"/>
                  </a:schemeClr>
                </a:solidFill>
                <a:latin typeface="Arial Narrow" panose="020B0606020202030204" pitchFamily="34" charset="0"/>
              </a:rPr>
              <a:t> </a:t>
            </a:r>
          </a:p>
          <a:p>
            <a:pPr algn="just"/>
            <a:r>
              <a:rPr lang="fr-FR" sz="2200" b="0" dirty="0">
                <a:solidFill>
                  <a:schemeClr val="accent2">
                    <a:lumMod val="50000"/>
                  </a:schemeClr>
                </a:solidFill>
                <a:latin typeface="Arial Narrow" panose="020B0606020202030204" pitchFamily="34" charset="0"/>
                <a:sym typeface="Wingdings" panose="05000000000000000000" pitchFamily="2" charset="2"/>
              </a:rPr>
              <a:t></a:t>
            </a:r>
            <a:r>
              <a:rPr lang="fr-FR" sz="2200" b="0" dirty="0">
                <a:solidFill>
                  <a:schemeClr val="accent2">
                    <a:lumMod val="50000"/>
                  </a:schemeClr>
                </a:solidFill>
                <a:latin typeface="Arial Narrow" panose="020B0606020202030204" pitchFamily="34" charset="0"/>
              </a:rPr>
              <a:t>Poursuite de la réorganisation du service avec la mise en place d’un mi-temps de coordination par un cadre technique. L’objectif est d’améliorer le suivi et le soutien de l’activité pour les RDS et DMJPM :  respect des obligations légales, suivi des droits, des RDV et renforcer le soutien pour les situations complexes. </a:t>
            </a:r>
          </a:p>
          <a:p>
            <a:pPr algn="just"/>
            <a:endParaRPr lang="fr-FR" sz="2200" b="0" dirty="0">
              <a:solidFill>
                <a:schemeClr val="accent2">
                  <a:lumMod val="50000"/>
                </a:schemeClr>
              </a:solidFill>
              <a:latin typeface="Arial Narrow" panose="020B0606020202030204" pitchFamily="34" charset="0"/>
            </a:endParaRPr>
          </a:p>
          <a:p>
            <a:pPr algn="just"/>
            <a:r>
              <a:rPr lang="fr-FR" sz="2200" b="0" dirty="0">
                <a:solidFill>
                  <a:schemeClr val="accent2">
                    <a:lumMod val="50000"/>
                  </a:schemeClr>
                </a:solidFill>
                <a:latin typeface="Arial Narrow" panose="020B0606020202030204" pitchFamily="34" charset="0"/>
                <a:sym typeface="Wingdings" panose="05000000000000000000" pitchFamily="2" charset="2"/>
              </a:rPr>
              <a:t></a:t>
            </a:r>
            <a:r>
              <a:rPr lang="fr-FR" sz="2200" b="0" dirty="0">
                <a:solidFill>
                  <a:schemeClr val="accent2">
                    <a:lumMod val="50000"/>
                  </a:schemeClr>
                </a:solidFill>
                <a:latin typeface="Arial Narrow" panose="020B0606020202030204" pitchFamily="34" charset="0"/>
              </a:rPr>
              <a:t>Révision du projet de service probablement avec un tiers extérieur à partir de septembre dans la perspective de la prochaine évaluation externe en 2028.</a:t>
            </a:r>
          </a:p>
          <a:p>
            <a:pPr algn="just"/>
            <a:endParaRPr lang="fr-FR" sz="2200" b="0" dirty="0">
              <a:solidFill>
                <a:schemeClr val="accent2">
                  <a:lumMod val="50000"/>
                </a:schemeClr>
              </a:solidFill>
              <a:latin typeface="Arial Narrow" panose="020B0606020202030204" pitchFamily="34" charset="0"/>
            </a:endParaRPr>
          </a:p>
          <a:p>
            <a:pPr algn="just"/>
            <a:r>
              <a:rPr lang="fr-FR" sz="2200" b="0" dirty="0">
                <a:solidFill>
                  <a:schemeClr val="accent2">
                    <a:lumMod val="50000"/>
                  </a:schemeClr>
                </a:solidFill>
                <a:latin typeface="Arial Narrow" panose="020B0606020202030204" pitchFamily="34" charset="0"/>
                <a:sym typeface="Wingdings" panose="05000000000000000000" pitchFamily="2" charset="2"/>
              </a:rPr>
              <a:t></a:t>
            </a:r>
            <a:r>
              <a:rPr lang="fr-FR" sz="2200" b="0" dirty="0">
                <a:solidFill>
                  <a:schemeClr val="accent2">
                    <a:lumMod val="50000"/>
                  </a:schemeClr>
                </a:solidFill>
                <a:latin typeface="Arial Narrow" panose="020B0606020202030204" pitchFamily="34" charset="0"/>
              </a:rPr>
              <a:t>Projet à présenter aux équipes dans la prolongation des travaux précédents </a:t>
            </a:r>
            <a:r>
              <a:rPr lang="fr-FR" sz="2200" b="0">
                <a:solidFill>
                  <a:schemeClr val="accent2">
                    <a:lumMod val="50000"/>
                  </a:schemeClr>
                </a:solidFill>
                <a:latin typeface="Arial Narrow" panose="020B0606020202030204" pitchFamily="34" charset="0"/>
              </a:rPr>
              <a:t>: proposer </a:t>
            </a:r>
            <a:r>
              <a:rPr lang="fr-FR" sz="2200" b="0" dirty="0">
                <a:solidFill>
                  <a:schemeClr val="accent2">
                    <a:lumMod val="50000"/>
                  </a:schemeClr>
                </a:solidFill>
                <a:latin typeface="Arial Narrow" panose="020B0606020202030204" pitchFamily="34" charset="0"/>
              </a:rPr>
              <a:t>une personne ressource volontaire : </a:t>
            </a:r>
            <a:r>
              <a:rPr lang="fr-FR" sz="2200" dirty="0">
                <a:solidFill>
                  <a:schemeClr val="accent2">
                    <a:lumMod val="50000"/>
                  </a:schemeClr>
                </a:solidFill>
                <a:latin typeface="Arial Narrow" panose="020B0606020202030204" pitchFamily="34" charset="0"/>
              </a:rPr>
              <a:t>référent(e) bientraitance –</a:t>
            </a:r>
            <a:r>
              <a:rPr lang="fr-FR" sz="2200" b="0" dirty="0">
                <a:solidFill>
                  <a:schemeClr val="accent2">
                    <a:lumMod val="50000"/>
                  </a:schemeClr>
                </a:solidFill>
                <a:latin typeface="Arial Narrow" panose="020B0606020202030204" pitchFamily="34" charset="0"/>
              </a:rPr>
              <a:t> </a:t>
            </a:r>
            <a:r>
              <a:rPr lang="fr-FR" sz="2200" dirty="0">
                <a:solidFill>
                  <a:schemeClr val="accent2">
                    <a:lumMod val="50000"/>
                  </a:schemeClr>
                </a:solidFill>
                <a:latin typeface="Arial Narrow" panose="020B0606020202030204" pitchFamily="34" charset="0"/>
              </a:rPr>
              <a:t>animateur(trice) du groupe éthique</a:t>
            </a:r>
            <a:r>
              <a:rPr lang="fr-FR" sz="2200" b="0" dirty="0">
                <a:solidFill>
                  <a:schemeClr val="accent2">
                    <a:lumMod val="50000"/>
                  </a:schemeClr>
                </a:solidFill>
                <a:latin typeface="Arial Narrow" panose="020B0606020202030204" pitchFamily="34" charset="0"/>
              </a:rPr>
              <a:t>. </a:t>
            </a:r>
          </a:p>
        </p:txBody>
      </p:sp>
    </p:spTree>
    <p:extLst>
      <p:ext uri="{BB962C8B-B14F-4D97-AF65-F5344CB8AC3E}">
        <p14:creationId xmlns:p14="http://schemas.microsoft.com/office/powerpoint/2010/main" val="1389311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673035-145C-D8C2-5F17-373ABB7107D4}"/>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D280AF01-E48C-B68F-B8DA-130AB7303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30">
            <a:extLst>
              <a:ext uri="{FF2B5EF4-FFF2-40B4-BE49-F238E27FC236}">
                <a16:creationId xmlns:a16="http://schemas.microsoft.com/office/drawing/2014/main" id="{1F5C69B5-96DE-3DB8-948D-A2B4703725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33" name="Straight Connector 32">
            <a:extLst>
              <a:ext uri="{FF2B5EF4-FFF2-40B4-BE49-F238E27FC236}">
                <a16:creationId xmlns:a16="http://schemas.microsoft.com/office/drawing/2014/main" id="{F779109A-8BEC-1DB3-0611-E99037EF10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5" name="Isosceles Triangle 34">
            <a:extLst>
              <a:ext uri="{FF2B5EF4-FFF2-40B4-BE49-F238E27FC236}">
                <a16:creationId xmlns:a16="http://schemas.microsoft.com/office/drawing/2014/main" id="{FE3C569D-7E8D-E8DA-FDEA-6519807F8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pied de page 1">
            <a:extLst>
              <a:ext uri="{FF2B5EF4-FFF2-40B4-BE49-F238E27FC236}">
                <a16:creationId xmlns:a16="http://schemas.microsoft.com/office/drawing/2014/main" id="{90BC199A-C565-E9C4-D194-6B3EB9C3BA41}"/>
              </a:ext>
            </a:extLst>
          </p:cNvPr>
          <p:cNvSpPr>
            <a:spLocks noGrp="1"/>
          </p:cNvSpPr>
          <p:nvPr>
            <p:ph type="ftr" sz="quarter" idx="11"/>
          </p:nvPr>
        </p:nvSpPr>
        <p:spPr>
          <a:xfrm>
            <a:off x="7596336" y="6440843"/>
            <a:ext cx="1069069" cy="365125"/>
          </a:xfrm>
        </p:spPr>
        <p:txBody>
          <a:bodyPr vert="horz" lIns="91440" tIns="45720" rIns="91440" bIns="45720" rtlCol="0" anchor="ctr">
            <a:normAutofit/>
          </a:bodyPr>
          <a:lstStyle/>
          <a:p>
            <a:pPr defTabSz="457200">
              <a:spcAft>
                <a:spcPts val="600"/>
              </a:spcAft>
              <a:defRPr/>
            </a:pPr>
            <a:r>
              <a:rPr lang="en-US" sz="700" b="0" i="1" kern="1200" dirty="0">
                <a:solidFill>
                  <a:schemeClr val="accent2">
                    <a:lumMod val="75000"/>
                  </a:schemeClr>
                </a:solidFill>
                <a:latin typeface="Arial Narrow" panose="020B0606020202030204" pitchFamily="34" charset="0"/>
              </a:rPr>
              <a:t>Rapport ATH Activité 2025</a:t>
            </a:r>
          </a:p>
        </p:txBody>
      </p:sp>
      <p:pic>
        <p:nvPicPr>
          <p:cNvPr id="6" name="Image 295" descr="fleur[1]">
            <a:extLst>
              <a:ext uri="{FF2B5EF4-FFF2-40B4-BE49-F238E27FC236}">
                <a16:creationId xmlns:a16="http://schemas.microsoft.com/office/drawing/2014/main" id="{0F68DD26-D4B2-EAAA-BEDC-C908DB024A27}"/>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420850DC-3C58-5DAC-4A13-FEC8AB65DA04}"/>
              </a:ext>
            </a:extLst>
          </p:cNvPr>
          <p:cNvSpPr txBox="1"/>
          <p:nvPr/>
        </p:nvSpPr>
        <p:spPr>
          <a:xfrm>
            <a:off x="4005933" y="2307351"/>
            <a:ext cx="4589754" cy="2851935"/>
          </a:xfrm>
          <a:prstGeom prst="rect">
            <a:avLst/>
          </a:prstGeom>
          <a:noFill/>
        </p:spPr>
        <p:txBody>
          <a:bodyPr wrap="square">
            <a:spAutoFit/>
          </a:bodyPr>
          <a:lstStyle/>
          <a:p>
            <a:pPr defTabSz="457200">
              <a:lnSpc>
                <a:spcPct val="150000"/>
              </a:lnSpc>
              <a:spcBef>
                <a:spcPts val="1000"/>
              </a:spcBef>
              <a:spcAft>
                <a:spcPts val="0"/>
              </a:spcAft>
              <a:buClr>
                <a:schemeClr val="accent1"/>
              </a:buClr>
              <a:buSzPct val="80000"/>
            </a:pPr>
            <a:r>
              <a:rPr lang="en-US" sz="2800" dirty="0">
                <a:solidFill>
                  <a:schemeClr val="accent2">
                    <a:lumMod val="75000"/>
                  </a:schemeClr>
                </a:solidFill>
                <a:latin typeface="Arial Narrow" panose="020B0606020202030204" pitchFamily="34" charset="0"/>
              </a:rPr>
              <a:t>Rapport financier presenté par </a:t>
            </a:r>
            <a:br>
              <a:rPr lang="en-US" sz="2800" dirty="0">
                <a:solidFill>
                  <a:schemeClr val="accent2">
                    <a:lumMod val="75000"/>
                  </a:schemeClr>
                </a:solidFill>
                <a:latin typeface="Arial Narrow" panose="020B0606020202030204" pitchFamily="34" charset="0"/>
              </a:rPr>
            </a:br>
            <a:r>
              <a:rPr lang="en-US" sz="2800" dirty="0">
                <a:solidFill>
                  <a:schemeClr val="accent2">
                    <a:lumMod val="75000"/>
                  </a:schemeClr>
                </a:solidFill>
                <a:latin typeface="Arial Narrow" panose="020B0606020202030204" pitchFamily="34" charset="0"/>
              </a:rPr>
              <a:t>Alain GINGOLD, trésorier </a:t>
            </a:r>
          </a:p>
          <a:p>
            <a:pPr defTabSz="457200">
              <a:lnSpc>
                <a:spcPct val="150000"/>
              </a:lnSpc>
              <a:spcBef>
                <a:spcPts val="1000"/>
              </a:spcBef>
              <a:spcAft>
                <a:spcPts val="0"/>
              </a:spcAft>
              <a:buClr>
                <a:schemeClr val="accent1"/>
              </a:buClr>
              <a:buSzPct val="80000"/>
            </a:pPr>
            <a:r>
              <a:rPr lang="en-US" sz="2800" dirty="0">
                <a:solidFill>
                  <a:schemeClr val="accent2">
                    <a:lumMod val="75000"/>
                  </a:schemeClr>
                </a:solidFill>
                <a:latin typeface="Arial Narrow" panose="020B0606020202030204" pitchFamily="34" charset="0"/>
              </a:rPr>
              <a:t>et</a:t>
            </a:r>
          </a:p>
          <a:p>
            <a:pPr defTabSz="457200">
              <a:lnSpc>
                <a:spcPct val="150000"/>
              </a:lnSpc>
              <a:spcBef>
                <a:spcPts val="1000"/>
              </a:spcBef>
              <a:spcAft>
                <a:spcPts val="0"/>
              </a:spcAft>
              <a:buClr>
                <a:schemeClr val="accent1"/>
              </a:buClr>
              <a:buSzPct val="80000"/>
            </a:pPr>
            <a:r>
              <a:rPr lang="en-US" sz="2800" dirty="0">
                <a:solidFill>
                  <a:schemeClr val="accent2">
                    <a:lumMod val="75000"/>
                  </a:schemeClr>
                </a:solidFill>
                <a:latin typeface="Arial Narrow" panose="020B0606020202030204" pitchFamily="34" charset="0"/>
              </a:rPr>
              <a:t>Delphine PFISTER, RAF</a:t>
            </a:r>
          </a:p>
        </p:txBody>
      </p:sp>
      <p:pic>
        <p:nvPicPr>
          <p:cNvPr id="5" name="Picture 2" descr="rapport financier. taxe d'audit. analyse des marchés financiers.  illustration vectorielle pour le web, application mobile au design plat.  15541578 Art vectoriel chez Vecteezy">
            <a:extLst>
              <a:ext uri="{FF2B5EF4-FFF2-40B4-BE49-F238E27FC236}">
                <a16:creationId xmlns:a16="http://schemas.microsoft.com/office/drawing/2014/main" id="{22CB4102-79EE-7B1C-EF89-D7B3D15352C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l="23037" r="14529"/>
          <a:stretch>
            <a:fillRect/>
          </a:stretch>
        </p:blipFill>
        <p:spPr bwMode="auto">
          <a:xfrm>
            <a:off x="478595" y="197931"/>
            <a:ext cx="3624614" cy="6453336"/>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4757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02E5AB-3072-F1AB-2837-48BA9D309135}"/>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F6CDA17-B3AA-221B-F88B-061CEDA50A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Isosceles Triangle 30">
            <a:extLst>
              <a:ext uri="{FF2B5EF4-FFF2-40B4-BE49-F238E27FC236}">
                <a16:creationId xmlns:a16="http://schemas.microsoft.com/office/drawing/2014/main" id="{E5AB0716-98DE-7C26-B837-A77A981A5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33" name="Straight Connector 32">
            <a:extLst>
              <a:ext uri="{FF2B5EF4-FFF2-40B4-BE49-F238E27FC236}">
                <a16:creationId xmlns:a16="http://schemas.microsoft.com/office/drawing/2014/main" id="{71F86D65-9BA4-E665-4405-E8731D1911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5" name="Isosceles Triangle 34">
            <a:extLst>
              <a:ext uri="{FF2B5EF4-FFF2-40B4-BE49-F238E27FC236}">
                <a16:creationId xmlns:a16="http://schemas.microsoft.com/office/drawing/2014/main" id="{0F2A4BA9-C968-9BF4-894B-B71D010BF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pied de page 1">
            <a:extLst>
              <a:ext uri="{FF2B5EF4-FFF2-40B4-BE49-F238E27FC236}">
                <a16:creationId xmlns:a16="http://schemas.microsoft.com/office/drawing/2014/main" id="{E5A41E4A-3ACB-C377-11E1-0D7247949062}"/>
              </a:ext>
            </a:extLst>
          </p:cNvPr>
          <p:cNvSpPr>
            <a:spLocks noGrp="1"/>
          </p:cNvSpPr>
          <p:nvPr>
            <p:ph type="ftr" sz="quarter" idx="11"/>
          </p:nvPr>
        </p:nvSpPr>
        <p:spPr>
          <a:xfrm>
            <a:off x="7596336" y="6440843"/>
            <a:ext cx="1069069" cy="365125"/>
          </a:xfrm>
        </p:spPr>
        <p:txBody>
          <a:bodyPr vert="horz" lIns="91440" tIns="45720" rIns="91440" bIns="45720" rtlCol="0" anchor="ctr">
            <a:normAutofit/>
          </a:bodyPr>
          <a:lstStyle/>
          <a:p>
            <a:pPr defTabSz="457200">
              <a:spcAft>
                <a:spcPts val="600"/>
              </a:spcAft>
              <a:defRPr/>
            </a:pPr>
            <a:r>
              <a:rPr lang="en-US" sz="700" b="0" i="1" kern="1200" dirty="0">
                <a:solidFill>
                  <a:schemeClr val="accent2">
                    <a:lumMod val="75000"/>
                  </a:schemeClr>
                </a:solidFill>
                <a:latin typeface="Arial Narrow" panose="020B0606020202030204" pitchFamily="34" charset="0"/>
              </a:rPr>
              <a:t>Rapport ATH Activité 2025</a:t>
            </a:r>
          </a:p>
        </p:txBody>
      </p:sp>
      <p:pic>
        <p:nvPicPr>
          <p:cNvPr id="6" name="Image 295" descr="fleur[1]">
            <a:extLst>
              <a:ext uri="{FF2B5EF4-FFF2-40B4-BE49-F238E27FC236}">
                <a16:creationId xmlns:a16="http://schemas.microsoft.com/office/drawing/2014/main" id="{AAD11AB2-1485-A5A4-8FE2-83A2D134D966}"/>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60426626-E439-315C-6F16-EB8F543E7864}"/>
              </a:ext>
            </a:extLst>
          </p:cNvPr>
          <p:cNvSpPr txBox="1"/>
          <p:nvPr/>
        </p:nvSpPr>
        <p:spPr>
          <a:xfrm>
            <a:off x="4211533" y="2655524"/>
            <a:ext cx="4589754" cy="1302793"/>
          </a:xfrm>
          <a:prstGeom prst="rect">
            <a:avLst/>
          </a:prstGeom>
          <a:noFill/>
        </p:spPr>
        <p:txBody>
          <a:bodyPr wrap="square">
            <a:spAutoFit/>
          </a:bodyPr>
          <a:lstStyle/>
          <a:p>
            <a:pPr defTabSz="457200">
              <a:lnSpc>
                <a:spcPct val="150000"/>
              </a:lnSpc>
              <a:spcBef>
                <a:spcPts val="1000"/>
              </a:spcBef>
              <a:spcAft>
                <a:spcPts val="0"/>
              </a:spcAft>
              <a:buClr>
                <a:schemeClr val="accent1"/>
              </a:buClr>
              <a:buSzPct val="80000"/>
            </a:pPr>
            <a:r>
              <a:rPr lang="en-US" sz="2800" dirty="0">
                <a:solidFill>
                  <a:schemeClr val="accent2">
                    <a:lumMod val="75000"/>
                  </a:schemeClr>
                </a:solidFill>
                <a:latin typeface="Arial Narrow" panose="020B0606020202030204" pitchFamily="34" charset="0"/>
              </a:rPr>
              <a:t>Rapport de Madame le Commissaire aux comptes</a:t>
            </a:r>
          </a:p>
        </p:txBody>
      </p:sp>
      <p:pic>
        <p:nvPicPr>
          <p:cNvPr id="8196" name="Picture 4" descr="Images de Illustration comptes – Téléchargement gratuit sur Freepik">
            <a:extLst>
              <a:ext uri="{FF2B5EF4-FFF2-40B4-BE49-F238E27FC236}">
                <a16:creationId xmlns:a16="http://schemas.microsoft.com/office/drawing/2014/main" id="{278385BB-8086-5272-C17C-D2AAF292EA56}"/>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78089" y="1752259"/>
            <a:ext cx="2936325" cy="2936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8457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ZoneTexte 1"/>
          <p:cNvSpPr txBox="1"/>
          <p:nvPr/>
        </p:nvSpPr>
        <p:spPr>
          <a:xfrm>
            <a:off x="5924566" y="8195468"/>
            <a:ext cx="3929692" cy="492443"/>
          </a:xfrm>
          <a:prstGeom prst="rect">
            <a:avLst/>
          </a:prstGeom>
          <a:noFill/>
        </p:spPr>
        <p:txBody>
          <a:bodyPr wrap="square" rtlCol="0">
            <a:spAutoFit/>
          </a:bodyPr>
          <a:lstStyle/>
          <a:p>
            <a:endParaRPr lang="fr-FR" dirty="0"/>
          </a:p>
        </p:txBody>
      </p:sp>
      <p:pic>
        <p:nvPicPr>
          <p:cNvPr id="3078" name="Picture 6" descr="🌷 Merci pour votre attention image - Carte gratuite - JolieCarte">
            <a:extLst>
              <a:ext uri="{FF2B5EF4-FFF2-40B4-BE49-F238E27FC236}">
                <a16:creationId xmlns:a16="http://schemas.microsoft.com/office/drawing/2014/main" id="{F4CA0AE1-01E5-DEC7-ED6E-E068AA8952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3728" y="0"/>
            <a:ext cx="510702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295" descr="fleur[1]">
            <a:extLst>
              <a:ext uri="{FF2B5EF4-FFF2-40B4-BE49-F238E27FC236}">
                <a16:creationId xmlns:a16="http://schemas.microsoft.com/office/drawing/2014/main" id="{285D67D0-F312-F087-E14D-C0892C5A0D4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81328"/>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Espace réservé du pied de page 1">
            <a:extLst>
              <a:ext uri="{FF2B5EF4-FFF2-40B4-BE49-F238E27FC236}">
                <a16:creationId xmlns:a16="http://schemas.microsoft.com/office/drawing/2014/main" id="{226DD73D-08C8-D695-61A8-A6DFF2211433}"/>
              </a:ext>
            </a:extLst>
          </p:cNvPr>
          <p:cNvSpPr>
            <a:spLocks noGrp="1"/>
          </p:cNvSpPr>
          <p:nvPr>
            <p:ph type="ftr" sz="quarter" idx="11"/>
          </p:nvPr>
        </p:nvSpPr>
        <p:spPr>
          <a:xfrm>
            <a:off x="7596336" y="6440843"/>
            <a:ext cx="1069069" cy="365125"/>
          </a:xfrm>
        </p:spPr>
        <p:txBody>
          <a:bodyPr vert="horz" lIns="91440" tIns="45720" rIns="91440" bIns="45720" rtlCol="0" anchor="ctr">
            <a:normAutofit/>
          </a:bodyPr>
          <a:lstStyle/>
          <a:p>
            <a:pPr defTabSz="457200">
              <a:spcAft>
                <a:spcPts val="600"/>
              </a:spcAft>
              <a:defRPr/>
            </a:pPr>
            <a:r>
              <a:rPr lang="en-US" sz="700" b="0" i="1" kern="1200" dirty="0">
                <a:solidFill>
                  <a:schemeClr val="bg1"/>
                </a:solidFill>
                <a:latin typeface="Arial Narrow" panose="020B0606020202030204" pitchFamily="34" charset="0"/>
              </a:rPr>
              <a:t>Rapport ATH Activité 2025</a:t>
            </a:r>
          </a:p>
        </p:txBody>
      </p:sp>
    </p:spTree>
    <p:extLst>
      <p:ext uri="{BB962C8B-B14F-4D97-AF65-F5344CB8AC3E}">
        <p14:creationId xmlns:p14="http://schemas.microsoft.com/office/powerpoint/2010/main" val="2990968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48282A-3883-0DCD-BFD9-D33E624E3D64}"/>
            </a:ext>
          </a:extLst>
        </p:cNvPr>
        <p:cNvGrpSpPr/>
        <p:nvPr/>
      </p:nvGrpSpPr>
      <p:grpSpPr>
        <a:xfrm>
          <a:off x="0" y="0"/>
          <a:ext cx="0" cy="0"/>
          <a:chOff x="0" y="0"/>
          <a:chExt cx="0" cy="0"/>
        </a:xfrm>
      </p:grpSpPr>
      <p:grpSp>
        <p:nvGrpSpPr>
          <p:cNvPr id="72" name="Group 71">
            <a:extLst>
              <a:ext uri="{FF2B5EF4-FFF2-40B4-BE49-F238E27FC236}">
                <a16:creationId xmlns:a16="http://schemas.microsoft.com/office/drawing/2014/main" id="{A4D026A2-7476-44B0-9648-BB98882F7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73" name="Straight Connector 72">
              <a:extLst>
                <a:ext uri="{FF2B5EF4-FFF2-40B4-BE49-F238E27FC236}">
                  <a16:creationId xmlns:a16="http://schemas.microsoft.com/office/drawing/2014/main" id="{48F8FC21-0A44-4045-95A1-B7935DBC60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0209B962-CD29-4D46-A7B0-10F6C7CF1C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69" name="Rectangle 23">
              <a:extLst>
                <a:ext uri="{FF2B5EF4-FFF2-40B4-BE49-F238E27FC236}">
                  <a16:creationId xmlns:a16="http://schemas.microsoft.com/office/drawing/2014/main" id="{CC8D40CF-4D47-411D-A8B7-0E4B29E983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0" name="Rectangle 25">
              <a:extLst>
                <a:ext uri="{FF2B5EF4-FFF2-40B4-BE49-F238E27FC236}">
                  <a16:creationId xmlns:a16="http://schemas.microsoft.com/office/drawing/2014/main" id="{9B48A2AD-5257-4384-A7F5-A1EE4E688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71" name="Isosceles Triangle 76">
              <a:extLst>
                <a:ext uri="{FF2B5EF4-FFF2-40B4-BE49-F238E27FC236}">
                  <a16:creationId xmlns:a16="http://schemas.microsoft.com/office/drawing/2014/main" id="{04C26DE3-844C-47DA-831E-E7D7BF617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83" name="Rectangle 27">
              <a:extLst>
                <a:ext uri="{FF2B5EF4-FFF2-40B4-BE49-F238E27FC236}">
                  <a16:creationId xmlns:a16="http://schemas.microsoft.com/office/drawing/2014/main" id="{922D975E-0684-4AA6-9FB7-929B250D53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85" name="Rectangle 28">
              <a:extLst>
                <a:ext uri="{FF2B5EF4-FFF2-40B4-BE49-F238E27FC236}">
                  <a16:creationId xmlns:a16="http://schemas.microsoft.com/office/drawing/2014/main" id="{38ED5A9A-F0C7-4547-BC1E-22FC89BD26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96" name="Rectangle 29">
              <a:extLst>
                <a:ext uri="{FF2B5EF4-FFF2-40B4-BE49-F238E27FC236}">
                  <a16:creationId xmlns:a16="http://schemas.microsoft.com/office/drawing/2014/main" id="{2D743765-A245-4349-A5CE-4AB5F078F9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98" name="Isosceles Triangle 80">
              <a:extLst>
                <a:ext uri="{FF2B5EF4-FFF2-40B4-BE49-F238E27FC236}">
                  <a16:creationId xmlns:a16="http://schemas.microsoft.com/office/drawing/2014/main" id="{0AF7217B-D042-44D2-9FC7-71FAB6651A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99" name="Isosceles Triangle 81">
              <a:extLst>
                <a:ext uri="{FF2B5EF4-FFF2-40B4-BE49-F238E27FC236}">
                  <a16:creationId xmlns:a16="http://schemas.microsoft.com/office/drawing/2014/main" id="{1CC9171B-8BEB-48B1-B9BE-E9584522D0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grpSp>
      <p:sp>
        <p:nvSpPr>
          <p:cNvPr id="84" name="Rectangle 83">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6" name="Group 85">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87" name="Straight Connector 86">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0"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01"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02" name="Isosceles Triangle 89">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03"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04"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05"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06" name="Isosceles Triangle 93">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07" name="Isosceles Triangle 94">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grpSp>
      <p:sp>
        <p:nvSpPr>
          <p:cNvPr id="97" name="Rectangle 96">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2" descr="Une gouvernance politique - AURG">
            <a:extLst>
              <a:ext uri="{FF2B5EF4-FFF2-40B4-BE49-F238E27FC236}">
                <a16:creationId xmlns:a16="http://schemas.microsoft.com/office/drawing/2014/main" id="{A4931524-C37E-9C41-DC72-CCBF2A6FBBEC}"/>
              </a:ext>
            </a:extLst>
          </p:cNvPr>
          <p:cNvPicPr>
            <a:picLocks noGrp="1" noChangeAspect="1" noChangeArrowheads="1"/>
          </p:cNvPicPr>
          <p:nvPr>
            <p:ph idx="1"/>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870780" y="1131994"/>
            <a:ext cx="7403847" cy="4590386"/>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907CF65F-79E5-9B16-7733-B19AE38AEB86}"/>
              </a:ext>
            </a:extLst>
          </p:cNvPr>
          <p:cNvSpPr>
            <a:spLocks noGrp="1"/>
          </p:cNvSpPr>
          <p:nvPr>
            <p:ph type="ftr" sz="quarter" idx="11"/>
          </p:nvPr>
        </p:nvSpPr>
        <p:spPr>
          <a:xfrm>
            <a:off x="6864899" y="6435407"/>
            <a:ext cx="1755536" cy="365125"/>
          </a:xfrm>
        </p:spPr>
        <p:txBody>
          <a:bodyPr vert="horz" lIns="91440" tIns="45720" rIns="91440" bIns="45720" rtlCol="0" anchor="ctr">
            <a:normAutofit/>
          </a:bodyPr>
          <a:lstStyle/>
          <a:p>
            <a:pPr defTabSz="457200">
              <a:spcAft>
                <a:spcPts val="600"/>
              </a:spcAft>
              <a:defRPr/>
            </a:pPr>
            <a:r>
              <a:rPr lang="en-US" b="0" i="1" dirty="0">
                <a:solidFill>
                  <a:srgbClr val="FFFFFF"/>
                </a:solidFill>
                <a:latin typeface="+mn-lt"/>
              </a:rPr>
              <a:t>ATH  - </a:t>
            </a:r>
            <a:r>
              <a:rPr lang="en-US" b="0" i="1" kern="1200" dirty="0">
                <a:solidFill>
                  <a:srgbClr val="FFFFFF"/>
                </a:solidFill>
                <a:latin typeface="+mn-lt"/>
                <a:ea typeface="+mn-ea"/>
                <a:cs typeface="+mn-cs"/>
              </a:rPr>
              <a:t>Rapport </a:t>
            </a:r>
            <a:r>
              <a:rPr lang="en-US" b="0" i="1" kern="1200" dirty="0" err="1">
                <a:solidFill>
                  <a:srgbClr val="FFFFFF"/>
                </a:solidFill>
                <a:latin typeface="+mn-lt"/>
                <a:ea typeface="+mn-ea"/>
                <a:cs typeface="+mn-cs"/>
              </a:rPr>
              <a:t>activité</a:t>
            </a:r>
            <a:r>
              <a:rPr lang="en-US" b="0" i="1" kern="1200" dirty="0">
                <a:solidFill>
                  <a:srgbClr val="FFFFFF"/>
                </a:solidFill>
                <a:latin typeface="+mn-lt"/>
                <a:ea typeface="+mn-ea"/>
                <a:cs typeface="+mn-cs"/>
              </a:rPr>
              <a:t> 2025</a:t>
            </a:r>
          </a:p>
        </p:txBody>
      </p:sp>
      <p:pic>
        <p:nvPicPr>
          <p:cNvPr id="3" name="Image 295" descr="fleur[1]">
            <a:extLst>
              <a:ext uri="{FF2B5EF4-FFF2-40B4-BE49-F238E27FC236}">
                <a16:creationId xmlns:a16="http://schemas.microsoft.com/office/drawing/2014/main" id="{7D3EC547-1897-0865-EE3F-D8A64EAFA93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35536" y="6386655"/>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359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D4EADF-3FCB-B70D-AF6B-710ECBF7A2D6}"/>
            </a:ext>
          </a:extLst>
        </p:cNvPr>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3222E7D0-5BF1-280A-6D75-163C13ACD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Isosceles Triangle 64">
            <a:extLst>
              <a:ext uri="{FF2B5EF4-FFF2-40B4-BE49-F238E27FC236}">
                <a16:creationId xmlns:a16="http://schemas.microsoft.com/office/drawing/2014/main" id="{4839D6D2-E3F7-DE10-0054-8BCAD95541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2" name="Espace réservé du pied de page 1">
            <a:extLst>
              <a:ext uri="{FF2B5EF4-FFF2-40B4-BE49-F238E27FC236}">
                <a16:creationId xmlns:a16="http://schemas.microsoft.com/office/drawing/2014/main" id="{7F944407-E265-7C35-827B-A318A66804B3}"/>
              </a:ext>
            </a:extLst>
          </p:cNvPr>
          <p:cNvSpPr>
            <a:spLocks noGrp="1"/>
          </p:cNvSpPr>
          <p:nvPr>
            <p:ph type="ftr" sz="quarter" idx="11"/>
          </p:nvPr>
        </p:nvSpPr>
        <p:spPr>
          <a:xfrm>
            <a:off x="7232683" y="6433554"/>
            <a:ext cx="1357906" cy="365125"/>
          </a:xfrm>
        </p:spPr>
        <p:txBody>
          <a:bodyPr>
            <a:normAutofit/>
          </a:bodyPr>
          <a:lstStyle/>
          <a:p>
            <a:pPr>
              <a:spcAft>
                <a:spcPts val="600"/>
              </a:spcAft>
              <a:defRPr/>
            </a:pPr>
            <a:r>
              <a:rPr lang="fr-FR" b="0" i="1" dirty="0">
                <a:solidFill>
                  <a:schemeClr val="accent2">
                    <a:lumMod val="75000"/>
                  </a:schemeClr>
                </a:solidFill>
                <a:latin typeface="Arial Narrow" panose="020B0606020202030204" pitchFamily="34" charset="0"/>
              </a:rPr>
              <a:t>Rapport ATH Activité 2025</a:t>
            </a:r>
          </a:p>
        </p:txBody>
      </p:sp>
      <p:sp>
        <p:nvSpPr>
          <p:cNvPr id="67" name="Isosceles Triangle 66">
            <a:extLst>
              <a:ext uri="{FF2B5EF4-FFF2-40B4-BE49-F238E27FC236}">
                <a16:creationId xmlns:a16="http://schemas.microsoft.com/office/drawing/2014/main" id="{0B877D0F-3D23-8573-5BBB-F31158A05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pic>
        <p:nvPicPr>
          <p:cNvPr id="3" name="Image 295" descr="fleur[1]">
            <a:extLst>
              <a:ext uri="{FF2B5EF4-FFF2-40B4-BE49-F238E27FC236}">
                <a16:creationId xmlns:a16="http://schemas.microsoft.com/office/drawing/2014/main" id="{BCC03FC7-DD50-3BEF-C576-86E5048F3532}"/>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35536" y="6386655"/>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8E5621DC-20DC-4A36-4835-248CE8340913}"/>
              </a:ext>
            </a:extLst>
          </p:cNvPr>
          <p:cNvSpPr txBox="1"/>
          <p:nvPr/>
        </p:nvSpPr>
        <p:spPr>
          <a:xfrm>
            <a:off x="3815409" y="838160"/>
            <a:ext cx="5328591" cy="523220"/>
          </a:xfrm>
          <a:prstGeom prst="rect">
            <a:avLst/>
          </a:prstGeom>
          <a:noFill/>
        </p:spPr>
        <p:txBody>
          <a:bodyPr wrap="square" rtlCol="0">
            <a:spAutoFit/>
          </a:bodyPr>
          <a:lstStyle/>
          <a:p>
            <a:pPr algn="l"/>
            <a:r>
              <a:rPr lang="fr-FR" sz="2800" u="sng" dirty="0">
                <a:solidFill>
                  <a:schemeClr val="accent2">
                    <a:lumMod val="75000"/>
                  </a:schemeClr>
                </a:solidFill>
                <a:latin typeface="Arial Narrow" panose="020B0606020202030204" pitchFamily="34" charset="0"/>
              </a:rPr>
              <a:t>Les membres du bureau</a:t>
            </a:r>
            <a:r>
              <a:rPr lang="fr-FR" sz="2800" dirty="0">
                <a:solidFill>
                  <a:schemeClr val="accent2">
                    <a:lumMod val="75000"/>
                  </a:schemeClr>
                </a:solidFill>
                <a:latin typeface="Arial Narrow" panose="020B0606020202030204" pitchFamily="34" charset="0"/>
              </a:rPr>
              <a:t>              et... </a:t>
            </a:r>
          </a:p>
        </p:txBody>
      </p:sp>
      <p:graphicFrame>
        <p:nvGraphicFramePr>
          <p:cNvPr id="11" name="Diagramme 10">
            <a:extLst>
              <a:ext uri="{FF2B5EF4-FFF2-40B4-BE49-F238E27FC236}">
                <a16:creationId xmlns:a16="http://schemas.microsoft.com/office/drawing/2014/main" id="{D04B96DB-1674-AD16-EACA-683E0CA00084}"/>
              </a:ext>
            </a:extLst>
          </p:cNvPr>
          <p:cNvGraphicFramePr/>
          <p:nvPr>
            <p:extLst>
              <p:ext uri="{D42A27DB-BD31-4B8C-83A1-F6EECF244321}">
                <p14:modId xmlns:p14="http://schemas.microsoft.com/office/powerpoint/2010/main" val="469383925"/>
              </p:ext>
            </p:extLst>
          </p:nvPr>
        </p:nvGraphicFramePr>
        <p:xfrm>
          <a:off x="3341312" y="2091659"/>
          <a:ext cx="5424264" cy="35441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4" descr="64 100+ Reunion Professionnelle Stock Illustrations, graphiques vectoriels  libre de droits et Clip Art - iStock | Reunion de travail, Réunion, Bureau">
            <a:extLst>
              <a:ext uri="{FF2B5EF4-FFF2-40B4-BE49-F238E27FC236}">
                <a16:creationId xmlns:a16="http://schemas.microsoft.com/office/drawing/2014/main" id="{561B65DF-6DB9-2B68-ACC9-1069DC3A7F0A}"/>
              </a:ext>
            </a:extLst>
          </p:cNvPr>
          <p:cNvPicPr>
            <a:picLocks noGrp="1" noChangeAspect="1" noChangeArrowheads="1"/>
          </p:cNvPicPr>
          <p:nvPr>
            <p:ph idx="1"/>
          </p:nvPr>
        </p:nvPicPr>
        <p:blipFill>
          <a:blip r:embed="rId9" cstate="print">
            <a:extLst>
              <a:ext uri="{28A0092B-C50C-407E-A947-70E740481C1C}">
                <a14:useLocalDpi xmlns:a14="http://schemas.microsoft.com/office/drawing/2010/main" val="0"/>
              </a:ext>
            </a:extLst>
          </a:blip>
          <a:srcRect/>
          <a:stretch>
            <a:fillRect/>
          </a:stretch>
        </p:blipFill>
        <p:spPr bwMode="auto">
          <a:xfrm>
            <a:off x="673822" y="2588309"/>
            <a:ext cx="2427884" cy="2427884"/>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710BCADB-691A-02A2-D9B6-CB3169300145}"/>
              </a:ext>
            </a:extLst>
          </p:cNvPr>
          <p:cNvSpPr txBox="1"/>
          <p:nvPr/>
        </p:nvSpPr>
        <p:spPr>
          <a:xfrm>
            <a:off x="3341312" y="1541853"/>
            <a:ext cx="4968552" cy="369332"/>
          </a:xfrm>
          <a:prstGeom prst="rect">
            <a:avLst/>
          </a:prstGeom>
          <a:noFill/>
        </p:spPr>
        <p:txBody>
          <a:bodyPr wrap="square" rtlCol="0">
            <a:spAutoFit/>
          </a:bodyPr>
          <a:lstStyle/>
          <a:p>
            <a:pPr algn="l"/>
            <a:r>
              <a:rPr lang="fr-FR" sz="1800" b="0" u="sng" dirty="0">
                <a:solidFill>
                  <a:schemeClr val="accent2">
                    <a:lumMod val="75000"/>
                  </a:schemeClr>
                </a:solidFill>
                <a:latin typeface="Arial Narrow" panose="020B0606020202030204" pitchFamily="34" charset="0"/>
              </a:rPr>
              <a:t>Membre d’Honneur </a:t>
            </a:r>
            <a:r>
              <a:rPr lang="fr-FR" sz="1800" b="0" dirty="0">
                <a:solidFill>
                  <a:schemeClr val="accent2">
                    <a:lumMod val="75000"/>
                  </a:schemeClr>
                </a:solidFill>
                <a:latin typeface="Arial Narrow" panose="020B0606020202030204" pitchFamily="34" charset="0"/>
              </a:rPr>
              <a:t>: Jeanine GERMAIN</a:t>
            </a:r>
          </a:p>
        </p:txBody>
      </p:sp>
    </p:spTree>
    <p:extLst>
      <p:ext uri="{BB962C8B-B14F-4D97-AF65-F5344CB8AC3E}">
        <p14:creationId xmlns:p14="http://schemas.microsoft.com/office/powerpoint/2010/main" val="405078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Isosceles Triangle 14">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27" name="Straight Connector 16">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2" name="Espace réservé du contenu 11">
            <a:extLst>
              <a:ext uri="{FF2B5EF4-FFF2-40B4-BE49-F238E27FC236}">
                <a16:creationId xmlns:a16="http://schemas.microsoft.com/office/drawing/2014/main" id="{4C357758-E869-AC75-92A3-E35C2ACD2033}"/>
              </a:ext>
            </a:extLst>
          </p:cNvPr>
          <p:cNvGraphicFramePr>
            <a:graphicFrameLocks noGrp="1"/>
          </p:cNvGraphicFramePr>
          <p:nvPr>
            <p:ph idx="1"/>
            <p:extLst>
              <p:ext uri="{D42A27DB-BD31-4B8C-83A1-F6EECF244321}">
                <p14:modId xmlns:p14="http://schemas.microsoft.com/office/powerpoint/2010/main" val="1424516116"/>
              </p:ext>
            </p:extLst>
          </p:nvPr>
        </p:nvGraphicFramePr>
        <p:xfrm>
          <a:off x="3173572" y="1620102"/>
          <a:ext cx="475485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 name="Isosceles Triangle 18">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9" name="Espace réservé du pied de page 1">
            <a:extLst>
              <a:ext uri="{FF2B5EF4-FFF2-40B4-BE49-F238E27FC236}">
                <a16:creationId xmlns:a16="http://schemas.microsoft.com/office/drawing/2014/main" id="{00D340A9-4D31-A96C-CD8F-D0B2738BCE82}"/>
              </a:ext>
            </a:extLst>
          </p:cNvPr>
          <p:cNvSpPr>
            <a:spLocks noGrp="1"/>
          </p:cNvSpPr>
          <p:nvPr>
            <p:ph type="ftr" sz="quarter" idx="11"/>
          </p:nvPr>
        </p:nvSpPr>
        <p:spPr>
          <a:xfrm>
            <a:off x="7245516" y="6386789"/>
            <a:ext cx="1357906" cy="365125"/>
          </a:xfrm>
        </p:spPr>
        <p:txBody>
          <a:bodyPr>
            <a:normAutofit/>
          </a:bodyPr>
          <a:lstStyle/>
          <a:p>
            <a:pPr>
              <a:spcAft>
                <a:spcPts val="600"/>
              </a:spcAft>
              <a:defRPr/>
            </a:pPr>
            <a:r>
              <a:rPr lang="fr-FR" b="0" i="1" dirty="0">
                <a:solidFill>
                  <a:schemeClr val="accent2">
                    <a:lumMod val="75000"/>
                  </a:schemeClr>
                </a:solidFill>
                <a:latin typeface="Arial Narrow" panose="020B0606020202030204" pitchFamily="34" charset="0"/>
              </a:rPr>
              <a:t>Rapport ATH Activité 2025</a:t>
            </a:r>
          </a:p>
        </p:txBody>
      </p:sp>
      <p:pic>
        <p:nvPicPr>
          <p:cNvPr id="10" name="Image 295" descr="fleur[1]">
            <a:extLst>
              <a:ext uri="{FF2B5EF4-FFF2-40B4-BE49-F238E27FC236}">
                <a16:creationId xmlns:a16="http://schemas.microsoft.com/office/drawing/2014/main" id="{5399F55F-B024-353D-D27C-1FC5AAC2333D}"/>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590589" y="630932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864416F2-1B27-E7CA-ABEF-B4578F09CB02}"/>
              </a:ext>
            </a:extLst>
          </p:cNvPr>
          <p:cNvSpPr txBox="1"/>
          <p:nvPr/>
        </p:nvSpPr>
        <p:spPr>
          <a:xfrm>
            <a:off x="2169019" y="734852"/>
            <a:ext cx="6343034" cy="523220"/>
          </a:xfrm>
          <a:prstGeom prst="rect">
            <a:avLst/>
          </a:prstGeom>
          <a:noFill/>
        </p:spPr>
        <p:txBody>
          <a:bodyPr wrap="square" rtlCol="0">
            <a:spAutoFit/>
          </a:bodyPr>
          <a:lstStyle/>
          <a:p>
            <a:r>
              <a:rPr lang="fr-FR" sz="2800" dirty="0">
                <a:solidFill>
                  <a:schemeClr val="accent2">
                    <a:lumMod val="75000"/>
                  </a:schemeClr>
                </a:solidFill>
                <a:latin typeface="Arial Narrow" panose="020B0606020202030204" pitchFamily="34" charset="0"/>
              </a:rPr>
              <a:t>...</a:t>
            </a:r>
            <a:r>
              <a:rPr lang="fr-FR" sz="2800" u="sng" dirty="0">
                <a:solidFill>
                  <a:schemeClr val="accent2">
                    <a:lumMod val="75000"/>
                  </a:schemeClr>
                </a:solidFill>
                <a:latin typeface="Arial Narrow" panose="020B0606020202030204" pitchFamily="34" charset="0"/>
              </a:rPr>
              <a:t>les membres du Conseil d’Administration</a:t>
            </a:r>
          </a:p>
        </p:txBody>
      </p:sp>
      <p:pic>
        <p:nvPicPr>
          <p:cNvPr id="3090" name="Picture 18" descr="Réunion d'affaires, travail d'équipe | Vecteur Gratuite">
            <a:extLst>
              <a:ext uri="{FF2B5EF4-FFF2-40B4-BE49-F238E27FC236}">
                <a16:creationId xmlns:a16="http://schemas.microsoft.com/office/drawing/2014/main" id="{744D789B-574B-15CC-D066-D53831C477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7939" y="2550682"/>
            <a:ext cx="2865632" cy="195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405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re 9">
            <a:extLst>
              <a:ext uri="{FF2B5EF4-FFF2-40B4-BE49-F238E27FC236}">
                <a16:creationId xmlns:a16="http://schemas.microsoft.com/office/drawing/2014/main" id="{6698E200-4375-A17A-F51B-5CF5131B83F5}"/>
              </a:ext>
            </a:extLst>
          </p:cNvPr>
          <p:cNvSpPr>
            <a:spLocks noGrp="1"/>
          </p:cNvSpPr>
          <p:nvPr>
            <p:ph type="title"/>
          </p:nvPr>
        </p:nvSpPr>
        <p:spPr>
          <a:xfrm>
            <a:off x="75753" y="885743"/>
            <a:ext cx="3293032" cy="2844801"/>
          </a:xfrm>
        </p:spPr>
        <p:txBody>
          <a:bodyPr vert="horz" lIns="91440" tIns="45720" rIns="91440" bIns="45720" rtlCol="0" anchor="ctr">
            <a:normAutofit/>
          </a:bodyPr>
          <a:lstStyle/>
          <a:p>
            <a:pPr algn="ctr"/>
            <a:r>
              <a:rPr lang="en-US" sz="2800" b="1" u="sng" dirty="0">
                <a:solidFill>
                  <a:schemeClr val="accent2">
                    <a:lumMod val="75000"/>
                  </a:schemeClr>
                </a:solidFill>
                <a:latin typeface="Arial Narrow" panose="020B0606020202030204" pitchFamily="34" charset="0"/>
              </a:rPr>
              <a:t>La Gouvernance  ATH en 2025</a:t>
            </a:r>
          </a:p>
        </p:txBody>
      </p:sp>
      <p:sp>
        <p:nvSpPr>
          <p:cNvPr id="31" name="Isosceles Triangle 30">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33" name="Straight Connector 32">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7270FCFD-534F-C7AE-67AF-127F425EAA68}"/>
              </a:ext>
            </a:extLst>
          </p:cNvPr>
          <p:cNvSpPr txBox="1"/>
          <p:nvPr/>
        </p:nvSpPr>
        <p:spPr>
          <a:xfrm>
            <a:off x="3492503" y="1109144"/>
            <a:ext cx="5527780" cy="4616289"/>
          </a:xfrm>
          <a:prstGeom prst="rect">
            <a:avLst/>
          </a:prstGeom>
        </p:spPr>
        <p:txBody>
          <a:bodyPr vert="horz" lIns="91440" tIns="45720" rIns="91440" bIns="45720" rtlCol="0" anchor="ctr">
            <a:normAutofit/>
          </a:bodyPr>
          <a:lstStyle/>
          <a:p>
            <a:pPr algn="l" defTabSz="457200">
              <a:spcBef>
                <a:spcPts val="1000"/>
              </a:spcBef>
              <a:spcAft>
                <a:spcPts val="0"/>
              </a:spcAft>
              <a:buClr>
                <a:schemeClr val="accent1"/>
              </a:buClr>
              <a:buSzPct val="80000"/>
              <a:buFont typeface="Wingdings 3" charset="2"/>
              <a:buChar char=""/>
            </a:pPr>
            <a:r>
              <a:rPr lang="en-US" b="0" dirty="0">
                <a:solidFill>
                  <a:schemeClr val="accent2">
                    <a:lumMod val="75000"/>
                  </a:schemeClr>
                </a:solidFill>
                <a:latin typeface="Arial Narrow" panose="020B0606020202030204" pitchFamily="34" charset="0"/>
              </a:rPr>
              <a:t>7 </a:t>
            </a:r>
            <a:r>
              <a:rPr lang="en-US" dirty="0">
                <a:solidFill>
                  <a:schemeClr val="accent2">
                    <a:lumMod val="75000"/>
                  </a:schemeClr>
                </a:solidFill>
                <a:latin typeface="Arial Narrow" panose="020B0606020202030204" pitchFamily="34" charset="0"/>
              </a:rPr>
              <a:t>C</a:t>
            </a:r>
            <a:r>
              <a:rPr lang="en-US" b="0" dirty="0">
                <a:solidFill>
                  <a:schemeClr val="accent2">
                    <a:lumMod val="75000"/>
                  </a:schemeClr>
                </a:solidFill>
                <a:latin typeface="Arial Narrow" panose="020B0606020202030204" pitchFamily="34" charset="0"/>
              </a:rPr>
              <a:t>onseils d’</a:t>
            </a:r>
            <a:r>
              <a:rPr lang="en-US" dirty="0">
                <a:solidFill>
                  <a:schemeClr val="accent2">
                    <a:lumMod val="75000"/>
                  </a:schemeClr>
                </a:solidFill>
                <a:latin typeface="Arial Narrow" panose="020B0606020202030204" pitchFamily="34" charset="0"/>
              </a:rPr>
              <a:t>A</a:t>
            </a:r>
            <a:r>
              <a:rPr lang="en-US" b="0" dirty="0">
                <a:solidFill>
                  <a:schemeClr val="accent2">
                    <a:lumMod val="75000"/>
                  </a:schemeClr>
                </a:solidFill>
                <a:latin typeface="Arial Narrow" panose="020B0606020202030204" pitchFamily="34" charset="0"/>
              </a:rPr>
              <a:t>dministration</a:t>
            </a:r>
          </a:p>
          <a:p>
            <a:pPr marL="285750" indent="-285750" algn="l" defTabSz="457200">
              <a:spcBef>
                <a:spcPts val="1000"/>
              </a:spcBef>
              <a:spcAft>
                <a:spcPts val="0"/>
              </a:spcAft>
              <a:buClr>
                <a:schemeClr val="accent1"/>
              </a:buClr>
              <a:buSzPct val="80000"/>
              <a:buFont typeface="Wingdings 3" charset="2"/>
              <a:buChar char=""/>
            </a:pPr>
            <a:r>
              <a:rPr lang="en-US" b="0" dirty="0">
                <a:solidFill>
                  <a:schemeClr val="accent2">
                    <a:lumMod val="75000"/>
                  </a:schemeClr>
                </a:solidFill>
                <a:latin typeface="Arial Narrow" panose="020B0606020202030204" pitchFamily="34" charset="0"/>
              </a:rPr>
              <a:t>1 Réunion de bureau</a:t>
            </a:r>
          </a:p>
          <a:p>
            <a:pPr marL="285750" indent="-285750" algn="l" defTabSz="457200">
              <a:spcBef>
                <a:spcPts val="1000"/>
              </a:spcBef>
              <a:spcAft>
                <a:spcPts val="0"/>
              </a:spcAft>
              <a:buClr>
                <a:schemeClr val="accent1"/>
              </a:buClr>
              <a:buSzPct val="80000"/>
              <a:buFont typeface="Wingdings 3" charset="2"/>
              <a:buChar char=""/>
            </a:pPr>
            <a:r>
              <a:rPr lang="en-US" b="0" dirty="0">
                <a:solidFill>
                  <a:schemeClr val="accent2">
                    <a:lumMod val="75000"/>
                  </a:schemeClr>
                </a:solidFill>
                <a:latin typeface="Arial Narrow" panose="020B0606020202030204" pitchFamily="34" charset="0"/>
              </a:rPr>
              <a:t>1 </a:t>
            </a:r>
            <a:r>
              <a:rPr lang="en-US" dirty="0">
                <a:solidFill>
                  <a:schemeClr val="accent2">
                    <a:lumMod val="75000"/>
                  </a:schemeClr>
                </a:solidFill>
                <a:latin typeface="Arial Narrow" panose="020B0606020202030204" pitchFamily="34" charset="0"/>
              </a:rPr>
              <a:t>A</a:t>
            </a:r>
            <a:r>
              <a:rPr lang="en-US" b="0" dirty="0">
                <a:solidFill>
                  <a:schemeClr val="accent2">
                    <a:lumMod val="75000"/>
                  </a:schemeClr>
                </a:solidFill>
                <a:latin typeface="Arial Narrow" panose="020B0606020202030204" pitchFamily="34" charset="0"/>
              </a:rPr>
              <a:t>ssemblée </a:t>
            </a:r>
            <a:r>
              <a:rPr lang="en-US" dirty="0">
                <a:solidFill>
                  <a:schemeClr val="accent2">
                    <a:lumMod val="75000"/>
                  </a:schemeClr>
                </a:solidFill>
                <a:latin typeface="Arial Narrow" panose="020B0606020202030204" pitchFamily="34" charset="0"/>
              </a:rPr>
              <a:t>G</a:t>
            </a:r>
            <a:r>
              <a:rPr lang="en-US" b="0" dirty="0">
                <a:solidFill>
                  <a:schemeClr val="accent2">
                    <a:lumMod val="75000"/>
                  </a:schemeClr>
                </a:solidFill>
                <a:latin typeface="Arial Narrow" panose="020B0606020202030204" pitchFamily="34" charset="0"/>
              </a:rPr>
              <a:t>énérale </a:t>
            </a:r>
            <a:r>
              <a:rPr lang="en-US" dirty="0">
                <a:solidFill>
                  <a:schemeClr val="accent2">
                    <a:lumMod val="75000"/>
                  </a:schemeClr>
                </a:solidFill>
                <a:latin typeface="Arial Narrow" panose="020B0606020202030204" pitchFamily="34" charset="0"/>
              </a:rPr>
              <a:t>O</a:t>
            </a:r>
            <a:r>
              <a:rPr lang="en-US" b="0" dirty="0">
                <a:solidFill>
                  <a:schemeClr val="accent2">
                    <a:lumMod val="75000"/>
                  </a:schemeClr>
                </a:solidFill>
                <a:latin typeface="Arial Narrow" panose="020B0606020202030204" pitchFamily="34" charset="0"/>
              </a:rPr>
              <a:t>rdinaire</a:t>
            </a:r>
          </a:p>
          <a:p>
            <a:pPr marL="285750" indent="-285750" algn="l" defTabSz="457200">
              <a:spcBef>
                <a:spcPts val="1000"/>
              </a:spcBef>
              <a:spcAft>
                <a:spcPts val="0"/>
              </a:spcAft>
              <a:buClr>
                <a:schemeClr val="accent1"/>
              </a:buClr>
              <a:buSzPct val="80000"/>
              <a:buFont typeface="Wingdings 3" charset="2"/>
              <a:buChar char=""/>
            </a:pPr>
            <a:r>
              <a:rPr lang="en-US" b="0" dirty="0">
                <a:solidFill>
                  <a:schemeClr val="accent2">
                    <a:lumMod val="75000"/>
                  </a:schemeClr>
                </a:solidFill>
                <a:latin typeface="Arial Narrow" panose="020B0606020202030204" pitchFamily="34" charset="0"/>
              </a:rPr>
              <a:t>1 Assemblée Extraordinaire</a:t>
            </a:r>
          </a:p>
          <a:p>
            <a:pPr marL="285750" indent="-285750" algn="l" defTabSz="457200">
              <a:spcBef>
                <a:spcPts val="1000"/>
              </a:spcBef>
              <a:spcAft>
                <a:spcPts val="0"/>
              </a:spcAft>
              <a:buClr>
                <a:schemeClr val="accent1"/>
              </a:buClr>
              <a:buSzPct val="80000"/>
              <a:buFont typeface="Wingdings 3" charset="2"/>
              <a:buChar char=""/>
            </a:pPr>
            <a:r>
              <a:rPr lang="en-US" b="0" dirty="0">
                <a:solidFill>
                  <a:schemeClr val="accent2">
                    <a:lumMod val="75000"/>
                  </a:schemeClr>
                </a:solidFill>
                <a:latin typeface="Arial Narrow" panose="020B0606020202030204" pitchFamily="34" charset="0"/>
              </a:rPr>
              <a:t>2 Portes ouvertes</a:t>
            </a:r>
          </a:p>
          <a:p>
            <a:pPr marL="285750" indent="-285750" algn="l" defTabSz="457200">
              <a:spcBef>
                <a:spcPts val="1000"/>
              </a:spcBef>
              <a:spcAft>
                <a:spcPts val="0"/>
              </a:spcAft>
              <a:buClr>
                <a:schemeClr val="accent1"/>
              </a:buClr>
              <a:buSzPct val="80000"/>
              <a:buFont typeface="Wingdings 3" charset="2"/>
              <a:buChar char=""/>
            </a:pPr>
            <a:r>
              <a:rPr lang="en-US" b="0" dirty="0">
                <a:solidFill>
                  <a:schemeClr val="accent2">
                    <a:lumMod val="75000"/>
                  </a:schemeClr>
                </a:solidFill>
                <a:latin typeface="Arial Narrow" panose="020B0606020202030204" pitchFamily="34" charset="0"/>
              </a:rPr>
              <a:t>1 Stand Journée des Associations</a:t>
            </a:r>
          </a:p>
        </p:txBody>
      </p:sp>
      <p:sp>
        <p:nvSpPr>
          <p:cNvPr id="35" name="Isosceles Triangle 34">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pied de page 1">
            <a:extLst>
              <a:ext uri="{FF2B5EF4-FFF2-40B4-BE49-F238E27FC236}">
                <a16:creationId xmlns:a16="http://schemas.microsoft.com/office/drawing/2014/main" id="{E6352AF7-651E-B68A-0ED1-7A2A2568D2AC}"/>
              </a:ext>
            </a:extLst>
          </p:cNvPr>
          <p:cNvSpPr>
            <a:spLocks noGrp="1"/>
          </p:cNvSpPr>
          <p:nvPr>
            <p:ph type="ftr" sz="quarter" idx="11"/>
          </p:nvPr>
        </p:nvSpPr>
        <p:spPr>
          <a:xfrm>
            <a:off x="7049553" y="6406772"/>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mn-lt"/>
                <a:ea typeface="+mn-ea"/>
                <a:cs typeface="+mn-cs"/>
              </a:rPr>
              <a:t>Rapport ATH Activité 2025</a:t>
            </a:r>
          </a:p>
        </p:txBody>
      </p:sp>
      <p:pic>
        <p:nvPicPr>
          <p:cNvPr id="6" name="Image 295" descr="fleur[1]">
            <a:extLst>
              <a:ext uri="{FF2B5EF4-FFF2-40B4-BE49-F238E27FC236}">
                <a16:creationId xmlns:a16="http://schemas.microsoft.com/office/drawing/2014/main" id="{6B04EF5D-B2D5-C7E3-745F-239B42FD6B66}"/>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26" name="Picture 2" descr="Pourquoi créer une association loi 1901 ? - MDAV">
            <a:extLst>
              <a:ext uri="{FF2B5EF4-FFF2-40B4-BE49-F238E27FC236}">
                <a16:creationId xmlns:a16="http://schemas.microsoft.com/office/drawing/2014/main" id="{B8F24098-B6D1-DFBA-B748-BDE252E14D5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785" y="3140968"/>
            <a:ext cx="2425835" cy="2425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964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6582886-877C-4AEC-A77F-8055EB9A0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0" cy="6866467"/>
            <a:chOff x="0" y="-8467"/>
            <a:chExt cx="12192000" cy="6866467"/>
          </a:xfrm>
        </p:grpSpPr>
        <p:sp>
          <p:nvSpPr>
            <p:cNvPr id="42" name="Freeform 14">
              <a:extLst>
                <a:ext uri="{FF2B5EF4-FFF2-40B4-BE49-F238E27FC236}">
                  <a16:creationId xmlns:a16="http://schemas.microsoft.com/office/drawing/2014/main" id="{171A838D-27EA-485C-9A80-DCE624AB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cxnSp>
          <p:nvCxnSpPr>
            <p:cNvPr id="14" name="Straight Connector 13">
              <a:extLst>
                <a:ext uri="{FF2B5EF4-FFF2-40B4-BE49-F238E27FC236}">
                  <a16:creationId xmlns:a16="http://schemas.microsoft.com/office/drawing/2014/main" id="{9059F313-A1BB-425E-9626-2BD43CAC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9ABF76A-A1AE-44BB-9ECB-D55D2FE29B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5B6D2EC4-82D3-43B8-82D6-028CB4345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7" name="Rectangle 25">
              <a:extLst>
                <a:ext uri="{FF2B5EF4-FFF2-40B4-BE49-F238E27FC236}">
                  <a16:creationId xmlns:a16="http://schemas.microsoft.com/office/drawing/2014/main" id="{520034CE-71F9-4E0F-94D8-99335CB85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18" name="Isosceles Triangle 17">
              <a:extLst>
                <a:ext uri="{FF2B5EF4-FFF2-40B4-BE49-F238E27FC236}">
                  <a16:creationId xmlns:a16="http://schemas.microsoft.com/office/drawing/2014/main" id="{1926C6C0-16F7-4CDC-B481-2D19B2F3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3" name="Rectangle 27">
              <a:extLst>
                <a:ext uri="{FF2B5EF4-FFF2-40B4-BE49-F238E27FC236}">
                  <a16:creationId xmlns:a16="http://schemas.microsoft.com/office/drawing/2014/main" id="{042CE423-CE6E-4EE9-91F2-3E40EFB40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20" name="Rectangle 28">
              <a:extLst>
                <a:ext uri="{FF2B5EF4-FFF2-40B4-BE49-F238E27FC236}">
                  <a16:creationId xmlns:a16="http://schemas.microsoft.com/office/drawing/2014/main" id="{699BB4BD-31D7-434C-A6DB-E2CF3ACF6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21" name="Rectangle 29">
              <a:extLst>
                <a:ext uri="{FF2B5EF4-FFF2-40B4-BE49-F238E27FC236}">
                  <a16:creationId xmlns:a16="http://schemas.microsoft.com/office/drawing/2014/main" id="{23D406B8-656A-4D8B-91D0-BF4202C86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4" name="Isosceles Triangle 21">
              <a:extLst>
                <a:ext uri="{FF2B5EF4-FFF2-40B4-BE49-F238E27FC236}">
                  <a16:creationId xmlns:a16="http://schemas.microsoft.com/office/drawing/2014/main" id="{83F4BFB6-D6B8-446C-8E17-3D54DCA9F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grpSp>
      <p:sp useBgFill="1">
        <p:nvSpPr>
          <p:cNvPr id="45" name="Rectangle 44">
            <a:extLst>
              <a:ext uri="{FF2B5EF4-FFF2-40B4-BE49-F238E27FC236}">
                <a16:creationId xmlns:a16="http://schemas.microsoft.com/office/drawing/2014/main" id="{4F57DB1C-6494-4CC4-A5E8-931957565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Isosceles Triangle 25">
            <a:extLst>
              <a:ext uri="{FF2B5EF4-FFF2-40B4-BE49-F238E27FC236}">
                <a16:creationId xmlns:a16="http://schemas.microsoft.com/office/drawing/2014/main" id="{FFFB778B-5206-4BB0-A468-327E71367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7" name="Freeform: Shape 27">
            <a:extLst>
              <a:ext uri="{FF2B5EF4-FFF2-40B4-BE49-F238E27FC236}">
                <a16:creationId xmlns:a16="http://schemas.microsoft.com/office/drawing/2014/main" id="{E6C0471D-BE03-4D81-BDB5-D510BC0D8A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5034" y="0"/>
            <a:ext cx="4078966" cy="6857999"/>
          </a:xfrm>
          <a:custGeom>
            <a:avLst/>
            <a:gdLst>
              <a:gd name="connsiteX0" fmla="*/ 0 w 5438621"/>
              <a:gd name="connsiteY0" fmla="*/ 0 h 6857999"/>
              <a:gd name="connsiteX1" fmla="*/ 573774 w 5438621"/>
              <a:gd name="connsiteY1" fmla="*/ 0 h 6857999"/>
              <a:gd name="connsiteX2" fmla="*/ 1182808 w 5438621"/>
              <a:gd name="connsiteY2" fmla="*/ 0 h 6857999"/>
              <a:gd name="connsiteX3" fmla="*/ 4537195 w 5438621"/>
              <a:gd name="connsiteY3" fmla="*/ 0 h 6857999"/>
              <a:gd name="connsiteX4" fmla="*/ 5187609 w 5438621"/>
              <a:gd name="connsiteY4" fmla="*/ 0 h 6857999"/>
              <a:gd name="connsiteX5" fmla="*/ 5438621 w 5438621"/>
              <a:gd name="connsiteY5" fmla="*/ 0 h 6857999"/>
              <a:gd name="connsiteX6" fmla="*/ 5438621 w 5438621"/>
              <a:gd name="connsiteY6" fmla="*/ 6857999 h 6857999"/>
              <a:gd name="connsiteX7" fmla="*/ 4802807 w 5438621"/>
              <a:gd name="connsiteY7" fmla="*/ 6857999 h 6857999"/>
              <a:gd name="connsiteX8" fmla="*/ 4537195 w 5438621"/>
              <a:gd name="connsiteY8" fmla="*/ 6857999 h 6857999"/>
              <a:gd name="connsiteX9" fmla="*/ 1182808 w 5438621"/>
              <a:gd name="connsiteY9" fmla="*/ 6857999 h 6857999"/>
              <a:gd name="connsiteX10" fmla="*/ 1049897 w 5438621"/>
              <a:gd name="connsiteY10"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38621" h="6857999">
                <a:moveTo>
                  <a:pt x="0" y="0"/>
                </a:moveTo>
                <a:lnTo>
                  <a:pt x="573774" y="0"/>
                </a:lnTo>
                <a:lnTo>
                  <a:pt x="1182808" y="0"/>
                </a:lnTo>
                <a:lnTo>
                  <a:pt x="4537195" y="0"/>
                </a:lnTo>
                <a:lnTo>
                  <a:pt x="5187609" y="0"/>
                </a:lnTo>
                <a:lnTo>
                  <a:pt x="5438621" y="0"/>
                </a:lnTo>
                <a:lnTo>
                  <a:pt x="5438621" y="6857999"/>
                </a:lnTo>
                <a:lnTo>
                  <a:pt x="4802807" y="6857999"/>
                </a:lnTo>
                <a:lnTo>
                  <a:pt x="4537195" y="6857999"/>
                </a:lnTo>
                <a:lnTo>
                  <a:pt x="1182808" y="6857999"/>
                </a:lnTo>
                <a:lnTo>
                  <a:pt x="1049897" y="6857999"/>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48" name="Straight Connector 29">
            <a:extLst>
              <a:ext uri="{FF2B5EF4-FFF2-40B4-BE49-F238E27FC236}">
                <a16:creationId xmlns:a16="http://schemas.microsoft.com/office/drawing/2014/main" id="{22721A85-1EA4-4D87-97AB-0BB4AB78F9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08607" y="0"/>
            <a:ext cx="645472" cy="6857999"/>
          </a:xfrm>
          <a:prstGeom prst="line">
            <a:avLst/>
          </a:prstGeom>
          <a:ln w="15875" cap="sq">
            <a:solidFill>
              <a:schemeClr val="accent1"/>
            </a:solidFill>
            <a:bevel/>
          </a:ln>
        </p:spPr>
        <p:style>
          <a:lnRef idx="2">
            <a:schemeClr val="accent1"/>
          </a:lnRef>
          <a:fillRef idx="0">
            <a:schemeClr val="accent1"/>
          </a:fillRef>
          <a:effectRef idx="1">
            <a:schemeClr val="accent1"/>
          </a:effectRef>
          <a:fontRef idx="minor">
            <a:schemeClr val="tx1"/>
          </a:fontRef>
        </p:style>
      </p:cxnSp>
      <p:cxnSp>
        <p:nvCxnSpPr>
          <p:cNvPr id="49" name="Straight Connector 31">
            <a:extLst>
              <a:ext uri="{FF2B5EF4-FFF2-40B4-BE49-F238E27FC236}">
                <a16:creationId xmlns:a16="http://schemas.microsoft.com/office/drawing/2014/main" id="{E5E836EB-03CD-4BA5-A751-21D2ACC283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090307" y="3483429"/>
            <a:ext cx="5053693" cy="3374570"/>
          </a:xfrm>
          <a:prstGeom prst="line">
            <a:avLst/>
          </a:prstGeom>
          <a:ln w="9525">
            <a:solidFill>
              <a:schemeClr val="accent1">
                <a:lumMod val="60000"/>
                <a:lumOff val="40000"/>
                <a:alpha val="80000"/>
              </a:schemeClr>
            </a:solidFill>
          </a:ln>
        </p:spPr>
        <p:style>
          <a:lnRef idx="2">
            <a:schemeClr val="accent1"/>
          </a:lnRef>
          <a:fillRef idx="0">
            <a:schemeClr val="accent1"/>
          </a:fillRef>
          <a:effectRef idx="1">
            <a:schemeClr val="accent1"/>
          </a:effectRef>
          <a:fontRef idx="minor">
            <a:schemeClr val="tx1"/>
          </a:fontRef>
        </p:style>
      </p:cxnSp>
      <p:sp>
        <p:nvSpPr>
          <p:cNvPr id="50" name="Isosceles Triangle 33">
            <a:extLst>
              <a:ext uri="{FF2B5EF4-FFF2-40B4-BE49-F238E27FC236}">
                <a16:creationId xmlns:a16="http://schemas.microsoft.com/office/drawing/2014/main" id="{A27691EB-14CF-4237-B5EB-C94B92677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12053" y="0"/>
            <a:ext cx="631947" cy="5666154"/>
          </a:xfrm>
          <a:prstGeom prst="triangle">
            <a:avLst>
              <a:gd name="adj" fmla="val 100000"/>
            </a:avLst>
          </a:prstGeom>
          <a:solidFill>
            <a:schemeClr val="accent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3" name="Espace réservé du pied de page 1">
            <a:extLst>
              <a:ext uri="{FF2B5EF4-FFF2-40B4-BE49-F238E27FC236}">
                <a16:creationId xmlns:a16="http://schemas.microsoft.com/office/drawing/2014/main" id="{6A3DEBF2-65C2-376B-1221-C9B30FBAFB25}"/>
              </a:ext>
            </a:extLst>
          </p:cNvPr>
          <p:cNvSpPr>
            <a:spLocks noGrp="1"/>
          </p:cNvSpPr>
          <p:nvPr>
            <p:ph type="ftr" sz="quarter" idx="11"/>
          </p:nvPr>
        </p:nvSpPr>
        <p:spPr>
          <a:xfrm>
            <a:off x="7379471" y="6476457"/>
            <a:ext cx="1768201" cy="365125"/>
          </a:xfrm>
        </p:spPr>
        <p:txBody>
          <a:bodyPr vert="horz" lIns="91440" tIns="45720" rIns="91440" bIns="45720" rtlCol="0" anchor="ctr">
            <a:normAutofit/>
          </a:bodyPr>
          <a:lstStyle/>
          <a:p>
            <a:pPr algn="r" defTabSz="457200">
              <a:spcAft>
                <a:spcPts val="600"/>
              </a:spcAft>
              <a:defRPr/>
            </a:pPr>
            <a:r>
              <a:rPr lang="en-US" b="0" i="1" kern="1200" dirty="0">
                <a:solidFill>
                  <a:schemeClr val="bg1"/>
                </a:solidFill>
                <a:latin typeface="+mn-lt"/>
                <a:ea typeface="+mn-ea"/>
                <a:cs typeface="+mn-cs"/>
              </a:rPr>
              <a:t>Rapport ATH Activité 2025</a:t>
            </a:r>
          </a:p>
        </p:txBody>
      </p:sp>
      <p:pic>
        <p:nvPicPr>
          <p:cNvPr id="1030" name="Picture 6" descr="Curatelle et tutelle - ICI">
            <a:extLst>
              <a:ext uri="{FF2B5EF4-FFF2-40B4-BE49-F238E27FC236}">
                <a16:creationId xmlns:a16="http://schemas.microsoft.com/office/drawing/2014/main" id="{9F3906A6-241E-C107-7AF6-E9F08FD333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6994" y="4676736"/>
            <a:ext cx="1419224" cy="80486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a gestion de patrimoine des majeurs protégés">
            <a:extLst>
              <a:ext uri="{FF2B5EF4-FFF2-40B4-BE49-F238E27FC236}">
                <a16:creationId xmlns:a16="http://schemas.microsoft.com/office/drawing/2014/main" id="{C6C3D879-EB65-AED2-1A23-EEBF7B0847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89995">
            <a:off x="3559446" y="659227"/>
            <a:ext cx="1017133" cy="101713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esures de protection juridique suivant le degré d'incapacité du majeur">
            <a:extLst>
              <a:ext uri="{FF2B5EF4-FFF2-40B4-BE49-F238E27FC236}">
                <a16:creationId xmlns:a16="http://schemas.microsoft.com/office/drawing/2014/main" id="{3F982733-04C4-A6A2-784F-03D7E5331744}"/>
              </a:ext>
            </a:extLst>
          </p:cNvPr>
          <p:cNvPicPr>
            <a:picLocks noChangeAspect="1" noChangeArrowheads="1"/>
          </p:cNvPicPr>
          <p:nvPr/>
        </p:nvPicPr>
        <p:blipFill>
          <a:blip r:embed="rId4">
            <a:alphaModFix amt="70000"/>
            <a:extLst>
              <a:ext uri="{28A0092B-C50C-407E-A947-70E740481C1C}">
                <a14:useLocalDpi xmlns:a14="http://schemas.microsoft.com/office/drawing/2010/main" val="0"/>
              </a:ext>
            </a:extLst>
          </a:blip>
          <a:srcRect/>
          <a:stretch>
            <a:fillRect/>
          </a:stretch>
        </p:blipFill>
        <p:spPr bwMode="auto">
          <a:xfrm rot="20864511">
            <a:off x="676117" y="648918"/>
            <a:ext cx="1665088" cy="1037749"/>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Débarras en cas de tutelle / curatelle">
            <a:extLst>
              <a:ext uri="{FF2B5EF4-FFF2-40B4-BE49-F238E27FC236}">
                <a16:creationId xmlns:a16="http://schemas.microsoft.com/office/drawing/2014/main" id="{367A9603-A7C3-A55A-BB95-CA0FAC02763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0162" y="4645468"/>
            <a:ext cx="1027411" cy="72186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Le saviez-vous: +de 800 000 personnes protégées en France - ATI35">
            <a:extLst>
              <a:ext uri="{FF2B5EF4-FFF2-40B4-BE49-F238E27FC236}">
                <a16:creationId xmlns:a16="http://schemas.microsoft.com/office/drawing/2014/main" id="{80893B9C-FEEE-D77B-E4C9-910CD8DBD89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53765" y="4776442"/>
            <a:ext cx="1348777" cy="1686459"/>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Vers plus de citoyenneté des personnes protégées | Établissement Public de  Santé Mentale Lille-Métropole">
            <a:extLst>
              <a:ext uri="{FF2B5EF4-FFF2-40B4-BE49-F238E27FC236}">
                <a16:creationId xmlns:a16="http://schemas.microsoft.com/office/drawing/2014/main" id="{0581775F-C09A-DFB3-6A5C-897473D2534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9547" y="2528141"/>
            <a:ext cx="794179" cy="1245772"/>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LES DROITS DES MAJEURS PROTEGES">
            <a:extLst>
              <a:ext uri="{FF2B5EF4-FFF2-40B4-BE49-F238E27FC236}">
                <a16:creationId xmlns:a16="http://schemas.microsoft.com/office/drawing/2014/main" id="{3ECDB440-E254-6E77-1F60-9563C9E0005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73896" y="2871005"/>
            <a:ext cx="789051" cy="1007131"/>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B531FED8-282E-2FD0-01D9-7CFCCD630D94}"/>
              </a:ext>
            </a:extLst>
          </p:cNvPr>
          <p:cNvSpPr txBox="1"/>
          <p:nvPr/>
        </p:nvSpPr>
        <p:spPr>
          <a:xfrm>
            <a:off x="5799112" y="2302562"/>
            <a:ext cx="2750976" cy="1475660"/>
          </a:xfrm>
          <a:prstGeom prst="rect">
            <a:avLst/>
          </a:prstGeom>
          <a:noFill/>
        </p:spPr>
        <p:txBody>
          <a:bodyPr wrap="square" rtlCol="0">
            <a:spAutoFit/>
          </a:bodyPr>
          <a:lstStyle/>
          <a:p>
            <a:pPr>
              <a:lnSpc>
                <a:spcPct val="150000"/>
              </a:lnSpc>
            </a:pPr>
            <a:r>
              <a:rPr lang="fr-FR" sz="3200" dirty="0">
                <a:solidFill>
                  <a:schemeClr val="bg1"/>
                </a:solidFill>
                <a:latin typeface="Arial Narrow" panose="020B0606020202030204" pitchFamily="34" charset="0"/>
              </a:rPr>
              <a:t>Rapport Activité MJPM 2025</a:t>
            </a:r>
          </a:p>
        </p:txBody>
      </p:sp>
      <p:pic>
        <p:nvPicPr>
          <p:cNvPr id="6" name="Picture 4">
            <a:extLst>
              <a:ext uri="{FF2B5EF4-FFF2-40B4-BE49-F238E27FC236}">
                <a16:creationId xmlns:a16="http://schemas.microsoft.com/office/drawing/2014/main" id="{4772F266-6714-03B0-6414-D7209688F1FF}"/>
              </a:ext>
            </a:extLst>
          </p:cNvPr>
          <p:cNvPicPr>
            <a:picLocks noChangeAspect="1"/>
          </p:cNvPicPr>
          <p:nvPr/>
        </p:nvPicPr>
        <p:blipFill>
          <a:blip r:embed="rId9" cstate="print">
            <a:lum contrast="-20000"/>
            <a:extLst>
              <a:ext uri="{28A0092B-C50C-407E-A947-70E740481C1C}">
                <a14:useLocalDpi xmlns:a14="http://schemas.microsoft.com/office/drawing/2010/main" val="0"/>
              </a:ext>
            </a:extLst>
          </a:blip>
          <a:srcRect/>
          <a:stretch>
            <a:fillRect/>
          </a:stretch>
        </p:blipFill>
        <p:spPr>
          <a:xfrm>
            <a:off x="1879728" y="2036410"/>
            <a:ext cx="1753914" cy="2229233"/>
          </a:xfrm>
          <a:prstGeom prst="rect">
            <a:avLst/>
          </a:prstGeom>
          <a:noFill/>
          <a:effectLst>
            <a:softEdge rad="317500"/>
          </a:effectLst>
        </p:spPr>
      </p:pic>
    </p:spTree>
    <p:extLst>
      <p:ext uri="{BB962C8B-B14F-4D97-AF65-F5344CB8AC3E}">
        <p14:creationId xmlns:p14="http://schemas.microsoft.com/office/powerpoint/2010/main" val="2892060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1BD3F535-F0A7-906F-5221-4CD0A847438E}"/>
              </a:ext>
            </a:extLst>
          </p:cNvPr>
          <p:cNvSpPr>
            <a:spLocks noGrp="1"/>
          </p:cNvSpPr>
          <p:nvPr>
            <p:ph type="title"/>
          </p:nvPr>
        </p:nvSpPr>
        <p:spPr>
          <a:xfrm>
            <a:off x="3923928" y="169959"/>
            <a:ext cx="1512168" cy="604349"/>
          </a:xfrm>
        </p:spPr>
        <p:txBody>
          <a:bodyPr vert="horz" lIns="91440" tIns="45720" rIns="91440" bIns="45720" rtlCol="0">
            <a:normAutofit fontScale="90000"/>
          </a:bodyPr>
          <a:lstStyle/>
          <a:p>
            <a:r>
              <a:rPr lang="en-US" sz="2800" b="1" u="sng" dirty="0">
                <a:solidFill>
                  <a:schemeClr val="accent2">
                    <a:lumMod val="75000"/>
                  </a:schemeClr>
                </a:solidFill>
                <a:latin typeface="Arial Narrow" panose="020B0606020202030204" pitchFamily="34" charset="0"/>
              </a:rPr>
              <a:t>Sommaire</a:t>
            </a:r>
          </a:p>
        </p:txBody>
      </p:sp>
      <p:sp>
        <p:nvSpPr>
          <p:cNvPr id="76" name="Isosceles Triangle 75">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4" name="Espace réservé du contenu 3">
            <a:extLst>
              <a:ext uri="{FF2B5EF4-FFF2-40B4-BE49-F238E27FC236}">
                <a16:creationId xmlns:a16="http://schemas.microsoft.com/office/drawing/2014/main" id="{A866AE50-6DC5-251B-468C-B6E1B84F2C8D}"/>
              </a:ext>
            </a:extLst>
          </p:cNvPr>
          <p:cNvSpPr>
            <a:spLocks noGrp="1"/>
          </p:cNvSpPr>
          <p:nvPr>
            <p:ph idx="1"/>
          </p:nvPr>
        </p:nvSpPr>
        <p:spPr>
          <a:xfrm>
            <a:off x="474276" y="836278"/>
            <a:ext cx="8649005" cy="5765131"/>
          </a:xfrm>
        </p:spPr>
        <p:txBody>
          <a:bodyPr>
            <a:noAutofit/>
          </a:bodyPr>
          <a:lstStyle/>
          <a:p>
            <a:pPr>
              <a:lnSpc>
                <a:spcPct val="90000"/>
              </a:lnSpc>
            </a:pPr>
            <a:r>
              <a:rPr lang="fr-FR" sz="2200" dirty="0">
                <a:solidFill>
                  <a:srgbClr val="002060"/>
                </a:solidFill>
                <a:latin typeface="Arial Narrow" panose="020B0606020202030204" pitchFamily="34" charset="0"/>
              </a:rPr>
              <a:t>L’Effectif des ETP accordé au budget 2025	</a:t>
            </a:r>
          </a:p>
          <a:p>
            <a:pPr>
              <a:lnSpc>
                <a:spcPct val="90000"/>
              </a:lnSpc>
            </a:pPr>
            <a:r>
              <a:rPr lang="fr-FR" sz="2200" dirty="0">
                <a:solidFill>
                  <a:srgbClr val="002060"/>
                </a:solidFill>
                <a:latin typeface="Arial Narrow" panose="020B0606020202030204" pitchFamily="34" charset="0"/>
              </a:rPr>
              <a:t>Mouvement de l’Equipe	</a:t>
            </a:r>
          </a:p>
          <a:p>
            <a:pPr>
              <a:lnSpc>
                <a:spcPct val="90000"/>
              </a:lnSpc>
            </a:pPr>
            <a:r>
              <a:rPr lang="fr-FR" sz="2200" b="1" u="sng" dirty="0">
                <a:solidFill>
                  <a:srgbClr val="002060"/>
                </a:solidFill>
                <a:latin typeface="Arial Narrow" panose="020B0606020202030204" pitchFamily="34" charset="0"/>
              </a:rPr>
              <a:t>L’ACTIVITE DMJPM EN 2025</a:t>
            </a:r>
            <a:r>
              <a:rPr lang="fr-FR" sz="2200" b="1" dirty="0">
                <a:solidFill>
                  <a:srgbClr val="002060"/>
                </a:solidFill>
                <a:latin typeface="Arial Narrow" panose="020B0606020202030204" pitchFamily="34" charset="0"/>
              </a:rPr>
              <a:t>	</a:t>
            </a:r>
          </a:p>
          <a:p>
            <a:pPr>
              <a:lnSpc>
                <a:spcPct val="90000"/>
              </a:lnSpc>
            </a:pPr>
            <a:r>
              <a:rPr lang="fr-FR" sz="2200" dirty="0">
                <a:solidFill>
                  <a:srgbClr val="002060"/>
                </a:solidFill>
                <a:latin typeface="Arial Narrow" panose="020B0606020202030204" pitchFamily="34" charset="0"/>
              </a:rPr>
              <a:t>Evolution par type de mesures entre 2021 et 2025	</a:t>
            </a:r>
          </a:p>
          <a:p>
            <a:pPr>
              <a:lnSpc>
                <a:spcPct val="90000"/>
              </a:lnSpc>
            </a:pPr>
            <a:r>
              <a:rPr lang="fr-FR" sz="2200" dirty="0">
                <a:solidFill>
                  <a:srgbClr val="002060"/>
                </a:solidFill>
                <a:latin typeface="Arial Narrow" panose="020B0606020202030204" pitchFamily="34" charset="0"/>
              </a:rPr>
              <a:t>Evolution du flux des mesures entre 2021 et  2025	</a:t>
            </a:r>
          </a:p>
          <a:p>
            <a:pPr>
              <a:lnSpc>
                <a:spcPct val="90000"/>
              </a:lnSpc>
            </a:pPr>
            <a:r>
              <a:rPr lang="fr-FR" sz="2200" dirty="0">
                <a:solidFill>
                  <a:srgbClr val="002060"/>
                </a:solidFill>
                <a:latin typeface="Arial Narrow" panose="020B0606020202030204" pitchFamily="34" charset="0"/>
              </a:rPr>
              <a:t>Les origines des entrées	</a:t>
            </a:r>
          </a:p>
          <a:p>
            <a:pPr>
              <a:lnSpc>
                <a:spcPct val="90000"/>
              </a:lnSpc>
            </a:pPr>
            <a:r>
              <a:rPr lang="fr-FR" sz="2200" dirty="0">
                <a:solidFill>
                  <a:srgbClr val="002060"/>
                </a:solidFill>
                <a:latin typeface="Arial Narrow" panose="020B0606020202030204" pitchFamily="34" charset="0"/>
              </a:rPr>
              <a:t>Les origines des sorties</a:t>
            </a:r>
          </a:p>
          <a:p>
            <a:pPr>
              <a:lnSpc>
                <a:spcPct val="90000"/>
              </a:lnSpc>
            </a:pPr>
            <a:r>
              <a:rPr lang="fr-FR" sz="2200" dirty="0">
                <a:solidFill>
                  <a:srgbClr val="002060"/>
                </a:solidFill>
                <a:latin typeface="Arial Narrow" panose="020B0606020202030204" pitchFamily="34" charset="0"/>
              </a:rPr>
              <a:t>Répartition des mesures par tribunaux de 2021 à 2025	</a:t>
            </a:r>
          </a:p>
          <a:p>
            <a:pPr>
              <a:lnSpc>
                <a:spcPct val="90000"/>
              </a:lnSpc>
            </a:pPr>
            <a:r>
              <a:rPr lang="fr-FR" sz="2200" dirty="0">
                <a:solidFill>
                  <a:srgbClr val="002060"/>
                </a:solidFill>
                <a:latin typeface="Arial Narrow" panose="020B0606020202030204" pitchFamily="34" charset="0"/>
              </a:rPr>
              <a:t>Caractéristiques des mesures et du public	</a:t>
            </a:r>
          </a:p>
          <a:p>
            <a:pPr>
              <a:lnSpc>
                <a:spcPct val="90000"/>
              </a:lnSpc>
            </a:pPr>
            <a:r>
              <a:rPr lang="fr-FR" sz="2200" dirty="0">
                <a:solidFill>
                  <a:srgbClr val="002060"/>
                </a:solidFill>
                <a:latin typeface="Arial Narrow" panose="020B0606020202030204" pitchFamily="34" charset="0"/>
              </a:rPr>
              <a:t>La répartition des PP selon leur mesure et lieu de vie	</a:t>
            </a:r>
          </a:p>
          <a:p>
            <a:pPr>
              <a:lnSpc>
                <a:spcPct val="90000"/>
              </a:lnSpc>
            </a:pPr>
            <a:r>
              <a:rPr lang="fr-FR" sz="2200" dirty="0">
                <a:solidFill>
                  <a:srgbClr val="002060"/>
                </a:solidFill>
                <a:latin typeface="Arial Narrow" panose="020B0606020202030204" pitchFamily="34" charset="0"/>
              </a:rPr>
              <a:t>L’évolution de la répartition des PP en % selon le lieu de vie entre 2021 et 2025</a:t>
            </a:r>
          </a:p>
          <a:p>
            <a:pPr>
              <a:lnSpc>
                <a:spcPct val="90000"/>
              </a:lnSpc>
            </a:pPr>
            <a:r>
              <a:rPr lang="fr-FR" sz="2200" dirty="0">
                <a:solidFill>
                  <a:srgbClr val="002060"/>
                </a:solidFill>
                <a:latin typeface="Arial Narrow" panose="020B0606020202030204" pitchFamily="34" charset="0"/>
              </a:rPr>
              <a:t>Répartition sur le territoire	</a:t>
            </a:r>
          </a:p>
          <a:p>
            <a:pPr>
              <a:lnSpc>
                <a:spcPct val="90000"/>
              </a:lnSpc>
            </a:pPr>
            <a:r>
              <a:rPr lang="fr-FR" sz="2200" dirty="0">
                <a:solidFill>
                  <a:srgbClr val="002060"/>
                </a:solidFill>
                <a:latin typeface="Arial Narrow" panose="020B0606020202030204" pitchFamily="34" charset="0"/>
              </a:rPr>
              <a:t>Schéma actualisé des secteurs 	</a:t>
            </a:r>
          </a:p>
          <a:p>
            <a:pPr>
              <a:lnSpc>
                <a:spcPct val="90000"/>
              </a:lnSpc>
            </a:pPr>
            <a:endParaRPr lang="fr-FR" sz="2200" dirty="0"/>
          </a:p>
        </p:txBody>
      </p:sp>
      <p:sp>
        <p:nvSpPr>
          <p:cNvPr id="78" name="Isosceles Triangle 77">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dirty="0"/>
          </a:p>
        </p:txBody>
      </p:sp>
      <p:sp>
        <p:nvSpPr>
          <p:cNvPr id="3" name="Espace réservé du pied de page 1">
            <a:extLst>
              <a:ext uri="{FF2B5EF4-FFF2-40B4-BE49-F238E27FC236}">
                <a16:creationId xmlns:a16="http://schemas.microsoft.com/office/drawing/2014/main" id="{B83B71BA-421D-11F0-9F10-6B1BC9E8CFB5}"/>
              </a:ext>
            </a:extLst>
          </p:cNvPr>
          <p:cNvSpPr>
            <a:spLocks noGrp="1"/>
          </p:cNvSpPr>
          <p:nvPr>
            <p:ph type="ftr" sz="quarter" idx="11"/>
          </p:nvPr>
        </p:nvSpPr>
        <p:spPr>
          <a:xfrm>
            <a:off x="7049553" y="6406772"/>
            <a:ext cx="1615852" cy="365125"/>
          </a:xfrm>
        </p:spPr>
        <p:txBody>
          <a:bodyPr vert="horz" lIns="91440" tIns="45720" rIns="91440" bIns="45720" rtlCol="0" anchor="ctr">
            <a:normAutofit/>
          </a:bodyPr>
          <a:lstStyle/>
          <a:p>
            <a:pPr defTabSz="457200">
              <a:spcAft>
                <a:spcPts val="600"/>
              </a:spcAft>
              <a:defRPr/>
            </a:pPr>
            <a:r>
              <a:rPr lang="en-US" b="0" i="1" kern="1200" dirty="0">
                <a:solidFill>
                  <a:schemeClr val="accent2">
                    <a:lumMod val="75000"/>
                  </a:schemeClr>
                </a:solidFill>
                <a:latin typeface="+mn-lt"/>
                <a:ea typeface="+mn-ea"/>
                <a:cs typeface="+mn-cs"/>
              </a:rPr>
              <a:t>Rapport ATH Activité 2025</a:t>
            </a:r>
          </a:p>
        </p:txBody>
      </p:sp>
      <p:pic>
        <p:nvPicPr>
          <p:cNvPr id="5" name="Image 295" descr="fleur[1]">
            <a:extLst>
              <a:ext uri="{FF2B5EF4-FFF2-40B4-BE49-F238E27FC236}">
                <a16:creationId xmlns:a16="http://schemas.microsoft.com/office/drawing/2014/main" id="{5FB24DCC-CFE3-F10F-3DC9-B89F18E0C518}"/>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 uri="{28A0092B-C50C-407E-A947-70E740481C1C}">
                <a14:useLocalDpi xmlns:a14="http://schemas.microsoft.com/office/drawing/2010/main" val="0"/>
              </a:ext>
            </a:extLst>
          </a:blip>
          <a:stretch>
            <a:fillRect/>
          </a:stretch>
        </p:blipFill>
        <p:spPr bwMode="auto">
          <a:xfrm>
            <a:off x="8676456" y="6339890"/>
            <a:ext cx="343827" cy="412024"/>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895485"/>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26999</TotalTime>
  <Words>2862</Words>
  <Application>Microsoft Office PowerPoint</Application>
  <PresentationFormat>Affichage à l'écran (4:3)</PresentationFormat>
  <Paragraphs>620</Paragraphs>
  <Slides>37</Slides>
  <Notes>3</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37</vt:i4>
      </vt:variant>
    </vt:vector>
  </HeadingPairs>
  <TitlesOfParts>
    <vt:vector size="46" baseType="lpstr">
      <vt:lpstr>Arial</vt:lpstr>
      <vt:lpstr>Arial Black</vt:lpstr>
      <vt:lpstr>Arial Narrow</vt:lpstr>
      <vt:lpstr>Calibri</vt:lpstr>
      <vt:lpstr>Trebuchet MS</vt:lpstr>
      <vt:lpstr>Wingdings</vt:lpstr>
      <vt:lpstr>Wingdings 3</vt:lpstr>
      <vt:lpstr>1_Thème Office</vt:lpstr>
      <vt:lpstr>Facette</vt:lpstr>
      <vt:lpstr>Assemblée Générale  </vt:lpstr>
      <vt:lpstr>Ordre du jour</vt:lpstr>
      <vt:lpstr>Présentation PowerPoint</vt:lpstr>
      <vt:lpstr>Présentation PowerPoint</vt:lpstr>
      <vt:lpstr>Présentation PowerPoint</vt:lpstr>
      <vt:lpstr>Présentation PowerPoint</vt:lpstr>
      <vt:lpstr>La Gouvernance  ATH en 2025</vt:lpstr>
      <vt:lpstr>Présentation PowerPoint</vt:lpstr>
      <vt:lpstr>Sommaire</vt:lpstr>
      <vt:lpstr>Sommaire</vt:lpstr>
      <vt:lpstr>L’Effectif des ETP accordé au budget 2025</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Emmanuelle</dc:creator>
  <cp:lastModifiedBy>Marie Laure BLIN</cp:lastModifiedBy>
  <cp:revision>1453</cp:revision>
  <cp:lastPrinted>2026-06-01T13:37:32Z</cp:lastPrinted>
  <dcterms:created xsi:type="dcterms:W3CDTF">2007-01-09T19:46:58Z</dcterms:created>
  <dcterms:modified xsi:type="dcterms:W3CDTF">2026-06-02T15:37:08Z</dcterms:modified>
</cp:coreProperties>
</file>