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 id="2147483674" r:id="rId2"/>
  </p:sldMasterIdLst>
  <p:notesMasterIdLst>
    <p:notesMasterId r:id="rId42"/>
  </p:notesMasterIdLst>
  <p:handoutMasterIdLst>
    <p:handoutMasterId r:id="rId43"/>
  </p:handoutMasterIdLst>
  <p:sldIdLst>
    <p:sldId id="293" r:id="rId3"/>
    <p:sldId id="343" r:id="rId4"/>
    <p:sldId id="407" r:id="rId5"/>
    <p:sldId id="487" r:id="rId6"/>
    <p:sldId id="467" r:id="rId7"/>
    <p:sldId id="470" r:id="rId8"/>
    <p:sldId id="468" r:id="rId9"/>
    <p:sldId id="465" r:id="rId10"/>
    <p:sldId id="488" r:id="rId11"/>
    <p:sldId id="490" r:id="rId12"/>
    <p:sldId id="478" r:id="rId13"/>
    <p:sldId id="463" r:id="rId14"/>
    <p:sldId id="445" r:id="rId15"/>
    <p:sldId id="479" r:id="rId16"/>
    <p:sldId id="457" r:id="rId17"/>
    <p:sldId id="349" r:id="rId18"/>
    <p:sldId id="377" r:id="rId19"/>
    <p:sldId id="334" r:id="rId20"/>
    <p:sldId id="480" r:id="rId21"/>
    <p:sldId id="330" r:id="rId22"/>
    <p:sldId id="355" r:id="rId23"/>
    <p:sldId id="438" r:id="rId24"/>
    <p:sldId id="307" r:id="rId25"/>
    <p:sldId id="385" r:id="rId26"/>
    <p:sldId id="387" r:id="rId27"/>
    <p:sldId id="388" r:id="rId28"/>
    <p:sldId id="475" r:id="rId29"/>
    <p:sldId id="481" r:id="rId30"/>
    <p:sldId id="482" r:id="rId31"/>
    <p:sldId id="474" r:id="rId32"/>
    <p:sldId id="483" r:id="rId33"/>
    <p:sldId id="379" r:id="rId34"/>
    <p:sldId id="352" r:id="rId35"/>
    <p:sldId id="469" r:id="rId36"/>
    <p:sldId id="489" r:id="rId37"/>
    <p:sldId id="484" r:id="rId38"/>
    <p:sldId id="412" r:id="rId39"/>
    <p:sldId id="485" r:id="rId40"/>
    <p:sldId id="372" r:id="rId41"/>
  </p:sldIdLst>
  <p:sldSz cx="9144000" cy="6858000" type="screen4x3"/>
  <p:notesSz cx="6797675" cy="9926638"/>
  <p:defaultTextStyle>
    <a:defPPr>
      <a:defRPr lang="fr-FR"/>
    </a:defPPr>
    <a:lvl1pPr algn="ctr" rtl="0" fontAlgn="base">
      <a:spcBef>
        <a:spcPct val="0"/>
      </a:spcBef>
      <a:spcAft>
        <a:spcPct val="0"/>
      </a:spcAft>
      <a:defRPr sz="2600" b="1" kern="1200">
        <a:solidFill>
          <a:srgbClr val="FF3300"/>
        </a:solidFill>
        <a:latin typeface="Arial Black" pitchFamily="34" charset="0"/>
        <a:ea typeface="+mn-ea"/>
        <a:cs typeface="+mn-cs"/>
      </a:defRPr>
    </a:lvl1pPr>
    <a:lvl2pPr marL="457200" algn="ctr" rtl="0" fontAlgn="base">
      <a:spcBef>
        <a:spcPct val="0"/>
      </a:spcBef>
      <a:spcAft>
        <a:spcPct val="0"/>
      </a:spcAft>
      <a:defRPr sz="2600" b="1" kern="1200">
        <a:solidFill>
          <a:srgbClr val="FF3300"/>
        </a:solidFill>
        <a:latin typeface="Arial Black" pitchFamily="34" charset="0"/>
        <a:ea typeface="+mn-ea"/>
        <a:cs typeface="+mn-cs"/>
      </a:defRPr>
    </a:lvl2pPr>
    <a:lvl3pPr marL="914400" algn="ctr" rtl="0" fontAlgn="base">
      <a:spcBef>
        <a:spcPct val="0"/>
      </a:spcBef>
      <a:spcAft>
        <a:spcPct val="0"/>
      </a:spcAft>
      <a:defRPr sz="2600" b="1" kern="1200">
        <a:solidFill>
          <a:srgbClr val="FF3300"/>
        </a:solidFill>
        <a:latin typeface="Arial Black" pitchFamily="34" charset="0"/>
        <a:ea typeface="+mn-ea"/>
        <a:cs typeface="+mn-cs"/>
      </a:defRPr>
    </a:lvl3pPr>
    <a:lvl4pPr marL="1371600" algn="ctr" rtl="0" fontAlgn="base">
      <a:spcBef>
        <a:spcPct val="0"/>
      </a:spcBef>
      <a:spcAft>
        <a:spcPct val="0"/>
      </a:spcAft>
      <a:defRPr sz="2600" b="1" kern="1200">
        <a:solidFill>
          <a:srgbClr val="FF3300"/>
        </a:solidFill>
        <a:latin typeface="Arial Black" pitchFamily="34" charset="0"/>
        <a:ea typeface="+mn-ea"/>
        <a:cs typeface="+mn-cs"/>
      </a:defRPr>
    </a:lvl4pPr>
    <a:lvl5pPr marL="1828800" algn="ctr" rtl="0" fontAlgn="base">
      <a:spcBef>
        <a:spcPct val="0"/>
      </a:spcBef>
      <a:spcAft>
        <a:spcPct val="0"/>
      </a:spcAft>
      <a:defRPr sz="2600" b="1" kern="1200">
        <a:solidFill>
          <a:srgbClr val="FF3300"/>
        </a:solidFill>
        <a:latin typeface="Arial Black" pitchFamily="34" charset="0"/>
        <a:ea typeface="+mn-ea"/>
        <a:cs typeface="+mn-cs"/>
      </a:defRPr>
    </a:lvl5pPr>
    <a:lvl6pPr marL="2286000" algn="l" defTabSz="914400" rtl="0" eaLnBrk="1" latinLnBrk="0" hangingPunct="1">
      <a:defRPr sz="2600" b="1" kern="1200">
        <a:solidFill>
          <a:srgbClr val="FF3300"/>
        </a:solidFill>
        <a:latin typeface="Arial Black" pitchFamily="34" charset="0"/>
        <a:ea typeface="+mn-ea"/>
        <a:cs typeface="+mn-cs"/>
      </a:defRPr>
    </a:lvl6pPr>
    <a:lvl7pPr marL="2743200" algn="l" defTabSz="914400" rtl="0" eaLnBrk="1" latinLnBrk="0" hangingPunct="1">
      <a:defRPr sz="2600" b="1" kern="1200">
        <a:solidFill>
          <a:srgbClr val="FF3300"/>
        </a:solidFill>
        <a:latin typeface="Arial Black" pitchFamily="34" charset="0"/>
        <a:ea typeface="+mn-ea"/>
        <a:cs typeface="+mn-cs"/>
      </a:defRPr>
    </a:lvl7pPr>
    <a:lvl8pPr marL="3200400" algn="l" defTabSz="914400" rtl="0" eaLnBrk="1" latinLnBrk="0" hangingPunct="1">
      <a:defRPr sz="2600" b="1" kern="1200">
        <a:solidFill>
          <a:srgbClr val="FF3300"/>
        </a:solidFill>
        <a:latin typeface="Arial Black" pitchFamily="34" charset="0"/>
        <a:ea typeface="+mn-ea"/>
        <a:cs typeface="+mn-cs"/>
      </a:defRPr>
    </a:lvl8pPr>
    <a:lvl9pPr marL="3657600" algn="l" defTabSz="914400" rtl="0" eaLnBrk="1" latinLnBrk="0" hangingPunct="1">
      <a:defRPr sz="2600" b="1" kern="1200">
        <a:solidFill>
          <a:srgbClr val="FF3300"/>
        </a:solidFill>
        <a:latin typeface="Arial Black" pitchFamily="34" charset="0"/>
        <a:ea typeface="+mn-ea"/>
        <a:cs typeface="+mn-cs"/>
      </a:defRPr>
    </a:lvl9pPr>
  </p:defaultTextStyle>
  <p:extLst>
    <p:ext uri="{521415D9-36F7-43E2-AB2F-B90AF26B5E84}">
      <p14:sectionLst xmlns:p14="http://schemas.microsoft.com/office/powerpoint/2010/main">
        <p14:section name="Section par défaut" id="{6B1F8C65-7D59-44E9-B0E1-102E0AF98B57}">
          <p14:sldIdLst>
            <p14:sldId id="293"/>
            <p14:sldId id="343"/>
            <p14:sldId id="407"/>
            <p14:sldId id="487"/>
            <p14:sldId id="467"/>
            <p14:sldId id="470"/>
            <p14:sldId id="468"/>
            <p14:sldId id="465"/>
            <p14:sldId id="488"/>
            <p14:sldId id="490"/>
            <p14:sldId id="478"/>
            <p14:sldId id="463"/>
            <p14:sldId id="445"/>
            <p14:sldId id="479"/>
            <p14:sldId id="457"/>
            <p14:sldId id="349"/>
            <p14:sldId id="377"/>
            <p14:sldId id="334"/>
            <p14:sldId id="480"/>
            <p14:sldId id="330"/>
            <p14:sldId id="355"/>
            <p14:sldId id="438"/>
            <p14:sldId id="307"/>
            <p14:sldId id="385"/>
            <p14:sldId id="387"/>
            <p14:sldId id="388"/>
            <p14:sldId id="475"/>
            <p14:sldId id="481"/>
            <p14:sldId id="482"/>
            <p14:sldId id="474"/>
            <p14:sldId id="483"/>
            <p14:sldId id="379"/>
            <p14:sldId id="352"/>
            <p14:sldId id="469"/>
            <p14:sldId id="489"/>
            <p14:sldId id="484"/>
            <p14:sldId id="412"/>
            <p14:sldId id="485"/>
            <p14:sldId id="372"/>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E9A934-A403-E6B6-BC2E-4230995CEEBF}" name="Isabelle DORDOIGNE" initials="ID" userId="S::isabelledordoigne@athsarthe.fr::87ea761a-92de-4fd8-bf58-b1e60bc689f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sabelle DORDOIGNE" initials="I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00"/>
    <a:srgbClr val="339966"/>
    <a:srgbClr val="FF6699"/>
    <a:srgbClr val="CC9900"/>
    <a:srgbClr val="EC2712"/>
    <a:srgbClr val="E3FFBD"/>
    <a:srgbClr val="FDFFE1"/>
    <a:srgbClr val="B9CD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02" autoAdjust="0"/>
    <p:restoredTop sz="98795" autoAdjust="0"/>
  </p:normalViewPr>
  <p:slideViewPr>
    <p:cSldViewPr>
      <p:cViewPr varScale="1">
        <p:scale>
          <a:sx n="108" d="100"/>
          <a:sy n="108" d="100"/>
        </p:scale>
        <p:origin x="194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402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22482259162048"/>
          <c:y val="8.9078028055184985E-2"/>
          <c:w val="0.35464057051889686"/>
          <c:h val="0.56572794248025005"/>
        </c:manualLayout>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21613355680745"/>
          <c:y val="0.11992963940193493"/>
          <c:w val="0.53324296699109774"/>
          <c:h val="0.83081794195250658"/>
        </c:manualLayout>
      </c:layout>
      <c:pieChart>
        <c:varyColors val="1"/>
        <c:dLbls>
          <c:dLblPos val="in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'2024'!$B$83</c:f>
              <c:strCache>
                <c:ptCount val="1"/>
                <c:pt idx="0">
                  <c:v>Nombres de nouvelles mesures</c:v>
                </c:pt>
              </c:strCache>
            </c:strRef>
          </c:tx>
          <c:spPr>
            <a:pattFill prst="ltUpDiag">
              <a:fgClr>
                <a:schemeClr val="accent1"/>
              </a:fgClr>
              <a:bgClr>
                <a:schemeClr val="lt1"/>
              </a:bgClr>
            </a:pattFill>
            <a:ln>
              <a:noFill/>
            </a:ln>
            <a:effectLst/>
          </c:spPr>
          <c:invertIfNegative val="0"/>
          <c:dLbls>
            <c:spPr>
              <a:solidFill>
                <a:schemeClr val="accent1">
                  <a:alpha val="70000"/>
                </a:schemeClr>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Arial Narrow" panose="020B0606020202030204" pitchFamily="34" charset="0"/>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'2024'!$A$84:$A$86</c:f>
              <c:strCache>
                <c:ptCount val="3"/>
                <c:pt idx="0">
                  <c:v>Ouvertures de mesure</c:v>
                </c:pt>
                <c:pt idx="1">
                  <c:v>Transferts de la famille</c:v>
                </c:pt>
                <c:pt idx="2">
                  <c:v>Transferts autres DMJPM</c:v>
                </c:pt>
              </c:strCache>
            </c:strRef>
          </c:cat>
          <c:val>
            <c:numRef>
              <c:f>'2024'!$B$84:$B$86</c:f>
              <c:numCache>
                <c:formatCode>General</c:formatCode>
                <c:ptCount val="3"/>
                <c:pt idx="0">
                  <c:v>120</c:v>
                </c:pt>
                <c:pt idx="1">
                  <c:v>4</c:v>
                </c:pt>
                <c:pt idx="2">
                  <c:v>19</c:v>
                </c:pt>
              </c:numCache>
            </c:numRef>
          </c:val>
          <c:extLst>
            <c:ext xmlns:c16="http://schemas.microsoft.com/office/drawing/2014/chart" uri="{C3380CC4-5D6E-409C-BE32-E72D297353CC}">
              <c16:uniqueId val="{00000000-8268-49FC-8A22-447C975B95A3}"/>
            </c:ext>
          </c:extLst>
        </c:ser>
        <c:dLbls>
          <c:dLblPos val="inEnd"/>
          <c:showLegendKey val="0"/>
          <c:showVal val="1"/>
          <c:showCatName val="0"/>
          <c:showSerName val="0"/>
          <c:showPercent val="0"/>
          <c:showBubbleSize val="0"/>
        </c:dLbls>
        <c:gapWidth val="269"/>
        <c:overlap val="-20"/>
        <c:axId val="959515615"/>
        <c:axId val="959499775"/>
      </c:barChart>
      <c:catAx>
        <c:axId val="959515615"/>
        <c:scaling>
          <c:orientation val="minMax"/>
        </c:scaling>
        <c:delete val="0"/>
        <c:axPos val="l"/>
        <c:numFmt formatCode="General" sourceLinked="1"/>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1800" b="1" i="0" u="none" strike="noStrike" kern="1200" cap="all" spc="150" normalizeH="0" baseline="0">
                <a:solidFill>
                  <a:schemeClr val="accent1">
                    <a:lumMod val="75000"/>
                  </a:schemeClr>
                </a:solidFill>
                <a:latin typeface="Arial Narrow" panose="020B0606020202030204" pitchFamily="34" charset="0"/>
                <a:ea typeface="+mn-ea"/>
                <a:cs typeface="+mn-cs"/>
              </a:defRPr>
            </a:pPr>
            <a:endParaRPr lang="fr-FR"/>
          </a:p>
        </c:txPr>
        <c:crossAx val="959499775"/>
        <c:crosses val="autoZero"/>
        <c:auto val="1"/>
        <c:lblAlgn val="ctr"/>
        <c:lblOffset val="100"/>
        <c:noMultiLvlLbl val="0"/>
      </c:catAx>
      <c:valAx>
        <c:axId val="959499775"/>
        <c:scaling>
          <c:orientation val="minMax"/>
        </c:scaling>
        <c:delete val="0"/>
        <c:axPos val="b"/>
        <c:majorGridlines>
          <c:spPr>
            <a:ln w="9525" cap="flat" cmpd="sng" algn="ctr">
              <a:solidFill>
                <a:schemeClr val="lt1">
                  <a:alpha val="2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crossAx val="959515615"/>
        <c:crosses val="autoZero"/>
        <c:crossBetween val="between"/>
      </c:valAx>
      <c:spPr>
        <a:noFill/>
        <a:ln>
          <a:noFill/>
        </a:ln>
        <a:effectLst/>
      </c:spPr>
    </c:plotArea>
    <c:plotVisOnly val="1"/>
    <c:dispBlanksAs val="gap"/>
    <c:showDLblsOverMax val="0"/>
  </c:chart>
  <c:spPr>
    <a:solidFill>
      <a:srgbClr val="FFCC66">
        <a:alpha val="78000"/>
      </a:srgbClr>
    </a:solidFill>
    <a:ln w="9525" cap="flat" cmpd="sng" algn="ctr">
      <a:solidFill>
        <a:schemeClr val="accent1"/>
      </a:solidFill>
      <a:round/>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'2024'!$L$78</c:f>
              <c:strCache>
                <c:ptCount val="1"/>
                <c:pt idx="0">
                  <c:v>Nombres de fin de mesures</c:v>
                </c:pt>
              </c:strCache>
            </c:strRef>
          </c:tx>
          <c:spPr>
            <a:pattFill prst="narVert">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Arial Narrow" panose="020B0606020202030204" pitchFamily="34" charset="0"/>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'2024'!$K$79:$K$83</c:f>
              <c:strCache>
                <c:ptCount val="5"/>
                <c:pt idx="0">
                  <c:v>Décès</c:v>
                </c:pt>
                <c:pt idx="1">
                  <c:v>Mainlevées</c:v>
                </c:pt>
                <c:pt idx="2">
                  <c:v>Transferts vers autre mandataire</c:v>
                </c:pt>
                <c:pt idx="3">
                  <c:v>Transferts vers famille</c:v>
                </c:pt>
                <c:pt idx="4">
                  <c:v>Caducités</c:v>
                </c:pt>
              </c:strCache>
            </c:strRef>
          </c:cat>
          <c:val>
            <c:numRef>
              <c:f>'2024'!$L$79:$L$83</c:f>
              <c:numCache>
                <c:formatCode>General</c:formatCode>
                <c:ptCount val="5"/>
                <c:pt idx="0">
                  <c:v>41</c:v>
                </c:pt>
                <c:pt idx="1">
                  <c:v>2</c:v>
                </c:pt>
                <c:pt idx="2">
                  <c:v>13</c:v>
                </c:pt>
                <c:pt idx="3">
                  <c:v>2</c:v>
                </c:pt>
                <c:pt idx="4">
                  <c:v>7</c:v>
                </c:pt>
              </c:numCache>
            </c:numRef>
          </c:val>
          <c:extLst>
            <c:ext xmlns:c16="http://schemas.microsoft.com/office/drawing/2014/chart" uri="{C3380CC4-5D6E-409C-BE32-E72D297353CC}">
              <c16:uniqueId val="{00000000-8FD5-41EB-AFE2-648F88CDE1DA}"/>
            </c:ext>
          </c:extLst>
        </c:ser>
        <c:dLbls>
          <c:dLblPos val="inEnd"/>
          <c:showLegendKey val="0"/>
          <c:showVal val="1"/>
          <c:showCatName val="0"/>
          <c:showSerName val="0"/>
          <c:showPercent val="0"/>
          <c:showBubbleSize val="0"/>
        </c:dLbls>
        <c:gapWidth val="227"/>
        <c:overlap val="-48"/>
        <c:axId val="959528095"/>
        <c:axId val="959524735"/>
      </c:barChart>
      <c:catAx>
        <c:axId val="959528095"/>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b" anchorCtr="0"/>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crossAx val="959524735"/>
        <c:crosses val="autoZero"/>
        <c:auto val="1"/>
        <c:lblAlgn val="ctr"/>
        <c:lblOffset val="100"/>
        <c:noMultiLvlLbl val="0"/>
      </c:catAx>
      <c:valAx>
        <c:axId val="95952473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crossAx val="959528095"/>
        <c:crosses val="autoZero"/>
        <c:crossBetween val="between"/>
      </c:valAx>
      <c:spPr>
        <a:noFill/>
        <a:ln>
          <a:noFill/>
        </a:ln>
        <a:effectLst/>
      </c:spPr>
    </c:plotArea>
    <c:plotVisOnly val="1"/>
    <c:dispBlanksAs val="gap"/>
    <c:showDLblsOverMax val="0"/>
  </c:chart>
  <c:spPr>
    <a:solidFill>
      <a:srgbClr val="FFCC66">
        <a:alpha val="67000"/>
      </a:srgbClr>
    </a:solidFill>
    <a:ln w="9525" cap="flat" cmpd="sng" algn="ctr">
      <a:solidFill>
        <a:schemeClr val="tx1">
          <a:lumMod val="15000"/>
          <a:lumOff val="85000"/>
        </a:schemeClr>
      </a:solidFill>
      <a:round/>
    </a:ln>
    <a:effectLst/>
  </c:spPr>
  <c:txPr>
    <a:bodyPr/>
    <a:lstStyle/>
    <a:p>
      <a:pPr>
        <a:defRPr sz="1600">
          <a:latin typeface="Arial Narrow" panose="020B0606020202030204" pitchFamily="34" charset="0"/>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11111111111108E-2"/>
          <c:y val="0.10185185185185185"/>
          <c:w val="0.93888888888888888"/>
          <c:h val="0.69975558271303184"/>
        </c:manualLayout>
      </c:layout>
      <c:lineChart>
        <c:grouping val="standard"/>
        <c:varyColors val="0"/>
        <c:ser>
          <c:idx val="0"/>
          <c:order val="0"/>
          <c:tx>
            <c:strRef>
              <c:f>'2024'!$A$33</c:f>
              <c:strCache>
                <c:ptCount val="1"/>
                <c:pt idx="0">
                  <c:v>Tribunal Le Mans</c:v>
                </c:pt>
              </c:strCache>
            </c:strRef>
          </c:tx>
          <c:spPr>
            <a:ln w="19050" cap="rnd" cmpd="sng" algn="ctr">
              <a:solidFill>
                <a:srgbClr val="DB37B0"/>
              </a:solidFill>
              <a:round/>
            </a:ln>
            <a:effectLst/>
          </c:spPr>
          <c:marker>
            <c:symbol val="circle"/>
            <c:size val="17"/>
            <c:spPr>
              <a:solidFill>
                <a:schemeClr val="lt1"/>
              </a:solidFill>
              <a:ln>
                <a:noFill/>
              </a:ln>
              <a:effectLst/>
            </c:spPr>
          </c:marker>
          <c:dLbls>
            <c:dLbl>
              <c:idx val="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6-5DED-46ED-B735-6ECEFB6A1D8A}"/>
                </c:ext>
              </c:extLst>
            </c:dLbl>
            <c:dLbl>
              <c:idx val="1"/>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5DED-46ED-B735-6ECEFB6A1D8A}"/>
                </c:ext>
              </c:extLst>
            </c:dLbl>
            <c:dLbl>
              <c:idx val="2"/>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4-5DED-46ED-B735-6ECEFB6A1D8A}"/>
                </c:ext>
              </c:extLst>
            </c:dLbl>
            <c:dLbl>
              <c:idx val="3"/>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5DED-46ED-B735-6ECEFB6A1D8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'2024'!$B$32:$F$32</c:f>
              <c:numCache>
                <c:formatCode>General</c:formatCode>
                <c:ptCount val="5"/>
                <c:pt idx="0">
                  <c:v>2020</c:v>
                </c:pt>
                <c:pt idx="1">
                  <c:v>2021</c:v>
                </c:pt>
                <c:pt idx="2">
                  <c:v>2022</c:v>
                </c:pt>
                <c:pt idx="3">
                  <c:v>2023</c:v>
                </c:pt>
                <c:pt idx="4">
                  <c:v>2024</c:v>
                </c:pt>
              </c:numCache>
            </c:numRef>
          </c:cat>
          <c:val>
            <c:numRef>
              <c:f>'2024'!$B$33:$F$33</c:f>
              <c:numCache>
                <c:formatCode>General</c:formatCode>
                <c:ptCount val="5"/>
                <c:pt idx="0">
                  <c:v>691</c:v>
                </c:pt>
                <c:pt idx="1">
                  <c:v>726</c:v>
                </c:pt>
                <c:pt idx="2">
                  <c:v>732</c:v>
                </c:pt>
                <c:pt idx="3">
                  <c:v>730</c:v>
                </c:pt>
                <c:pt idx="4">
                  <c:v>763</c:v>
                </c:pt>
              </c:numCache>
            </c:numRef>
          </c:val>
          <c:smooth val="0"/>
          <c:extLst>
            <c:ext xmlns:c16="http://schemas.microsoft.com/office/drawing/2014/chart" uri="{C3380CC4-5D6E-409C-BE32-E72D297353CC}">
              <c16:uniqueId val="{00000000-5DED-46ED-B735-6ECEFB6A1D8A}"/>
            </c:ext>
          </c:extLst>
        </c:ser>
        <c:ser>
          <c:idx val="1"/>
          <c:order val="1"/>
          <c:tx>
            <c:strRef>
              <c:f>'2024'!$A$34</c:f>
              <c:strCache>
                <c:ptCount val="1"/>
                <c:pt idx="0">
                  <c:v>Tribunal La Flèche</c:v>
                </c:pt>
              </c:strCache>
            </c:strRef>
          </c:tx>
          <c:spPr>
            <a:ln w="19050" cap="rnd" cmpd="sng" algn="ctr">
              <a:solidFill>
                <a:srgbClr val="FFC000"/>
              </a:solidFill>
              <a:round/>
            </a:ln>
            <a:effectLst/>
          </c:spPr>
          <c:marker>
            <c:symbol val="circle"/>
            <c:size val="17"/>
            <c:spPr>
              <a:solidFill>
                <a:schemeClr val="lt1"/>
              </a:solidFill>
              <a:ln>
                <a:noFill/>
              </a:ln>
              <a:effectLst/>
            </c:spPr>
          </c:marker>
          <c:dLbls>
            <c:dLbl>
              <c:idx val="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A-5DED-46ED-B735-6ECEFB6A1D8A}"/>
                </c:ext>
              </c:extLst>
            </c:dLbl>
            <c:dLbl>
              <c:idx val="1"/>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9-5DED-46ED-B735-6ECEFB6A1D8A}"/>
                </c:ext>
              </c:extLst>
            </c:dLbl>
            <c:dLbl>
              <c:idx val="2"/>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8-5DED-46ED-B735-6ECEFB6A1D8A}"/>
                </c:ext>
              </c:extLst>
            </c:dLbl>
            <c:dLbl>
              <c:idx val="3"/>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7-5DED-46ED-B735-6ECEFB6A1D8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'2024'!$B$32:$F$32</c:f>
              <c:numCache>
                <c:formatCode>General</c:formatCode>
                <c:ptCount val="5"/>
                <c:pt idx="0">
                  <c:v>2020</c:v>
                </c:pt>
                <c:pt idx="1">
                  <c:v>2021</c:v>
                </c:pt>
                <c:pt idx="2">
                  <c:v>2022</c:v>
                </c:pt>
                <c:pt idx="3">
                  <c:v>2023</c:v>
                </c:pt>
                <c:pt idx="4">
                  <c:v>2024</c:v>
                </c:pt>
              </c:numCache>
            </c:numRef>
          </c:cat>
          <c:val>
            <c:numRef>
              <c:f>'2024'!$B$34:$F$34</c:f>
              <c:numCache>
                <c:formatCode>General</c:formatCode>
                <c:ptCount val="5"/>
                <c:pt idx="0">
                  <c:v>292</c:v>
                </c:pt>
                <c:pt idx="1">
                  <c:v>290</c:v>
                </c:pt>
                <c:pt idx="2">
                  <c:v>282</c:v>
                </c:pt>
                <c:pt idx="3">
                  <c:v>290</c:v>
                </c:pt>
                <c:pt idx="4">
                  <c:v>315</c:v>
                </c:pt>
              </c:numCache>
            </c:numRef>
          </c:val>
          <c:smooth val="0"/>
          <c:extLst>
            <c:ext xmlns:c16="http://schemas.microsoft.com/office/drawing/2014/chart" uri="{C3380CC4-5D6E-409C-BE32-E72D297353CC}">
              <c16:uniqueId val="{00000001-5DED-46ED-B735-6ECEFB6A1D8A}"/>
            </c:ext>
          </c:extLst>
        </c:ser>
        <c:ser>
          <c:idx val="2"/>
          <c:order val="2"/>
          <c:tx>
            <c:strRef>
              <c:f>'2024'!$A$35</c:f>
              <c:strCache>
                <c:ptCount val="1"/>
                <c:pt idx="0">
                  <c:v>Autres tribunaux</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dLbl>
              <c:idx val="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B-5DED-46ED-B735-6ECEFB6A1D8A}"/>
                </c:ext>
              </c:extLst>
            </c:dLbl>
            <c:dLbl>
              <c:idx val="1"/>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C-5DED-46ED-B735-6ECEFB6A1D8A}"/>
                </c:ext>
              </c:extLst>
            </c:dLbl>
            <c:dLbl>
              <c:idx val="2"/>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D-5DED-46ED-B735-6ECEFB6A1D8A}"/>
                </c:ext>
              </c:extLst>
            </c:dLbl>
            <c:dLbl>
              <c:idx val="3"/>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E-5DED-46ED-B735-6ECEFB6A1D8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'2024'!$B$32:$F$32</c:f>
              <c:numCache>
                <c:formatCode>General</c:formatCode>
                <c:ptCount val="5"/>
                <c:pt idx="0">
                  <c:v>2020</c:v>
                </c:pt>
                <c:pt idx="1">
                  <c:v>2021</c:v>
                </c:pt>
                <c:pt idx="2">
                  <c:v>2022</c:v>
                </c:pt>
                <c:pt idx="3">
                  <c:v>2023</c:v>
                </c:pt>
                <c:pt idx="4">
                  <c:v>2024</c:v>
                </c:pt>
              </c:numCache>
            </c:numRef>
          </c:cat>
          <c:val>
            <c:numRef>
              <c:f>'2024'!$B$35:$F$35</c:f>
              <c:numCache>
                <c:formatCode>General</c:formatCode>
                <c:ptCount val="5"/>
                <c:pt idx="0">
                  <c:v>4</c:v>
                </c:pt>
                <c:pt idx="1">
                  <c:v>2</c:v>
                </c:pt>
                <c:pt idx="2">
                  <c:v>3</c:v>
                </c:pt>
                <c:pt idx="3">
                  <c:v>3</c:v>
                </c:pt>
                <c:pt idx="4">
                  <c:v>1</c:v>
                </c:pt>
              </c:numCache>
            </c:numRef>
          </c:val>
          <c:smooth val="0"/>
          <c:extLst>
            <c:ext xmlns:c16="http://schemas.microsoft.com/office/drawing/2014/chart" uri="{C3380CC4-5D6E-409C-BE32-E72D297353CC}">
              <c16:uniqueId val="{00000002-5DED-46ED-B735-6ECEFB6A1D8A}"/>
            </c:ext>
          </c:extLst>
        </c:ser>
        <c:dLbls>
          <c:dLblPos val="ctr"/>
          <c:showLegendKey val="0"/>
          <c:showVal val="1"/>
          <c:showCatName val="0"/>
          <c:showSerName val="0"/>
          <c:showPercent val="0"/>
          <c:showBubbleSize val="0"/>
        </c:dLbls>
        <c:marker val="1"/>
        <c:smooth val="0"/>
        <c:axId val="1615106799"/>
        <c:axId val="1615121199"/>
      </c:lineChart>
      <c:catAx>
        <c:axId val="1615106799"/>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2">
                    <a:lumMod val="60000"/>
                    <a:lumOff val="40000"/>
                  </a:schemeClr>
                </a:solidFill>
                <a:latin typeface="Arial Narrow" panose="020B0606020202030204" pitchFamily="34" charset="0"/>
                <a:ea typeface="+mn-ea"/>
                <a:cs typeface="+mn-cs"/>
              </a:defRPr>
            </a:pPr>
            <a:endParaRPr lang="fr-FR"/>
          </a:p>
        </c:txPr>
        <c:crossAx val="1615121199"/>
        <c:crosses val="autoZero"/>
        <c:auto val="1"/>
        <c:lblAlgn val="ctr"/>
        <c:lblOffset val="100"/>
        <c:noMultiLvlLbl val="0"/>
      </c:catAx>
      <c:valAx>
        <c:axId val="1615121199"/>
        <c:scaling>
          <c:orientation val="minMax"/>
        </c:scaling>
        <c:delete val="1"/>
        <c:axPos val="l"/>
        <c:numFmt formatCode="General" sourceLinked="1"/>
        <c:majorTickMark val="none"/>
        <c:minorTickMark val="none"/>
        <c:tickLblPos val="nextTo"/>
        <c:crossAx val="1615106799"/>
        <c:crosses val="autoZero"/>
        <c:crossBetween val="between"/>
      </c:valAx>
      <c:spPr>
        <a:noFill/>
        <a:ln>
          <a:noFill/>
        </a:ln>
        <a:effectLst/>
      </c:spPr>
    </c:plotArea>
    <c:legend>
      <c:legendPos val="b"/>
      <c:layout>
        <c:manualLayout>
          <c:xMode val="edge"/>
          <c:yMode val="edge"/>
          <c:x val="7.4043088363954512E-2"/>
          <c:y val="1.909667541557301E-2"/>
          <c:w val="0.87413582677165358"/>
          <c:h val="7.812554680664918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accent1">
                  <a:lumMod val="50000"/>
                </a:schemeClr>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222222222222221E-2"/>
          <c:y val="0.13425925925925927"/>
          <c:w val="0.93888888888888888"/>
          <c:h val="0.72719087197433652"/>
        </c:manualLayout>
      </c:layout>
      <c:lineChart>
        <c:grouping val="standard"/>
        <c:varyColors val="0"/>
        <c:ser>
          <c:idx val="0"/>
          <c:order val="0"/>
          <c:tx>
            <c:strRef>
              <c:f>'2023'!$B$2</c:f>
              <c:strCache>
                <c:ptCount val="1"/>
                <c:pt idx="0">
                  <c:v>domicile</c:v>
                </c:pt>
              </c:strCache>
            </c:strRef>
          </c:tx>
          <c:spPr>
            <a:ln w="19050" cap="rnd" cmpd="sng" algn="ctr">
              <a:solidFill>
                <a:srgbClr val="DB37B0"/>
              </a:solidFill>
              <a:round/>
            </a:ln>
            <a:effectLst/>
          </c:spPr>
          <c:marker>
            <c:symbol val="circle"/>
            <c:size val="17"/>
            <c:spPr>
              <a:solidFill>
                <a:schemeClr val="lt1"/>
              </a:solidFill>
              <a:ln>
                <a:noFill/>
              </a:ln>
              <a:effectLst/>
            </c:spPr>
          </c:marker>
          <c:dLbls>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3399"/>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2-C9CB-4F13-928B-81201D3F8E0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3399"/>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'2023'!$A$3:$A$7</c:f>
              <c:numCache>
                <c:formatCode>General</c:formatCode>
                <c:ptCount val="5"/>
                <c:pt idx="0">
                  <c:v>2020</c:v>
                </c:pt>
                <c:pt idx="1">
                  <c:v>2021</c:v>
                </c:pt>
                <c:pt idx="2">
                  <c:v>2022</c:v>
                </c:pt>
                <c:pt idx="3">
                  <c:v>2023</c:v>
                </c:pt>
                <c:pt idx="4">
                  <c:v>2024</c:v>
                </c:pt>
              </c:numCache>
            </c:numRef>
          </c:cat>
          <c:val>
            <c:numRef>
              <c:f>'2023'!$B$3:$B$7</c:f>
              <c:numCache>
                <c:formatCode>General</c:formatCode>
                <c:ptCount val="5"/>
                <c:pt idx="0">
                  <c:v>682</c:v>
                </c:pt>
                <c:pt idx="1">
                  <c:v>717</c:v>
                </c:pt>
                <c:pt idx="2">
                  <c:v>724</c:v>
                </c:pt>
                <c:pt idx="3">
                  <c:v>724</c:v>
                </c:pt>
                <c:pt idx="4">
                  <c:v>761</c:v>
                </c:pt>
              </c:numCache>
            </c:numRef>
          </c:val>
          <c:smooth val="0"/>
          <c:extLst>
            <c:ext xmlns:c16="http://schemas.microsoft.com/office/drawing/2014/chart" uri="{C3380CC4-5D6E-409C-BE32-E72D297353CC}">
              <c16:uniqueId val="{00000000-C9CB-4F13-928B-81201D3F8E02}"/>
            </c:ext>
          </c:extLst>
        </c:ser>
        <c:ser>
          <c:idx val="1"/>
          <c:order val="1"/>
          <c:tx>
            <c:strRef>
              <c:f>'2023'!$C$2</c:f>
              <c:strCache>
                <c:ptCount val="1"/>
                <c:pt idx="0">
                  <c:v>établissement</c:v>
                </c:pt>
              </c:strCache>
            </c:strRef>
          </c:tx>
          <c:spPr>
            <a:ln w="19050" cap="rnd" cmpd="sng" algn="ctr">
              <a:solidFill>
                <a:srgbClr val="0066CC"/>
              </a:solidFill>
              <a:round/>
            </a:ln>
            <a:effectLst/>
          </c:spPr>
          <c:marker>
            <c:symbol val="circle"/>
            <c:size val="17"/>
            <c:spPr>
              <a:solidFill>
                <a:schemeClr val="lt1"/>
              </a:solidFill>
              <a:ln>
                <a:noFill/>
              </a:ln>
              <a:effectLst/>
            </c:spPr>
          </c:marker>
          <c:dLbls>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3399"/>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C9CB-4F13-928B-81201D3F8E0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3399"/>
                    </a:solidFill>
                    <a:latin typeface="Arial Narrow" panose="020B06060202020302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'2023'!$A$3:$A$7</c:f>
              <c:numCache>
                <c:formatCode>General</c:formatCode>
                <c:ptCount val="5"/>
                <c:pt idx="0">
                  <c:v>2020</c:v>
                </c:pt>
                <c:pt idx="1">
                  <c:v>2021</c:v>
                </c:pt>
                <c:pt idx="2">
                  <c:v>2022</c:v>
                </c:pt>
                <c:pt idx="3">
                  <c:v>2023</c:v>
                </c:pt>
                <c:pt idx="4">
                  <c:v>2024</c:v>
                </c:pt>
              </c:numCache>
            </c:numRef>
          </c:cat>
          <c:val>
            <c:numRef>
              <c:f>'2023'!$C$3:$C$7</c:f>
              <c:numCache>
                <c:formatCode>General</c:formatCode>
                <c:ptCount val="5"/>
                <c:pt idx="0">
                  <c:v>305</c:v>
                </c:pt>
                <c:pt idx="1">
                  <c:v>301</c:v>
                </c:pt>
                <c:pt idx="2">
                  <c:v>293</c:v>
                </c:pt>
                <c:pt idx="3">
                  <c:v>299</c:v>
                </c:pt>
                <c:pt idx="4">
                  <c:v>318</c:v>
                </c:pt>
              </c:numCache>
            </c:numRef>
          </c:val>
          <c:smooth val="0"/>
          <c:extLst>
            <c:ext xmlns:c16="http://schemas.microsoft.com/office/drawing/2014/chart" uri="{C3380CC4-5D6E-409C-BE32-E72D297353CC}">
              <c16:uniqueId val="{00000001-C9CB-4F13-928B-81201D3F8E02}"/>
            </c:ext>
          </c:extLst>
        </c:ser>
        <c:dLbls>
          <c:dLblPos val="ctr"/>
          <c:showLegendKey val="0"/>
          <c:showVal val="1"/>
          <c:showCatName val="0"/>
          <c:showSerName val="0"/>
          <c:showPercent val="0"/>
          <c:showBubbleSize val="0"/>
        </c:dLbls>
        <c:marker val="1"/>
        <c:smooth val="0"/>
        <c:axId val="1355080304"/>
        <c:axId val="1355080784"/>
      </c:lineChart>
      <c:catAx>
        <c:axId val="135508030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accent1">
                    <a:lumMod val="50000"/>
                  </a:schemeClr>
                </a:solidFill>
                <a:latin typeface="Arial Narrow" panose="020B0606020202030204" pitchFamily="34" charset="0"/>
                <a:ea typeface="+mn-ea"/>
                <a:cs typeface="+mn-cs"/>
              </a:defRPr>
            </a:pPr>
            <a:endParaRPr lang="fr-FR"/>
          </a:p>
        </c:txPr>
        <c:crossAx val="1355080784"/>
        <c:crosses val="autoZero"/>
        <c:auto val="1"/>
        <c:lblAlgn val="ctr"/>
        <c:lblOffset val="100"/>
        <c:noMultiLvlLbl val="0"/>
      </c:catAx>
      <c:valAx>
        <c:axId val="1355080784"/>
        <c:scaling>
          <c:orientation val="minMax"/>
        </c:scaling>
        <c:delete val="1"/>
        <c:axPos val="l"/>
        <c:numFmt formatCode="General" sourceLinked="1"/>
        <c:majorTickMark val="none"/>
        <c:minorTickMark val="none"/>
        <c:tickLblPos val="nextTo"/>
        <c:crossAx val="13550803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rgbClr val="DB37B0"/>
                </a:solidFill>
                <a:latin typeface="Arial Narrow" panose="020B0606020202030204" pitchFamily="34" charset="0"/>
                <a:ea typeface="+mn-ea"/>
                <a:cs typeface="+mn-cs"/>
              </a:defRPr>
            </a:pPr>
            <a:endParaRPr lang="fr-FR"/>
          </a:p>
        </c:txPr>
      </c:legendEntry>
      <c:legendEntry>
        <c:idx val="1"/>
        <c:txPr>
          <a:bodyPr rot="0" spcFirstLastPara="1" vertOverflow="ellipsis" vert="horz" wrap="square" anchor="ctr" anchorCtr="1"/>
          <a:lstStyle/>
          <a:p>
            <a:pPr>
              <a:defRPr sz="1600" b="0" i="0" u="none" strike="noStrike" kern="1200" baseline="0">
                <a:solidFill>
                  <a:schemeClr val="accent1">
                    <a:lumMod val="75000"/>
                  </a:schemeClr>
                </a:solidFill>
                <a:latin typeface="Arial Narrow" panose="020B0606020202030204" pitchFamily="34" charset="0"/>
                <a:ea typeface="+mn-ea"/>
                <a:cs typeface="+mn-cs"/>
              </a:defRPr>
            </a:pPr>
            <a:endParaRPr lang="fr-FR"/>
          </a:p>
        </c:txPr>
      </c:legendEntry>
      <c:layout>
        <c:manualLayout>
          <c:xMode val="edge"/>
          <c:yMode val="edge"/>
          <c:x val="0.29042432195975504"/>
          <c:y val="4.2244823563721161E-2"/>
          <c:w val="0.45580205599300089"/>
          <c:h val="8.486329833770778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dk1">
                  <a:lumMod val="65000"/>
                  <a:lumOff val="35000"/>
                </a:schemeClr>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F6699"/>
            </a:solidFill>
            <a:ln>
              <a:noFill/>
            </a:ln>
            <a:effectLst>
              <a:innerShdw blurRad="114300">
                <a:schemeClr val="accent1"/>
              </a:innerShdw>
            </a:effectLst>
          </c:spPr>
          <c:invertIfNegative val="0"/>
          <c:dPt>
            <c:idx val="1"/>
            <c:invertIfNegative val="0"/>
            <c:bubble3D val="0"/>
            <c:spPr>
              <a:solidFill>
                <a:schemeClr val="accent1">
                  <a:lumMod val="75000"/>
                </a:schemeClr>
              </a:solidFill>
              <a:ln>
                <a:noFill/>
              </a:ln>
              <a:effectLst>
                <a:innerShdw blurRad="114300">
                  <a:schemeClr val="accent1"/>
                </a:innerShdw>
              </a:effectLst>
            </c:spPr>
            <c:extLst>
              <c:ext xmlns:c16="http://schemas.microsoft.com/office/drawing/2014/chart" uri="{C3380CC4-5D6E-409C-BE32-E72D297353CC}">
                <c16:uniqueId val="{00000001-9B59-4D07-8A7B-1829E5633F6F}"/>
              </c:ext>
            </c:extLst>
          </c:dPt>
          <c:dLbls>
            <c:dLbl>
              <c:idx val="0"/>
              <c:tx>
                <c:rich>
                  <a:bodyPr/>
                  <a:lstStyle/>
                  <a:p>
                    <a:fld id="{B7005ABD-4972-4FB0-994F-016AD40C6DC1}" type="VALUE">
                      <a:rPr lang="en-US" sz="2000" b="1">
                        <a:solidFill>
                          <a:srgbClr val="DB37B0"/>
                        </a:solidFill>
                        <a:latin typeface="Arial Narrow" panose="020B0606020202030204" pitchFamily="34" charset="0"/>
                      </a:rPr>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B59-4D07-8A7B-1829E5633F6F}"/>
                </c:ext>
              </c:extLst>
            </c:dLbl>
            <c:dLbl>
              <c:idx val="1"/>
              <c:tx>
                <c:rich>
                  <a:bodyPr/>
                  <a:lstStyle/>
                  <a:p>
                    <a:fld id="{642B91FC-C83C-4F6B-BA6E-17559A65A258}" type="VALUE">
                      <a:rPr lang="en-US" sz="2000" b="1">
                        <a:solidFill>
                          <a:srgbClr val="0066CC"/>
                        </a:solidFill>
                        <a:latin typeface="Arial Narrow" panose="020B0606020202030204" pitchFamily="34" charset="0"/>
                      </a:rPr>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B59-4D07-8A7B-1829E5633F6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Arial Narrow" panose="020B0606020202030204" pitchFamily="34" charset="0"/>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'2024'!$B$50:$B$51</c:f>
              <c:strCache>
                <c:ptCount val="2"/>
                <c:pt idx="0">
                  <c:v>Femmes</c:v>
                </c:pt>
                <c:pt idx="1">
                  <c:v>Hommes</c:v>
                </c:pt>
              </c:strCache>
            </c:strRef>
          </c:cat>
          <c:val>
            <c:numRef>
              <c:f>'2024'!$C$50:$C$51</c:f>
              <c:numCache>
                <c:formatCode>General</c:formatCode>
                <c:ptCount val="2"/>
                <c:pt idx="0">
                  <c:v>476</c:v>
                </c:pt>
                <c:pt idx="1">
                  <c:v>603</c:v>
                </c:pt>
              </c:numCache>
            </c:numRef>
          </c:val>
          <c:extLst>
            <c:ext xmlns:c16="http://schemas.microsoft.com/office/drawing/2014/chart" uri="{C3380CC4-5D6E-409C-BE32-E72D297353CC}">
              <c16:uniqueId val="{00000003-9B59-4D07-8A7B-1829E5633F6F}"/>
            </c:ext>
          </c:extLst>
        </c:ser>
        <c:dLbls>
          <c:dLblPos val="outEnd"/>
          <c:showLegendKey val="0"/>
          <c:showVal val="1"/>
          <c:showCatName val="0"/>
          <c:showSerName val="0"/>
          <c:showPercent val="0"/>
          <c:showBubbleSize val="0"/>
        </c:dLbls>
        <c:gapWidth val="164"/>
        <c:overlap val="-22"/>
        <c:axId val="613157455"/>
        <c:axId val="613155535"/>
      </c:barChart>
      <c:catAx>
        <c:axId val="613157455"/>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800" b="1" i="0" u="none" strike="noStrike" kern="1200" baseline="0">
                <a:solidFill>
                  <a:schemeClr val="accent1">
                    <a:lumMod val="75000"/>
                  </a:schemeClr>
                </a:solidFill>
                <a:latin typeface="Arial Narrow" panose="020B0606020202030204" pitchFamily="34" charset="0"/>
                <a:ea typeface="+mn-ea"/>
                <a:cs typeface="+mn-cs"/>
              </a:defRPr>
            </a:pPr>
            <a:endParaRPr lang="fr-FR"/>
          </a:p>
        </c:txPr>
        <c:crossAx val="613155535"/>
        <c:crosses val="autoZero"/>
        <c:auto val="1"/>
        <c:lblAlgn val="ctr"/>
        <c:lblOffset val="100"/>
        <c:noMultiLvlLbl val="0"/>
      </c:catAx>
      <c:valAx>
        <c:axId val="61315553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accent1">
                    <a:lumMod val="75000"/>
                  </a:schemeClr>
                </a:solidFill>
                <a:latin typeface="Arial Narrow" panose="020B0606020202030204" pitchFamily="34" charset="0"/>
                <a:ea typeface="+mn-ea"/>
                <a:cs typeface="+mn-cs"/>
              </a:defRPr>
            </a:pPr>
            <a:endParaRPr lang="fr-FR"/>
          </a:p>
        </c:txPr>
        <c:crossAx val="61315745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'2024'!$B$65</c:f>
              <c:strCache>
                <c:ptCount val="1"/>
                <c:pt idx="0">
                  <c:v>2023</c:v>
                </c:pt>
              </c:strCache>
            </c:strRef>
          </c:tx>
          <c:spPr>
            <a:solidFill>
              <a:srgbClr val="FFC000"/>
            </a:solidFill>
            <a:ln>
              <a:noFill/>
            </a:ln>
            <a:effectLst>
              <a:outerShdw blurRad="40000" dist="23000" dir="5400000" rotWithShape="0">
                <a:srgbClr val="000000">
                  <a:alpha val="35000"/>
                </a:srgbClr>
              </a:outerShdw>
            </a:effectLst>
          </c:spPr>
          <c:invertIfNegative val="0"/>
          <c:cat>
            <c:strRef>
              <c:f>'2024'!$A$66:$A$69</c:f>
              <c:strCache>
                <c:ptCount val="4"/>
                <c:pt idx="0">
                  <c:v>Rdv PP externes</c:v>
                </c:pt>
                <c:pt idx="1">
                  <c:v>RDV PP à domicile</c:v>
                </c:pt>
                <c:pt idx="2">
                  <c:v>RDV PP à l’ATH</c:v>
                </c:pt>
                <c:pt idx="3">
                  <c:v>RDV PP permanence</c:v>
                </c:pt>
              </c:strCache>
            </c:strRef>
          </c:cat>
          <c:val>
            <c:numRef>
              <c:f>'2024'!$B$66:$B$69</c:f>
              <c:numCache>
                <c:formatCode>General</c:formatCode>
                <c:ptCount val="4"/>
                <c:pt idx="0">
                  <c:v>26</c:v>
                </c:pt>
                <c:pt idx="1">
                  <c:v>1219</c:v>
                </c:pt>
                <c:pt idx="2">
                  <c:v>538</c:v>
                </c:pt>
                <c:pt idx="3">
                  <c:v>2</c:v>
                </c:pt>
              </c:numCache>
            </c:numRef>
          </c:val>
          <c:extLst>
            <c:ext xmlns:c16="http://schemas.microsoft.com/office/drawing/2014/chart" uri="{C3380CC4-5D6E-409C-BE32-E72D297353CC}">
              <c16:uniqueId val="{00000000-7505-4F91-B601-31B979C7ED89}"/>
            </c:ext>
          </c:extLst>
        </c:ser>
        <c:ser>
          <c:idx val="1"/>
          <c:order val="1"/>
          <c:tx>
            <c:strRef>
              <c:f>'2024'!$C$65</c:f>
              <c:strCache>
                <c:ptCount val="1"/>
                <c:pt idx="0">
                  <c:v>2024</c:v>
                </c:pt>
              </c:strCache>
            </c:strRef>
          </c:tx>
          <c:spPr>
            <a:gradFill rotWithShape="1">
              <a:gsLst>
                <a:gs pos="0">
                  <a:schemeClr val="accent1">
                    <a:shade val="76000"/>
                    <a:shade val="51000"/>
                    <a:satMod val="130000"/>
                  </a:schemeClr>
                </a:gs>
                <a:gs pos="80000">
                  <a:schemeClr val="accent1">
                    <a:shade val="76000"/>
                    <a:shade val="93000"/>
                    <a:satMod val="130000"/>
                  </a:schemeClr>
                </a:gs>
                <a:gs pos="100000">
                  <a:schemeClr val="accent1">
                    <a:shade val="76000"/>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'2024'!$A$66:$A$69</c:f>
              <c:strCache>
                <c:ptCount val="4"/>
                <c:pt idx="0">
                  <c:v>Rdv PP externes</c:v>
                </c:pt>
                <c:pt idx="1">
                  <c:v>RDV PP à domicile</c:v>
                </c:pt>
                <c:pt idx="2">
                  <c:v>RDV PP à l’ATH</c:v>
                </c:pt>
                <c:pt idx="3">
                  <c:v>RDV PP permanence</c:v>
                </c:pt>
              </c:strCache>
            </c:strRef>
          </c:cat>
          <c:val>
            <c:numRef>
              <c:f>'2024'!$C$66:$C$69</c:f>
              <c:numCache>
                <c:formatCode>General</c:formatCode>
                <c:ptCount val="4"/>
                <c:pt idx="0">
                  <c:v>54</c:v>
                </c:pt>
                <c:pt idx="1">
                  <c:v>1761</c:v>
                </c:pt>
                <c:pt idx="2">
                  <c:v>603</c:v>
                </c:pt>
                <c:pt idx="3">
                  <c:v>6</c:v>
                </c:pt>
              </c:numCache>
            </c:numRef>
          </c:val>
          <c:extLst>
            <c:ext xmlns:c16="http://schemas.microsoft.com/office/drawing/2014/chart" uri="{C3380CC4-5D6E-409C-BE32-E72D297353CC}">
              <c16:uniqueId val="{00000001-7505-4F91-B601-31B979C7ED89}"/>
            </c:ext>
          </c:extLst>
        </c:ser>
        <c:dLbls>
          <c:showLegendKey val="0"/>
          <c:showVal val="0"/>
          <c:showCatName val="0"/>
          <c:showSerName val="0"/>
          <c:showPercent val="0"/>
          <c:showBubbleSize val="0"/>
        </c:dLbls>
        <c:gapWidth val="100"/>
        <c:axId val="797107823"/>
        <c:axId val="797117903"/>
      </c:barChart>
      <c:catAx>
        <c:axId val="797107823"/>
        <c:scaling>
          <c:orientation val="minMax"/>
        </c:scaling>
        <c:delete val="0"/>
        <c:axPos val="l"/>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Arial Narrow" panose="020B0606020202030204" pitchFamily="34" charset="0"/>
                <a:ea typeface="+mn-ea"/>
                <a:cs typeface="+mn-cs"/>
              </a:defRPr>
            </a:pPr>
            <a:endParaRPr lang="fr-FR"/>
          </a:p>
        </c:txPr>
        <c:crossAx val="797117903"/>
        <c:crosses val="autoZero"/>
        <c:auto val="1"/>
        <c:lblAlgn val="ctr"/>
        <c:lblOffset val="100"/>
        <c:noMultiLvlLbl val="0"/>
      </c:catAx>
      <c:valAx>
        <c:axId val="797117903"/>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fr-FR"/>
                  <a:t>Nbre RDV</a:t>
                </a:r>
              </a:p>
            </c:rich>
          </c:tx>
          <c:layout>
            <c:manualLayout>
              <c:xMode val="edge"/>
              <c:yMode val="edge"/>
              <c:x val="0.1722423240992092"/>
              <c:y val="0.67496291224466509"/>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fr-FR"/>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fr-FR"/>
          </a:p>
        </c:txPr>
        <c:crossAx val="79710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Narrow" panose="020B0606020202030204" pitchFamily="34" charset="0"/>
              <a:ea typeface="+mn-ea"/>
              <a:cs typeface="+mn-cs"/>
            </a:defRPr>
          </a:pPr>
          <a:endParaRPr lang="fr-FR"/>
        </a:p>
      </c:txPr>
    </c:legend>
    <c:plotVisOnly val="1"/>
    <c:dispBlanksAs val="gap"/>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6">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dgm:fillClrLst>
    <dgm:linClrLst meth="repeat">
      <a:schemeClr val="lt1">
        <a:alpha val="0"/>
      </a:schemeClr>
    </dgm:linClrLst>
    <dgm:effectClrLst/>
    <dgm:txLinClrLst/>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C1E822-EC00-4DE5-8A5A-178F965D8D0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76F80BB-1BDE-4C28-92A2-33866F3912A0}">
      <dgm:prSet custT="1"/>
      <dgm:spPr/>
      <dgm:t>
        <a:bodyPr/>
        <a:lstStyle/>
        <a:p>
          <a:pPr>
            <a:lnSpc>
              <a:spcPct val="100000"/>
            </a:lnSpc>
          </a:pPr>
          <a:r>
            <a:rPr lang="en-US" sz="3200" b="1" dirty="0">
              <a:solidFill>
                <a:schemeClr val="accent1">
                  <a:lumMod val="75000"/>
                </a:schemeClr>
              </a:solidFill>
              <a:latin typeface="Arial Narrow" panose="020B0606020202030204" pitchFamily="34" charset="0"/>
            </a:rPr>
            <a:t>Assemblée Générale</a:t>
          </a:r>
        </a:p>
      </dgm:t>
    </dgm:pt>
    <dgm:pt modelId="{476DBDDF-C22D-431A-968D-321570974021}" type="parTrans" cxnId="{2383C8FD-9B80-478F-B19D-A5DB7A66FCB4}">
      <dgm:prSet/>
      <dgm:spPr/>
      <dgm:t>
        <a:bodyPr/>
        <a:lstStyle/>
        <a:p>
          <a:endParaRPr lang="en-US"/>
        </a:p>
      </dgm:t>
    </dgm:pt>
    <dgm:pt modelId="{C594319E-5C42-4928-B974-25574C1E467F}" type="sibTrans" cxnId="{2383C8FD-9B80-478F-B19D-A5DB7A66FCB4}">
      <dgm:prSet/>
      <dgm:spPr/>
      <dgm:t>
        <a:bodyPr/>
        <a:lstStyle/>
        <a:p>
          <a:endParaRPr lang="en-US"/>
        </a:p>
      </dgm:t>
    </dgm:pt>
    <dgm:pt modelId="{80366E21-3B21-4C6A-A8E6-6C7AEF130E5A}">
      <dgm:prSet custT="1"/>
      <dgm:spPr/>
      <dgm:t>
        <a:bodyPr/>
        <a:lstStyle/>
        <a:p>
          <a:pPr>
            <a:lnSpc>
              <a:spcPct val="100000"/>
            </a:lnSpc>
          </a:pPr>
          <a:r>
            <a:rPr lang="en-US" sz="3200" b="1" dirty="0">
              <a:solidFill>
                <a:schemeClr val="accent1">
                  <a:lumMod val="75000"/>
                </a:schemeClr>
              </a:solidFill>
              <a:latin typeface="Arial Narrow" panose="020B0606020202030204" pitchFamily="34" charset="0"/>
            </a:rPr>
            <a:t>Mardi 3 Juin 2025</a:t>
          </a:r>
        </a:p>
      </dgm:t>
    </dgm:pt>
    <dgm:pt modelId="{AD666484-9F1A-4867-9708-48FDE7624BB3}" type="parTrans" cxnId="{C304CED5-17D6-4886-9E73-0EDE1AC4F133}">
      <dgm:prSet/>
      <dgm:spPr/>
      <dgm:t>
        <a:bodyPr/>
        <a:lstStyle/>
        <a:p>
          <a:endParaRPr lang="en-US"/>
        </a:p>
      </dgm:t>
    </dgm:pt>
    <dgm:pt modelId="{07F3FD92-76C5-4BF0-81BE-4DDF5457637F}" type="sibTrans" cxnId="{C304CED5-17D6-4886-9E73-0EDE1AC4F133}">
      <dgm:prSet/>
      <dgm:spPr/>
      <dgm:t>
        <a:bodyPr/>
        <a:lstStyle/>
        <a:p>
          <a:endParaRPr lang="en-US"/>
        </a:p>
      </dgm:t>
    </dgm:pt>
    <dgm:pt modelId="{8ECCE258-1A5D-4069-8905-E47B3B5C8FB2}" type="pres">
      <dgm:prSet presAssocID="{2EC1E822-EC00-4DE5-8A5A-178F965D8D0F}" presName="root" presStyleCnt="0">
        <dgm:presLayoutVars>
          <dgm:dir/>
          <dgm:resizeHandles val="exact"/>
        </dgm:presLayoutVars>
      </dgm:prSet>
      <dgm:spPr/>
    </dgm:pt>
    <dgm:pt modelId="{78D5E9F2-4E4B-40C4-A583-33D2EC76E8AE}" type="pres">
      <dgm:prSet presAssocID="{F76F80BB-1BDE-4C28-92A2-33866F3912A0}" presName="compNode" presStyleCnt="0"/>
      <dgm:spPr/>
    </dgm:pt>
    <dgm:pt modelId="{B3A598D7-34C1-483B-9502-5F1BFFC8BE78}" type="pres">
      <dgm:prSet presAssocID="{F76F80BB-1BDE-4C28-92A2-33866F3912A0}" presName="iconRect" presStyleLbl="node1" presStyleIdx="0" presStyleCnt="2" custScaleX="302105" custScaleY="232873" custLinFactY="-22284" custLinFactNeighborX="11438" custLinFactNeighborY="-10000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6C505F67-B1E8-49C8-9A92-6ED661167209}" type="pres">
      <dgm:prSet presAssocID="{F76F80BB-1BDE-4C28-92A2-33866F3912A0}" presName="spaceRect" presStyleCnt="0"/>
      <dgm:spPr/>
    </dgm:pt>
    <dgm:pt modelId="{AF66C2F0-3FBB-4756-950B-81BCAB51AF81}" type="pres">
      <dgm:prSet presAssocID="{F76F80BB-1BDE-4C28-92A2-33866F3912A0}" presName="textRect" presStyleLbl="revTx" presStyleIdx="0" presStyleCnt="2" custScaleX="119752" custLinFactNeighborX="971" custLinFactNeighborY="-72704">
        <dgm:presLayoutVars>
          <dgm:chMax val="1"/>
          <dgm:chPref val="1"/>
        </dgm:presLayoutVars>
      </dgm:prSet>
      <dgm:spPr/>
    </dgm:pt>
    <dgm:pt modelId="{16EAD178-14FC-422B-8A03-41B356D5E35A}" type="pres">
      <dgm:prSet presAssocID="{C594319E-5C42-4928-B974-25574C1E467F}" presName="sibTrans" presStyleCnt="0"/>
      <dgm:spPr/>
    </dgm:pt>
    <dgm:pt modelId="{0DD5C9F3-EB78-4953-A9AA-62AE3C22CD8D}" type="pres">
      <dgm:prSet presAssocID="{80366E21-3B21-4C6A-A8E6-6C7AEF130E5A}" presName="compNode" presStyleCnt="0"/>
      <dgm:spPr/>
    </dgm:pt>
    <dgm:pt modelId="{E1DE8298-C9E2-4476-81FF-26FC33BB91FA}" type="pres">
      <dgm:prSet presAssocID="{80366E21-3B21-4C6A-A8E6-6C7AEF130E5A}" presName="iconRect" presStyleLbl="node1" presStyleIdx="1" presStyleCnt="2" custScaleX="255621" custScaleY="253498" custLinFactNeighborX="-11048" custLinFactNeighborY="8251"/>
      <dgm:spPr/>
    </dgm:pt>
    <dgm:pt modelId="{ACDD46C8-D7B3-4BB3-A23D-B66AE289EFE6}" type="pres">
      <dgm:prSet presAssocID="{80366E21-3B21-4C6A-A8E6-6C7AEF130E5A}" presName="spaceRect" presStyleCnt="0"/>
      <dgm:spPr/>
    </dgm:pt>
    <dgm:pt modelId="{4AFBAC93-6B55-47F1-8EAC-4C7396ECDECE}" type="pres">
      <dgm:prSet presAssocID="{80366E21-3B21-4C6A-A8E6-6C7AEF130E5A}" presName="textRect" presStyleLbl="revTx" presStyleIdx="1" presStyleCnt="2" custScaleX="115770" custLinFactNeighborX="-3565" custLinFactNeighborY="44864">
        <dgm:presLayoutVars>
          <dgm:chMax val="1"/>
          <dgm:chPref val="1"/>
        </dgm:presLayoutVars>
      </dgm:prSet>
      <dgm:spPr/>
    </dgm:pt>
  </dgm:ptLst>
  <dgm:cxnLst>
    <dgm:cxn modelId="{A3AFCC1F-A4C4-4C21-B8FC-4DC4AB23BE8E}" type="presOf" srcId="{2EC1E822-EC00-4DE5-8A5A-178F965D8D0F}" destId="{8ECCE258-1A5D-4069-8905-E47B3B5C8FB2}" srcOrd="0" destOrd="0" presId="urn:microsoft.com/office/officeart/2018/2/layout/IconLabelList"/>
    <dgm:cxn modelId="{89FB3A45-5CB7-4BF2-BEE1-49B36DE73A16}" type="presOf" srcId="{F76F80BB-1BDE-4C28-92A2-33866F3912A0}" destId="{AF66C2F0-3FBB-4756-950B-81BCAB51AF81}" srcOrd="0" destOrd="0" presId="urn:microsoft.com/office/officeart/2018/2/layout/IconLabelList"/>
    <dgm:cxn modelId="{B294CACE-AC08-4FF6-8003-BD78B548652D}" type="presOf" srcId="{80366E21-3B21-4C6A-A8E6-6C7AEF130E5A}" destId="{4AFBAC93-6B55-47F1-8EAC-4C7396ECDECE}" srcOrd="0" destOrd="0" presId="urn:microsoft.com/office/officeart/2018/2/layout/IconLabelList"/>
    <dgm:cxn modelId="{C304CED5-17D6-4886-9E73-0EDE1AC4F133}" srcId="{2EC1E822-EC00-4DE5-8A5A-178F965D8D0F}" destId="{80366E21-3B21-4C6A-A8E6-6C7AEF130E5A}" srcOrd="1" destOrd="0" parTransId="{AD666484-9F1A-4867-9708-48FDE7624BB3}" sibTransId="{07F3FD92-76C5-4BF0-81BE-4DDF5457637F}"/>
    <dgm:cxn modelId="{2383C8FD-9B80-478F-B19D-A5DB7A66FCB4}" srcId="{2EC1E822-EC00-4DE5-8A5A-178F965D8D0F}" destId="{F76F80BB-1BDE-4C28-92A2-33866F3912A0}" srcOrd="0" destOrd="0" parTransId="{476DBDDF-C22D-431A-968D-321570974021}" sibTransId="{C594319E-5C42-4928-B974-25574C1E467F}"/>
    <dgm:cxn modelId="{772515D0-FF6A-440A-BE07-80EE6FCDAC4C}" type="presParOf" srcId="{8ECCE258-1A5D-4069-8905-E47B3B5C8FB2}" destId="{78D5E9F2-4E4B-40C4-A583-33D2EC76E8AE}" srcOrd="0" destOrd="0" presId="urn:microsoft.com/office/officeart/2018/2/layout/IconLabelList"/>
    <dgm:cxn modelId="{7D647AAD-C055-4E7F-9BCF-EEBDBA017A38}" type="presParOf" srcId="{78D5E9F2-4E4B-40C4-A583-33D2EC76E8AE}" destId="{B3A598D7-34C1-483B-9502-5F1BFFC8BE78}" srcOrd="0" destOrd="0" presId="urn:microsoft.com/office/officeart/2018/2/layout/IconLabelList"/>
    <dgm:cxn modelId="{3BAFCFE9-7075-4DA6-A10D-A7F69C078EA6}" type="presParOf" srcId="{78D5E9F2-4E4B-40C4-A583-33D2EC76E8AE}" destId="{6C505F67-B1E8-49C8-9A92-6ED661167209}" srcOrd="1" destOrd="0" presId="urn:microsoft.com/office/officeart/2018/2/layout/IconLabelList"/>
    <dgm:cxn modelId="{07F81C95-E0FB-48CB-A7FB-AD5C38C09087}" type="presParOf" srcId="{78D5E9F2-4E4B-40C4-A583-33D2EC76E8AE}" destId="{AF66C2F0-3FBB-4756-950B-81BCAB51AF81}" srcOrd="2" destOrd="0" presId="urn:microsoft.com/office/officeart/2018/2/layout/IconLabelList"/>
    <dgm:cxn modelId="{F4210FA1-342B-4D2B-89FF-232894541120}" type="presParOf" srcId="{8ECCE258-1A5D-4069-8905-E47B3B5C8FB2}" destId="{16EAD178-14FC-422B-8A03-41B356D5E35A}" srcOrd="1" destOrd="0" presId="urn:microsoft.com/office/officeart/2018/2/layout/IconLabelList"/>
    <dgm:cxn modelId="{622ADD75-BC2E-457A-8CAA-CB240E235DD0}" type="presParOf" srcId="{8ECCE258-1A5D-4069-8905-E47B3B5C8FB2}" destId="{0DD5C9F3-EB78-4953-A9AA-62AE3C22CD8D}" srcOrd="2" destOrd="0" presId="urn:microsoft.com/office/officeart/2018/2/layout/IconLabelList"/>
    <dgm:cxn modelId="{AF043BF9-AAAF-4B7B-A05C-421C4098864D}" type="presParOf" srcId="{0DD5C9F3-EB78-4953-A9AA-62AE3C22CD8D}" destId="{E1DE8298-C9E2-4476-81FF-26FC33BB91FA}" srcOrd="0" destOrd="0" presId="urn:microsoft.com/office/officeart/2018/2/layout/IconLabelList"/>
    <dgm:cxn modelId="{E12DECD1-0118-45D0-A4EA-0333CEA49AA8}" type="presParOf" srcId="{0DD5C9F3-EB78-4953-A9AA-62AE3C22CD8D}" destId="{ACDD46C8-D7B3-4BB3-A23D-B66AE289EFE6}" srcOrd="1" destOrd="0" presId="urn:microsoft.com/office/officeart/2018/2/layout/IconLabelList"/>
    <dgm:cxn modelId="{4D6BAE45-56DA-406E-9D8F-3E18A0596D23}" type="presParOf" srcId="{0DD5C9F3-EB78-4953-A9AA-62AE3C22CD8D}" destId="{4AFBAC93-6B55-47F1-8EAC-4C7396ECDECE}"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D9D1B7-927D-4436-B19B-7966F934D14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6F498E6-091B-487B-A0FC-B0FF43C7CCA2}">
      <dgm:prSet/>
      <dgm:spPr/>
      <dgm:t>
        <a:bodyPr/>
        <a:lstStyle/>
        <a:p>
          <a:r>
            <a:rPr lang="fr-FR" b="1" dirty="0">
              <a:solidFill>
                <a:schemeClr val="accent1">
                  <a:lumMod val="75000"/>
                </a:schemeClr>
              </a:solidFill>
              <a:latin typeface="Arial Narrow" panose="020B0606020202030204" pitchFamily="34" charset="0"/>
            </a:rPr>
            <a:t>Nicole BEAUDOUIN</a:t>
          </a:r>
          <a:endParaRPr lang="en-US" b="1" dirty="0">
            <a:solidFill>
              <a:schemeClr val="accent1">
                <a:lumMod val="75000"/>
              </a:schemeClr>
            </a:solidFill>
            <a:latin typeface="Arial Narrow" panose="020B0606020202030204" pitchFamily="34" charset="0"/>
          </a:endParaRPr>
        </a:p>
      </dgm:t>
    </dgm:pt>
    <dgm:pt modelId="{6B403987-81BD-474E-BD3D-A6A171A1DDC6}" type="parTrans" cxnId="{A22C0551-505B-4F84-9887-344CD07703AA}">
      <dgm:prSet/>
      <dgm:spPr/>
      <dgm:t>
        <a:bodyPr/>
        <a:lstStyle/>
        <a:p>
          <a:endParaRPr lang="en-US" sz="2000">
            <a:solidFill>
              <a:schemeClr val="accent1">
                <a:lumMod val="75000"/>
              </a:schemeClr>
            </a:solidFill>
          </a:endParaRPr>
        </a:p>
      </dgm:t>
    </dgm:pt>
    <dgm:pt modelId="{F77837CE-2E92-496D-B73F-8221B4B3FA7C}" type="sibTrans" cxnId="{A22C0551-505B-4F84-9887-344CD07703AA}">
      <dgm:prSet/>
      <dgm:spPr/>
      <dgm:t>
        <a:bodyPr/>
        <a:lstStyle/>
        <a:p>
          <a:endParaRPr lang="en-US">
            <a:solidFill>
              <a:schemeClr val="accent1">
                <a:lumMod val="75000"/>
              </a:schemeClr>
            </a:solidFill>
          </a:endParaRPr>
        </a:p>
      </dgm:t>
    </dgm:pt>
    <dgm:pt modelId="{11A654B4-0D4A-41DB-B653-C294A7918BA4}">
      <dgm:prSet/>
      <dgm:spPr/>
      <dgm:t>
        <a:bodyPr/>
        <a:lstStyle/>
        <a:p>
          <a:r>
            <a:rPr lang="en-US" b="1" dirty="0">
              <a:solidFill>
                <a:schemeClr val="accent1">
                  <a:lumMod val="75000"/>
                </a:schemeClr>
              </a:solidFill>
              <a:latin typeface="Arial Narrow" panose="020B0606020202030204" pitchFamily="34" charset="0"/>
            </a:rPr>
            <a:t>Philippe COSTEUX</a:t>
          </a:r>
        </a:p>
      </dgm:t>
    </dgm:pt>
    <dgm:pt modelId="{6CDD7964-017A-41C5-8793-9F11A507CC6A}" type="parTrans" cxnId="{7CA1972E-B366-4258-819D-B500996729E3}">
      <dgm:prSet/>
      <dgm:spPr/>
      <dgm:t>
        <a:bodyPr/>
        <a:lstStyle/>
        <a:p>
          <a:endParaRPr lang="en-US" sz="2000">
            <a:solidFill>
              <a:schemeClr val="accent1">
                <a:lumMod val="75000"/>
              </a:schemeClr>
            </a:solidFill>
          </a:endParaRPr>
        </a:p>
      </dgm:t>
    </dgm:pt>
    <dgm:pt modelId="{D53B809C-5E98-476B-932F-2550B93E0471}" type="sibTrans" cxnId="{7CA1972E-B366-4258-819D-B500996729E3}">
      <dgm:prSet/>
      <dgm:spPr/>
      <dgm:t>
        <a:bodyPr/>
        <a:lstStyle/>
        <a:p>
          <a:endParaRPr lang="en-US">
            <a:solidFill>
              <a:schemeClr val="accent1">
                <a:lumMod val="75000"/>
              </a:schemeClr>
            </a:solidFill>
          </a:endParaRPr>
        </a:p>
      </dgm:t>
    </dgm:pt>
    <dgm:pt modelId="{5DF9967C-6B5A-48E8-A91B-32CB073E1605}">
      <dgm:prSet/>
      <dgm:spPr/>
      <dgm:t>
        <a:bodyPr/>
        <a:lstStyle/>
        <a:p>
          <a:r>
            <a:rPr lang="fr-FR" b="1" dirty="0">
              <a:solidFill>
                <a:schemeClr val="accent1">
                  <a:lumMod val="75000"/>
                </a:schemeClr>
              </a:solidFill>
              <a:latin typeface="Arial Narrow" panose="020B0606020202030204" pitchFamily="34" charset="0"/>
            </a:rPr>
            <a:t>Jeanine</a:t>
          </a:r>
          <a:r>
            <a:rPr lang="fr-FR" dirty="0">
              <a:solidFill>
                <a:schemeClr val="accent1">
                  <a:lumMod val="75000"/>
                </a:schemeClr>
              </a:solidFill>
              <a:latin typeface="Arial Narrow" panose="020B0606020202030204" pitchFamily="34" charset="0"/>
            </a:rPr>
            <a:t> </a:t>
          </a:r>
          <a:r>
            <a:rPr lang="fr-FR" b="1" dirty="0">
              <a:solidFill>
                <a:schemeClr val="accent1">
                  <a:lumMod val="75000"/>
                </a:schemeClr>
              </a:solidFill>
              <a:latin typeface="Arial Narrow" panose="020B0606020202030204" pitchFamily="34" charset="0"/>
            </a:rPr>
            <a:t>GERMAIN </a:t>
          </a:r>
          <a:endParaRPr lang="en-US" b="1" dirty="0">
            <a:solidFill>
              <a:schemeClr val="accent1">
                <a:lumMod val="75000"/>
              </a:schemeClr>
            </a:solidFill>
            <a:latin typeface="Arial Narrow" panose="020B0606020202030204" pitchFamily="34" charset="0"/>
          </a:endParaRPr>
        </a:p>
      </dgm:t>
    </dgm:pt>
    <dgm:pt modelId="{9250BA0E-FDD1-424E-ACF7-402900B217AE}" type="parTrans" cxnId="{47AF3EFD-6E3B-4B60-9B88-293290005C05}">
      <dgm:prSet/>
      <dgm:spPr/>
      <dgm:t>
        <a:bodyPr/>
        <a:lstStyle/>
        <a:p>
          <a:endParaRPr lang="en-US" sz="2000">
            <a:solidFill>
              <a:schemeClr val="accent1">
                <a:lumMod val="75000"/>
              </a:schemeClr>
            </a:solidFill>
          </a:endParaRPr>
        </a:p>
      </dgm:t>
    </dgm:pt>
    <dgm:pt modelId="{9FA9DB89-A8B7-4B6C-A4E0-62EDE44013C6}" type="sibTrans" cxnId="{47AF3EFD-6E3B-4B60-9B88-293290005C05}">
      <dgm:prSet/>
      <dgm:spPr/>
      <dgm:t>
        <a:bodyPr/>
        <a:lstStyle/>
        <a:p>
          <a:endParaRPr lang="en-US">
            <a:solidFill>
              <a:schemeClr val="accent1">
                <a:lumMod val="75000"/>
              </a:schemeClr>
            </a:solidFill>
          </a:endParaRPr>
        </a:p>
      </dgm:t>
    </dgm:pt>
    <dgm:pt modelId="{0E90D95E-478D-49F5-9EB3-AE1D271891CC}">
      <dgm:prSet/>
      <dgm:spPr/>
      <dgm:t>
        <a:bodyPr/>
        <a:lstStyle/>
        <a:p>
          <a:r>
            <a:rPr lang="fr-FR" b="1">
              <a:solidFill>
                <a:schemeClr val="accent1">
                  <a:lumMod val="75000"/>
                </a:schemeClr>
              </a:solidFill>
              <a:latin typeface="Arial Narrow" panose="020B0606020202030204" pitchFamily="34" charset="0"/>
            </a:rPr>
            <a:t>Bernard HEGON</a:t>
          </a:r>
          <a:endParaRPr lang="en-US" b="1">
            <a:solidFill>
              <a:schemeClr val="accent1">
                <a:lumMod val="75000"/>
              </a:schemeClr>
            </a:solidFill>
            <a:latin typeface="Arial Narrow" panose="020B0606020202030204" pitchFamily="34" charset="0"/>
          </a:endParaRPr>
        </a:p>
      </dgm:t>
    </dgm:pt>
    <dgm:pt modelId="{94657044-1AA6-4AE7-A830-17A4EB08C883}" type="parTrans" cxnId="{6C24C7F4-C4C1-4B1D-82A6-928160C29ED0}">
      <dgm:prSet/>
      <dgm:spPr/>
      <dgm:t>
        <a:bodyPr/>
        <a:lstStyle/>
        <a:p>
          <a:endParaRPr lang="en-US" sz="2000">
            <a:solidFill>
              <a:schemeClr val="accent1">
                <a:lumMod val="75000"/>
              </a:schemeClr>
            </a:solidFill>
          </a:endParaRPr>
        </a:p>
      </dgm:t>
    </dgm:pt>
    <dgm:pt modelId="{79DA8E3A-3321-4ED3-97E2-E384E5B2EA6A}" type="sibTrans" cxnId="{6C24C7F4-C4C1-4B1D-82A6-928160C29ED0}">
      <dgm:prSet/>
      <dgm:spPr/>
      <dgm:t>
        <a:bodyPr/>
        <a:lstStyle/>
        <a:p>
          <a:endParaRPr lang="en-US">
            <a:solidFill>
              <a:schemeClr val="accent1">
                <a:lumMod val="75000"/>
              </a:schemeClr>
            </a:solidFill>
          </a:endParaRPr>
        </a:p>
      </dgm:t>
    </dgm:pt>
    <dgm:pt modelId="{E19BA54E-22D0-4FA8-AFEE-E3B75D5A4BB0}">
      <dgm:prSet/>
      <dgm:spPr/>
      <dgm:t>
        <a:bodyPr/>
        <a:lstStyle/>
        <a:p>
          <a:r>
            <a:rPr lang="fr-FR" b="1">
              <a:solidFill>
                <a:schemeClr val="accent1">
                  <a:lumMod val="75000"/>
                </a:schemeClr>
              </a:solidFill>
              <a:latin typeface="Arial Narrow" panose="020B0606020202030204" pitchFamily="34" charset="0"/>
            </a:rPr>
            <a:t>Michel</a:t>
          </a:r>
          <a:r>
            <a:rPr lang="fr-FR">
              <a:solidFill>
                <a:schemeClr val="accent1">
                  <a:lumMod val="75000"/>
                </a:schemeClr>
              </a:solidFill>
              <a:latin typeface="Arial Narrow" panose="020B0606020202030204" pitchFamily="34" charset="0"/>
            </a:rPr>
            <a:t> </a:t>
          </a:r>
          <a:r>
            <a:rPr lang="fr-FR" b="1">
              <a:solidFill>
                <a:schemeClr val="accent1">
                  <a:lumMod val="75000"/>
                </a:schemeClr>
              </a:solidFill>
              <a:latin typeface="Arial Narrow" panose="020B0606020202030204" pitchFamily="34" charset="0"/>
            </a:rPr>
            <a:t>NEVEU </a:t>
          </a:r>
          <a:endParaRPr lang="en-US" b="1">
            <a:solidFill>
              <a:schemeClr val="accent1">
                <a:lumMod val="75000"/>
              </a:schemeClr>
            </a:solidFill>
            <a:latin typeface="Arial Narrow" panose="020B0606020202030204" pitchFamily="34" charset="0"/>
          </a:endParaRPr>
        </a:p>
      </dgm:t>
    </dgm:pt>
    <dgm:pt modelId="{41CB3904-6C5C-438C-97FD-4D1CE8076D60}" type="parTrans" cxnId="{B72288E7-DB57-49BF-A734-0A51055EAAB0}">
      <dgm:prSet/>
      <dgm:spPr/>
      <dgm:t>
        <a:bodyPr/>
        <a:lstStyle/>
        <a:p>
          <a:endParaRPr lang="en-US" sz="2000">
            <a:solidFill>
              <a:schemeClr val="accent1">
                <a:lumMod val="75000"/>
              </a:schemeClr>
            </a:solidFill>
          </a:endParaRPr>
        </a:p>
      </dgm:t>
    </dgm:pt>
    <dgm:pt modelId="{D844C59B-BD7E-4E61-8AAB-691F988152CE}" type="sibTrans" cxnId="{B72288E7-DB57-49BF-A734-0A51055EAAB0}">
      <dgm:prSet/>
      <dgm:spPr/>
      <dgm:t>
        <a:bodyPr/>
        <a:lstStyle/>
        <a:p>
          <a:endParaRPr lang="en-US">
            <a:solidFill>
              <a:schemeClr val="accent1">
                <a:lumMod val="75000"/>
              </a:schemeClr>
            </a:solidFill>
          </a:endParaRPr>
        </a:p>
      </dgm:t>
    </dgm:pt>
    <dgm:pt modelId="{620F2FB2-3E5F-4529-B1EA-7989CCB5C1AD}">
      <dgm:prSet/>
      <dgm:spPr/>
      <dgm:t>
        <a:bodyPr/>
        <a:lstStyle/>
        <a:p>
          <a:r>
            <a:rPr lang="fr-FR" b="1">
              <a:solidFill>
                <a:schemeClr val="accent1">
                  <a:lumMod val="75000"/>
                </a:schemeClr>
              </a:solidFill>
              <a:latin typeface="Arial Narrow" panose="020B0606020202030204" pitchFamily="34" charset="0"/>
            </a:rPr>
            <a:t>Claude</a:t>
          </a:r>
          <a:r>
            <a:rPr lang="fr-FR">
              <a:solidFill>
                <a:schemeClr val="accent1">
                  <a:lumMod val="75000"/>
                </a:schemeClr>
              </a:solidFill>
              <a:latin typeface="Arial Narrow" panose="020B0606020202030204" pitchFamily="34" charset="0"/>
            </a:rPr>
            <a:t> </a:t>
          </a:r>
          <a:r>
            <a:rPr lang="fr-FR" b="1">
              <a:solidFill>
                <a:schemeClr val="accent1">
                  <a:lumMod val="75000"/>
                </a:schemeClr>
              </a:solidFill>
              <a:latin typeface="Arial Narrow" panose="020B0606020202030204" pitchFamily="34" charset="0"/>
            </a:rPr>
            <a:t>PETIT LASSAY </a:t>
          </a:r>
          <a:endParaRPr lang="en-US" b="1">
            <a:solidFill>
              <a:schemeClr val="accent1">
                <a:lumMod val="75000"/>
              </a:schemeClr>
            </a:solidFill>
            <a:latin typeface="Arial Narrow" panose="020B0606020202030204" pitchFamily="34" charset="0"/>
          </a:endParaRPr>
        </a:p>
      </dgm:t>
    </dgm:pt>
    <dgm:pt modelId="{0AD6E5D9-9FAB-40BF-B5F4-FC14486BE698}" type="parTrans" cxnId="{1711383F-4852-46FE-A032-988D1D30C23D}">
      <dgm:prSet/>
      <dgm:spPr/>
      <dgm:t>
        <a:bodyPr/>
        <a:lstStyle/>
        <a:p>
          <a:endParaRPr lang="en-US" sz="2000">
            <a:solidFill>
              <a:schemeClr val="accent1">
                <a:lumMod val="75000"/>
              </a:schemeClr>
            </a:solidFill>
          </a:endParaRPr>
        </a:p>
      </dgm:t>
    </dgm:pt>
    <dgm:pt modelId="{23D3BCDE-176D-45CB-ADDB-0D370EB275C9}" type="sibTrans" cxnId="{1711383F-4852-46FE-A032-988D1D30C23D}">
      <dgm:prSet/>
      <dgm:spPr/>
      <dgm:t>
        <a:bodyPr/>
        <a:lstStyle/>
        <a:p>
          <a:endParaRPr lang="en-US">
            <a:solidFill>
              <a:schemeClr val="accent1">
                <a:lumMod val="75000"/>
              </a:schemeClr>
            </a:solidFill>
          </a:endParaRPr>
        </a:p>
      </dgm:t>
    </dgm:pt>
    <dgm:pt modelId="{E3E2D67A-0BE4-46C7-A983-517A035C1521}">
      <dgm:prSet/>
      <dgm:spPr/>
      <dgm:t>
        <a:bodyPr/>
        <a:lstStyle/>
        <a:p>
          <a:r>
            <a:rPr lang="fr-FR" b="1">
              <a:solidFill>
                <a:schemeClr val="accent1">
                  <a:lumMod val="75000"/>
                </a:schemeClr>
              </a:solidFill>
              <a:latin typeface="Arial Narrow" panose="020B0606020202030204" pitchFamily="34" charset="0"/>
            </a:rPr>
            <a:t>Mariam QUINOT </a:t>
          </a:r>
          <a:endParaRPr lang="en-US" b="1">
            <a:solidFill>
              <a:schemeClr val="accent1">
                <a:lumMod val="75000"/>
              </a:schemeClr>
            </a:solidFill>
            <a:latin typeface="Arial Narrow" panose="020B0606020202030204" pitchFamily="34" charset="0"/>
          </a:endParaRPr>
        </a:p>
      </dgm:t>
    </dgm:pt>
    <dgm:pt modelId="{82388E99-C26A-445B-9BC7-2D9451CCD4CD}" type="parTrans" cxnId="{FFA64FE7-A10A-420F-B113-2DB00912619E}">
      <dgm:prSet/>
      <dgm:spPr/>
      <dgm:t>
        <a:bodyPr/>
        <a:lstStyle/>
        <a:p>
          <a:endParaRPr lang="en-US" sz="2000">
            <a:solidFill>
              <a:schemeClr val="accent1">
                <a:lumMod val="75000"/>
              </a:schemeClr>
            </a:solidFill>
          </a:endParaRPr>
        </a:p>
      </dgm:t>
    </dgm:pt>
    <dgm:pt modelId="{AEA7F278-0E2E-4591-8100-4E9AC3BA3645}" type="sibTrans" cxnId="{FFA64FE7-A10A-420F-B113-2DB00912619E}">
      <dgm:prSet/>
      <dgm:spPr/>
      <dgm:t>
        <a:bodyPr/>
        <a:lstStyle/>
        <a:p>
          <a:endParaRPr lang="en-US">
            <a:solidFill>
              <a:schemeClr val="accent1">
                <a:lumMod val="75000"/>
              </a:schemeClr>
            </a:solidFill>
          </a:endParaRPr>
        </a:p>
      </dgm:t>
    </dgm:pt>
    <dgm:pt modelId="{38DAE72F-ECCB-4966-BA86-427D6486D2A9}">
      <dgm:prSet/>
      <dgm:spPr/>
      <dgm:t>
        <a:bodyPr/>
        <a:lstStyle/>
        <a:p>
          <a:r>
            <a:rPr lang="fr-FR" b="1">
              <a:solidFill>
                <a:schemeClr val="accent1">
                  <a:lumMod val="75000"/>
                </a:schemeClr>
              </a:solidFill>
              <a:latin typeface="Arial Narrow" panose="020B0606020202030204" pitchFamily="34" charset="0"/>
            </a:rPr>
            <a:t>Christophe SOYER</a:t>
          </a:r>
          <a:endParaRPr lang="en-US" b="1">
            <a:solidFill>
              <a:schemeClr val="accent1">
                <a:lumMod val="75000"/>
              </a:schemeClr>
            </a:solidFill>
            <a:latin typeface="Arial Narrow" panose="020B0606020202030204" pitchFamily="34" charset="0"/>
          </a:endParaRPr>
        </a:p>
      </dgm:t>
    </dgm:pt>
    <dgm:pt modelId="{2DB6B19A-B2CE-4ED2-B375-8A02B53002AC}" type="parTrans" cxnId="{CC56A9B0-A081-4635-B957-BDBAC5920F75}">
      <dgm:prSet/>
      <dgm:spPr/>
      <dgm:t>
        <a:bodyPr/>
        <a:lstStyle/>
        <a:p>
          <a:endParaRPr lang="en-US" sz="2000">
            <a:solidFill>
              <a:schemeClr val="accent1">
                <a:lumMod val="75000"/>
              </a:schemeClr>
            </a:solidFill>
          </a:endParaRPr>
        </a:p>
      </dgm:t>
    </dgm:pt>
    <dgm:pt modelId="{3B72E9E9-DF98-4A3D-96B9-F87B6D2C90A7}" type="sibTrans" cxnId="{CC56A9B0-A081-4635-B957-BDBAC5920F75}">
      <dgm:prSet/>
      <dgm:spPr/>
      <dgm:t>
        <a:bodyPr/>
        <a:lstStyle/>
        <a:p>
          <a:endParaRPr lang="en-US">
            <a:solidFill>
              <a:schemeClr val="accent1">
                <a:lumMod val="75000"/>
              </a:schemeClr>
            </a:solidFill>
          </a:endParaRPr>
        </a:p>
      </dgm:t>
    </dgm:pt>
    <dgm:pt modelId="{067B9618-CB9C-4F87-ACAF-5F5A1F3BE8F7}">
      <dgm:prSet/>
      <dgm:spPr/>
      <dgm:t>
        <a:bodyPr/>
        <a:lstStyle/>
        <a:p>
          <a:endParaRPr lang="fr-FR">
            <a:solidFill>
              <a:schemeClr val="accent1">
                <a:lumMod val="75000"/>
              </a:schemeClr>
            </a:solidFill>
          </a:endParaRPr>
        </a:p>
      </dgm:t>
    </dgm:pt>
    <dgm:pt modelId="{0E65143E-CE2D-497C-9F33-1E5C6E7A82C4}" type="parTrans" cxnId="{C129589A-BE03-40C6-9538-260383775174}">
      <dgm:prSet/>
      <dgm:spPr/>
      <dgm:t>
        <a:bodyPr/>
        <a:lstStyle/>
        <a:p>
          <a:endParaRPr lang="fr-FR">
            <a:solidFill>
              <a:schemeClr val="accent1">
                <a:lumMod val="75000"/>
              </a:schemeClr>
            </a:solidFill>
          </a:endParaRPr>
        </a:p>
      </dgm:t>
    </dgm:pt>
    <dgm:pt modelId="{0661BA9B-CC9D-4679-8C62-419BC2ECE21A}" type="sibTrans" cxnId="{C129589A-BE03-40C6-9538-260383775174}">
      <dgm:prSet/>
      <dgm:spPr/>
      <dgm:t>
        <a:bodyPr/>
        <a:lstStyle/>
        <a:p>
          <a:endParaRPr lang="fr-FR">
            <a:solidFill>
              <a:schemeClr val="accent1">
                <a:lumMod val="75000"/>
              </a:schemeClr>
            </a:solidFill>
          </a:endParaRPr>
        </a:p>
      </dgm:t>
    </dgm:pt>
    <dgm:pt modelId="{899C2597-F2F0-444C-B544-CEBEFB608E79}">
      <dgm:prSet/>
      <dgm:spPr/>
      <dgm:t>
        <a:bodyPr/>
        <a:lstStyle/>
        <a:p>
          <a:r>
            <a:rPr lang="fr-FR" b="1" dirty="0">
              <a:solidFill>
                <a:schemeClr val="accent1">
                  <a:lumMod val="75000"/>
                </a:schemeClr>
              </a:solidFill>
              <a:latin typeface="Arial Narrow" panose="020B0606020202030204" pitchFamily="34" charset="0"/>
            </a:rPr>
            <a:t>Anne-Marie GUILLOUX</a:t>
          </a:r>
          <a:endParaRPr lang="en-US" b="1" dirty="0">
            <a:solidFill>
              <a:schemeClr val="accent1">
                <a:lumMod val="75000"/>
              </a:schemeClr>
            </a:solidFill>
            <a:latin typeface="Arial Narrow" panose="020B0606020202030204" pitchFamily="34" charset="0"/>
          </a:endParaRPr>
        </a:p>
      </dgm:t>
    </dgm:pt>
    <dgm:pt modelId="{99E337DA-7846-4C4E-AE15-EF352FE2C05D}" type="parTrans" cxnId="{93024D13-DCAA-4B1A-A7AB-AB61DA8951EA}">
      <dgm:prSet/>
      <dgm:spPr/>
      <dgm:t>
        <a:bodyPr/>
        <a:lstStyle/>
        <a:p>
          <a:endParaRPr lang="fr-FR">
            <a:solidFill>
              <a:schemeClr val="accent1">
                <a:lumMod val="75000"/>
              </a:schemeClr>
            </a:solidFill>
          </a:endParaRPr>
        </a:p>
      </dgm:t>
    </dgm:pt>
    <dgm:pt modelId="{2E321C4A-4685-406B-A12F-A8870D10D86F}" type="sibTrans" cxnId="{93024D13-DCAA-4B1A-A7AB-AB61DA8951EA}">
      <dgm:prSet/>
      <dgm:spPr/>
      <dgm:t>
        <a:bodyPr/>
        <a:lstStyle/>
        <a:p>
          <a:endParaRPr lang="fr-FR">
            <a:solidFill>
              <a:schemeClr val="accent1">
                <a:lumMod val="75000"/>
              </a:schemeClr>
            </a:solidFill>
          </a:endParaRPr>
        </a:p>
      </dgm:t>
    </dgm:pt>
    <dgm:pt modelId="{18E6FE92-1A45-4ED0-B576-E4B470F8B167}" type="pres">
      <dgm:prSet presAssocID="{BED9D1B7-927D-4436-B19B-7966F934D145}" presName="vert0" presStyleCnt="0">
        <dgm:presLayoutVars>
          <dgm:dir/>
          <dgm:animOne val="branch"/>
          <dgm:animLvl val="lvl"/>
        </dgm:presLayoutVars>
      </dgm:prSet>
      <dgm:spPr/>
    </dgm:pt>
    <dgm:pt modelId="{B3131D5E-AD5B-44DB-87E4-283D81FEC345}" type="pres">
      <dgm:prSet presAssocID="{B6F498E6-091B-487B-A0FC-B0FF43C7CCA2}" presName="thickLine" presStyleLbl="alignNode1" presStyleIdx="0" presStyleCnt="10"/>
      <dgm:spPr/>
    </dgm:pt>
    <dgm:pt modelId="{F39B6BD2-2B10-4A8C-BB5B-E55DBAB81A10}" type="pres">
      <dgm:prSet presAssocID="{B6F498E6-091B-487B-A0FC-B0FF43C7CCA2}" presName="horz1" presStyleCnt="0"/>
      <dgm:spPr/>
    </dgm:pt>
    <dgm:pt modelId="{6A37A24F-933F-46C7-904F-E629642987C3}" type="pres">
      <dgm:prSet presAssocID="{B6F498E6-091B-487B-A0FC-B0FF43C7CCA2}" presName="tx1" presStyleLbl="revTx" presStyleIdx="0" presStyleCnt="10"/>
      <dgm:spPr/>
    </dgm:pt>
    <dgm:pt modelId="{14C72077-34C3-4CEE-A465-1FF913A2851B}" type="pres">
      <dgm:prSet presAssocID="{B6F498E6-091B-487B-A0FC-B0FF43C7CCA2}" presName="vert1" presStyleCnt="0"/>
      <dgm:spPr/>
    </dgm:pt>
    <dgm:pt modelId="{A06F6A03-9E48-44AA-B95B-E5FF3A3205E4}" type="pres">
      <dgm:prSet presAssocID="{11A654B4-0D4A-41DB-B653-C294A7918BA4}" presName="thickLine" presStyleLbl="alignNode1" presStyleIdx="1" presStyleCnt="10"/>
      <dgm:spPr/>
    </dgm:pt>
    <dgm:pt modelId="{77A442FE-05D5-4FF0-8C73-6C26ADF6271A}" type="pres">
      <dgm:prSet presAssocID="{11A654B4-0D4A-41DB-B653-C294A7918BA4}" presName="horz1" presStyleCnt="0"/>
      <dgm:spPr/>
    </dgm:pt>
    <dgm:pt modelId="{92E90187-7298-442B-AC0C-46CA219DF8CF}" type="pres">
      <dgm:prSet presAssocID="{11A654B4-0D4A-41DB-B653-C294A7918BA4}" presName="tx1" presStyleLbl="revTx" presStyleIdx="1" presStyleCnt="10"/>
      <dgm:spPr/>
    </dgm:pt>
    <dgm:pt modelId="{A1ECAED9-3E90-4324-BA92-5E833BFDDDF3}" type="pres">
      <dgm:prSet presAssocID="{11A654B4-0D4A-41DB-B653-C294A7918BA4}" presName="vert1" presStyleCnt="0"/>
      <dgm:spPr/>
    </dgm:pt>
    <dgm:pt modelId="{7B0184F8-D54D-4226-B0B3-DCE0934388AC}" type="pres">
      <dgm:prSet presAssocID="{5DF9967C-6B5A-48E8-A91B-32CB073E1605}" presName="thickLine" presStyleLbl="alignNode1" presStyleIdx="2" presStyleCnt="10"/>
      <dgm:spPr/>
    </dgm:pt>
    <dgm:pt modelId="{9191BAD0-AFE1-4773-A634-1913A60F7938}" type="pres">
      <dgm:prSet presAssocID="{5DF9967C-6B5A-48E8-A91B-32CB073E1605}" presName="horz1" presStyleCnt="0"/>
      <dgm:spPr/>
    </dgm:pt>
    <dgm:pt modelId="{894B9F40-DEEC-477F-AA5E-338488EA15A4}" type="pres">
      <dgm:prSet presAssocID="{5DF9967C-6B5A-48E8-A91B-32CB073E1605}" presName="tx1" presStyleLbl="revTx" presStyleIdx="2" presStyleCnt="10"/>
      <dgm:spPr/>
    </dgm:pt>
    <dgm:pt modelId="{65B46BD0-17B1-48D3-8E22-69A319A0163B}" type="pres">
      <dgm:prSet presAssocID="{5DF9967C-6B5A-48E8-A91B-32CB073E1605}" presName="vert1" presStyleCnt="0"/>
      <dgm:spPr/>
    </dgm:pt>
    <dgm:pt modelId="{A67B9FFB-A4C8-4562-882B-6EADFB0E0CA7}" type="pres">
      <dgm:prSet presAssocID="{067B9618-CB9C-4F87-ACAF-5F5A1F3BE8F7}" presName="thickLine" presStyleLbl="alignNode1" presStyleIdx="3" presStyleCnt="10"/>
      <dgm:spPr/>
    </dgm:pt>
    <dgm:pt modelId="{C19D07FE-E240-4C1C-AD29-4AE288418160}" type="pres">
      <dgm:prSet presAssocID="{067B9618-CB9C-4F87-ACAF-5F5A1F3BE8F7}" presName="horz1" presStyleCnt="0"/>
      <dgm:spPr/>
    </dgm:pt>
    <dgm:pt modelId="{DF5A94E6-C6AE-43C2-B2ED-A78DA3D5E01A}" type="pres">
      <dgm:prSet presAssocID="{067B9618-CB9C-4F87-ACAF-5F5A1F3BE8F7}" presName="tx1" presStyleLbl="revTx" presStyleIdx="3" presStyleCnt="10"/>
      <dgm:spPr/>
    </dgm:pt>
    <dgm:pt modelId="{BF43027F-F8D7-41DD-849A-762AE02D5CFA}" type="pres">
      <dgm:prSet presAssocID="{067B9618-CB9C-4F87-ACAF-5F5A1F3BE8F7}" presName="vert1" presStyleCnt="0"/>
      <dgm:spPr/>
    </dgm:pt>
    <dgm:pt modelId="{9C87C1C5-1828-4E95-B0B2-4AEF56748BF7}" type="pres">
      <dgm:prSet presAssocID="{0E90D95E-478D-49F5-9EB3-AE1D271891CC}" presName="thickLine" presStyleLbl="alignNode1" presStyleIdx="4" presStyleCnt="10"/>
      <dgm:spPr/>
    </dgm:pt>
    <dgm:pt modelId="{C6A5270A-6D01-4344-BC6E-BCE19BEB9AC9}" type="pres">
      <dgm:prSet presAssocID="{0E90D95E-478D-49F5-9EB3-AE1D271891CC}" presName="horz1" presStyleCnt="0"/>
      <dgm:spPr/>
    </dgm:pt>
    <dgm:pt modelId="{681F4B34-981C-4072-BD3A-F293AE0C6FB1}" type="pres">
      <dgm:prSet presAssocID="{0E90D95E-478D-49F5-9EB3-AE1D271891CC}" presName="tx1" presStyleLbl="revTx" presStyleIdx="4" presStyleCnt="10"/>
      <dgm:spPr/>
    </dgm:pt>
    <dgm:pt modelId="{F17697CC-A6ED-424B-98F6-014CDCE2A3AD}" type="pres">
      <dgm:prSet presAssocID="{0E90D95E-478D-49F5-9EB3-AE1D271891CC}" presName="vert1" presStyleCnt="0"/>
      <dgm:spPr/>
    </dgm:pt>
    <dgm:pt modelId="{D18F99C3-F61A-4AC5-8096-FAEA6BCA011F}" type="pres">
      <dgm:prSet presAssocID="{E19BA54E-22D0-4FA8-AFEE-E3B75D5A4BB0}" presName="thickLine" presStyleLbl="alignNode1" presStyleIdx="5" presStyleCnt="10"/>
      <dgm:spPr/>
    </dgm:pt>
    <dgm:pt modelId="{FF8CC3C1-BDC2-4A48-AB6D-4445651B4224}" type="pres">
      <dgm:prSet presAssocID="{E19BA54E-22D0-4FA8-AFEE-E3B75D5A4BB0}" presName="horz1" presStyleCnt="0"/>
      <dgm:spPr/>
    </dgm:pt>
    <dgm:pt modelId="{E9EB8FAF-E650-4980-80A7-ABB872553B70}" type="pres">
      <dgm:prSet presAssocID="{E19BA54E-22D0-4FA8-AFEE-E3B75D5A4BB0}" presName="tx1" presStyleLbl="revTx" presStyleIdx="5" presStyleCnt="10"/>
      <dgm:spPr/>
    </dgm:pt>
    <dgm:pt modelId="{4D57E447-37BF-45C8-A09F-9DB303536C66}" type="pres">
      <dgm:prSet presAssocID="{E19BA54E-22D0-4FA8-AFEE-E3B75D5A4BB0}" presName="vert1" presStyleCnt="0"/>
      <dgm:spPr/>
    </dgm:pt>
    <dgm:pt modelId="{25B0CD36-C432-4315-9363-83B20BE83EF1}" type="pres">
      <dgm:prSet presAssocID="{620F2FB2-3E5F-4529-B1EA-7989CCB5C1AD}" presName="thickLine" presStyleLbl="alignNode1" presStyleIdx="6" presStyleCnt="10"/>
      <dgm:spPr/>
    </dgm:pt>
    <dgm:pt modelId="{9933C775-DF06-48B9-8B19-E1E7D70F1FF5}" type="pres">
      <dgm:prSet presAssocID="{620F2FB2-3E5F-4529-B1EA-7989CCB5C1AD}" presName="horz1" presStyleCnt="0"/>
      <dgm:spPr/>
    </dgm:pt>
    <dgm:pt modelId="{8F1790AB-F081-410A-91A3-826D9F966BC7}" type="pres">
      <dgm:prSet presAssocID="{620F2FB2-3E5F-4529-B1EA-7989CCB5C1AD}" presName="tx1" presStyleLbl="revTx" presStyleIdx="6" presStyleCnt="10"/>
      <dgm:spPr/>
    </dgm:pt>
    <dgm:pt modelId="{276CD2C4-FF79-400B-8D42-11A8FCD7B83D}" type="pres">
      <dgm:prSet presAssocID="{620F2FB2-3E5F-4529-B1EA-7989CCB5C1AD}" presName="vert1" presStyleCnt="0"/>
      <dgm:spPr/>
    </dgm:pt>
    <dgm:pt modelId="{2A72D55F-5E48-4F09-9189-E1064D71C8C0}" type="pres">
      <dgm:prSet presAssocID="{E3E2D67A-0BE4-46C7-A983-517A035C1521}" presName="thickLine" presStyleLbl="alignNode1" presStyleIdx="7" presStyleCnt="10"/>
      <dgm:spPr/>
    </dgm:pt>
    <dgm:pt modelId="{6C97104C-1951-4412-AAC6-A1E1E4770D38}" type="pres">
      <dgm:prSet presAssocID="{E3E2D67A-0BE4-46C7-A983-517A035C1521}" presName="horz1" presStyleCnt="0"/>
      <dgm:spPr/>
    </dgm:pt>
    <dgm:pt modelId="{046C8FBF-F423-4076-86E2-F013755C0E85}" type="pres">
      <dgm:prSet presAssocID="{E3E2D67A-0BE4-46C7-A983-517A035C1521}" presName="tx1" presStyleLbl="revTx" presStyleIdx="7" presStyleCnt="10"/>
      <dgm:spPr/>
    </dgm:pt>
    <dgm:pt modelId="{E671B6A2-4415-41AC-8E6D-987DC1092447}" type="pres">
      <dgm:prSet presAssocID="{E3E2D67A-0BE4-46C7-A983-517A035C1521}" presName="vert1" presStyleCnt="0"/>
      <dgm:spPr/>
    </dgm:pt>
    <dgm:pt modelId="{337BEFBA-01EB-4E91-95A8-42B7573C91E6}" type="pres">
      <dgm:prSet presAssocID="{38DAE72F-ECCB-4966-BA86-427D6486D2A9}" presName="thickLine" presStyleLbl="alignNode1" presStyleIdx="8" presStyleCnt="10"/>
      <dgm:spPr/>
    </dgm:pt>
    <dgm:pt modelId="{56ABF2C3-CDF9-4E3B-A7D4-62B89BE24FDF}" type="pres">
      <dgm:prSet presAssocID="{38DAE72F-ECCB-4966-BA86-427D6486D2A9}" presName="horz1" presStyleCnt="0"/>
      <dgm:spPr/>
    </dgm:pt>
    <dgm:pt modelId="{BF67A03F-3D9D-4B69-B954-B11AA05A2F74}" type="pres">
      <dgm:prSet presAssocID="{38DAE72F-ECCB-4966-BA86-427D6486D2A9}" presName="tx1" presStyleLbl="revTx" presStyleIdx="8" presStyleCnt="10"/>
      <dgm:spPr/>
    </dgm:pt>
    <dgm:pt modelId="{0E838A9A-A8A8-4BE6-ABFD-050EE55B26EE}" type="pres">
      <dgm:prSet presAssocID="{38DAE72F-ECCB-4966-BA86-427D6486D2A9}" presName="vert1" presStyleCnt="0"/>
      <dgm:spPr/>
    </dgm:pt>
    <dgm:pt modelId="{593DEBCA-19A6-49ED-B0D8-8CB3F60DBA00}" type="pres">
      <dgm:prSet presAssocID="{899C2597-F2F0-444C-B544-CEBEFB608E79}" presName="thickLine" presStyleLbl="alignNode1" presStyleIdx="9" presStyleCnt="10"/>
      <dgm:spPr/>
    </dgm:pt>
    <dgm:pt modelId="{01B216C9-E517-4182-8C01-72CB15D910D9}" type="pres">
      <dgm:prSet presAssocID="{899C2597-F2F0-444C-B544-CEBEFB608E79}" presName="horz1" presStyleCnt="0"/>
      <dgm:spPr/>
    </dgm:pt>
    <dgm:pt modelId="{9BD7F60D-6D5C-46D9-8BB7-8E643491EAEB}" type="pres">
      <dgm:prSet presAssocID="{899C2597-F2F0-444C-B544-CEBEFB608E79}" presName="tx1" presStyleLbl="revTx" presStyleIdx="9" presStyleCnt="10" custLinFactY="-295024" custLinFactNeighborX="43" custLinFactNeighborY="-300000"/>
      <dgm:spPr/>
    </dgm:pt>
    <dgm:pt modelId="{C50FBBB3-AF2E-4A68-930E-C9F5573ADF30}" type="pres">
      <dgm:prSet presAssocID="{899C2597-F2F0-444C-B544-CEBEFB608E79}" presName="vert1" presStyleCnt="0"/>
      <dgm:spPr/>
    </dgm:pt>
  </dgm:ptLst>
  <dgm:cxnLst>
    <dgm:cxn modelId="{93024D13-DCAA-4B1A-A7AB-AB61DA8951EA}" srcId="{BED9D1B7-927D-4436-B19B-7966F934D145}" destId="{899C2597-F2F0-444C-B544-CEBEFB608E79}" srcOrd="9" destOrd="0" parTransId="{99E337DA-7846-4C4E-AE15-EF352FE2C05D}" sibTransId="{2E321C4A-4685-406B-A12F-A8870D10D86F}"/>
    <dgm:cxn modelId="{0090BE1F-D05A-4A9A-AF32-70FB8A443085}" type="presOf" srcId="{067B9618-CB9C-4F87-ACAF-5F5A1F3BE8F7}" destId="{DF5A94E6-C6AE-43C2-B2ED-A78DA3D5E01A}" srcOrd="0" destOrd="0" presId="urn:microsoft.com/office/officeart/2008/layout/LinedList"/>
    <dgm:cxn modelId="{7CA1972E-B366-4258-819D-B500996729E3}" srcId="{BED9D1B7-927D-4436-B19B-7966F934D145}" destId="{11A654B4-0D4A-41DB-B653-C294A7918BA4}" srcOrd="1" destOrd="0" parTransId="{6CDD7964-017A-41C5-8793-9F11A507CC6A}" sibTransId="{D53B809C-5E98-476B-932F-2550B93E0471}"/>
    <dgm:cxn modelId="{FA26AA2E-0672-47C2-B6A7-80A62212A27B}" type="presOf" srcId="{5DF9967C-6B5A-48E8-A91B-32CB073E1605}" destId="{894B9F40-DEEC-477F-AA5E-338488EA15A4}" srcOrd="0" destOrd="0" presId="urn:microsoft.com/office/officeart/2008/layout/LinedList"/>
    <dgm:cxn modelId="{1711383F-4852-46FE-A032-988D1D30C23D}" srcId="{BED9D1B7-927D-4436-B19B-7966F934D145}" destId="{620F2FB2-3E5F-4529-B1EA-7989CCB5C1AD}" srcOrd="6" destOrd="0" parTransId="{0AD6E5D9-9FAB-40BF-B5F4-FC14486BE698}" sibTransId="{23D3BCDE-176D-45CB-ADDB-0D370EB275C9}"/>
    <dgm:cxn modelId="{B6CA235D-C714-4401-8EB2-C5CA7EAEAA5F}" type="presOf" srcId="{E3E2D67A-0BE4-46C7-A983-517A035C1521}" destId="{046C8FBF-F423-4076-86E2-F013755C0E85}" srcOrd="0" destOrd="0" presId="urn:microsoft.com/office/officeart/2008/layout/LinedList"/>
    <dgm:cxn modelId="{6BFD3E41-59C9-4333-A949-1B1F8F2293BC}" type="presOf" srcId="{B6F498E6-091B-487B-A0FC-B0FF43C7CCA2}" destId="{6A37A24F-933F-46C7-904F-E629642987C3}" srcOrd="0" destOrd="0" presId="urn:microsoft.com/office/officeart/2008/layout/LinedList"/>
    <dgm:cxn modelId="{A22C0551-505B-4F84-9887-344CD07703AA}" srcId="{BED9D1B7-927D-4436-B19B-7966F934D145}" destId="{B6F498E6-091B-487B-A0FC-B0FF43C7CCA2}" srcOrd="0" destOrd="0" parTransId="{6B403987-81BD-474E-BD3D-A6A171A1DDC6}" sibTransId="{F77837CE-2E92-496D-B73F-8221B4B3FA7C}"/>
    <dgm:cxn modelId="{BFE59658-3F43-40C8-B805-9650FEBFA6FC}" type="presOf" srcId="{E19BA54E-22D0-4FA8-AFEE-E3B75D5A4BB0}" destId="{E9EB8FAF-E650-4980-80A7-ABB872553B70}" srcOrd="0" destOrd="0" presId="urn:microsoft.com/office/officeart/2008/layout/LinedList"/>
    <dgm:cxn modelId="{7C9CA97A-8B9E-401A-91D3-DB51770999F2}" type="presOf" srcId="{11A654B4-0D4A-41DB-B653-C294A7918BA4}" destId="{92E90187-7298-442B-AC0C-46CA219DF8CF}" srcOrd="0" destOrd="0" presId="urn:microsoft.com/office/officeart/2008/layout/LinedList"/>
    <dgm:cxn modelId="{ECC3B280-42CA-4C5A-A348-23D41AD879F2}" type="presOf" srcId="{38DAE72F-ECCB-4966-BA86-427D6486D2A9}" destId="{BF67A03F-3D9D-4B69-B954-B11AA05A2F74}" srcOrd="0" destOrd="0" presId="urn:microsoft.com/office/officeart/2008/layout/LinedList"/>
    <dgm:cxn modelId="{5E97B990-EDAD-43A0-B5F3-5D86E492EFC8}" type="presOf" srcId="{620F2FB2-3E5F-4529-B1EA-7989CCB5C1AD}" destId="{8F1790AB-F081-410A-91A3-826D9F966BC7}" srcOrd="0" destOrd="0" presId="urn:microsoft.com/office/officeart/2008/layout/LinedList"/>
    <dgm:cxn modelId="{C129589A-BE03-40C6-9538-260383775174}" srcId="{BED9D1B7-927D-4436-B19B-7966F934D145}" destId="{067B9618-CB9C-4F87-ACAF-5F5A1F3BE8F7}" srcOrd="3" destOrd="0" parTransId="{0E65143E-CE2D-497C-9F33-1E5C6E7A82C4}" sibTransId="{0661BA9B-CC9D-4679-8C62-419BC2ECE21A}"/>
    <dgm:cxn modelId="{F649D8AE-0CB0-4DD4-AE82-838BB8F874CA}" type="presOf" srcId="{BED9D1B7-927D-4436-B19B-7966F934D145}" destId="{18E6FE92-1A45-4ED0-B576-E4B470F8B167}" srcOrd="0" destOrd="0" presId="urn:microsoft.com/office/officeart/2008/layout/LinedList"/>
    <dgm:cxn modelId="{CC56A9B0-A081-4635-B957-BDBAC5920F75}" srcId="{BED9D1B7-927D-4436-B19B-7966F934D145}" destId="{38DAE72F-ECCB-4966-BA86-427D6486D2A9}" srcOrd="8" destOrd="0" parTransId="{2DB6B19A-B2CE-4ED2-B375-8A02B53002AC}" sibTransId="{3B72E9E9-DF98-4A3D-96B9-F87B6D2C90A7}"/>
    <dgm:cxn modelId="{3C56DED7-BF7C-404D-BFCA-39101CBCEE42}" type="presOf" srcId="{899C2597-F2F0-444C-B544-CEBEFB608E79}" destId="{9BD7F60D-6D5C-46D9-8BB7-8E643491EAEB}" srcOrd="0" destOrd="0" presId="urn:microsoft.com/office/officeart/2008/layout/LinedList"/>
    <dgm:cxn modelId="{FFA64FE7-A10A-420F-B113-2DB00912619E}" srcId="{BED9D1B7-927D-4436-B19B-7966F934D145}" destId="{E3E2D67A-0BE4-46C7-A983-517A035C1521}" srcOrd="7" destOrd="0" parTransId="{82388E99-C26A-445B-9BC7-2D9451CCD4CD}" sibTransId="{AEA7F278-0E2E-4591-8100-4E9AC3BA3645}"/>
    <dgm:cxn modelId="{B72288E7-DB57-49BF-A734-0A51055EAAB0}" srcId="{BED9D1B7-927D-4436-B19B-7966F934D145}" destId="{E19BA54E-22D0-4FA8-AFEE-E3B75D5A4BB0}" srcOrd="5" destOrd="0" parTransId="{41CB3904-6C5C-438C-97FD-4D1CE8076D60}" sibTransId="{D844C59B-BD7E-4E61-8AAB-691F988152CE}"/>
    <dgm:cxn modelId="{2F1864EC-6520-4E96-A930-36AB881A2D6B}" type="presOf" srcId="{0E90D95E-478D-49F5-9EB3-AE1D271891CC}" destId="{681F4B34-981C-4072-BD3A-F293AE0C6FB1}" srcOrd="0" destOrd="0" presId="urn:microsoft.com/office/officeart/2008/layout/LinedList"/>
    <dgm:cxn modelId="{6C24C7F4-C4C1-4B1D-82A6-928160C29ED0}" srcId="{BED9D1B7-927D-4436-B19B-7966F934D145}" destId="{0E90D95E-478D-49F5-9EB3-AE1D271891CC}" srcOrd="4" destOrd="0" parTransId="{94657044-1AA6-4AE7-A830-17A4EB08C883}" sibTransId="{79DA8E3A-3321-4ED3-97E2-E384E5B2EA6A}"/>
    <dgm:cxn modelId="{47AF3EFD-6E3B-4B60-9B88-293290005C05}" srcId="{BED9D1B7-927D-4436-B19B-7966F934D145}" destId="{5DF9967C-6B5A-48E8-A91B-32CB073E1605}" srcOrd="2" destOrd="0" parTransId="{9250BA0E-FDD1-424E-ACF7-402900B217AE}" sibTransId="{9FA9DB89-A8B7-4B6C-A4E0-62EDE44013C6}"/>
    <dgm:cxn modelId="{FF6F1202-E5E7-41BA-AAF5-E04F2F2CF391}" type="presParOf" srcId="{18E6FE92-1A45-4ED0-B576-E4B470F8B167}" destId="{B3131D5E-AD5B-44DB-87E4-283D81FEC345}" srcOrd="0" destOrd="0" presId="urn:microsoft.com/office/officeart/2008/layout/LinedList"/>
    <dgm:cxn modelId="{D6D58964-AAF8-4341-B63D-12261A0082AA}" type="presParOf" srcId="{18E6FE92-1A45-4ED0-B576-E4B470F8B167}" destId="{F39B6BD2-2B10-4A8C-BB5B-E55DBAB81A10}" srcOrd="1" destOrd="0" presId="urn:microsoft.com/office/officeart/2008/layout/LinedList"/>
    <dgm:cxn modelId="{C591A3B0-6F7C-414A-BCAD-C4A4725BFF9D}" type="presParOf" srcId="{F39B6BD2-2B10-4A8C-BB5B-E55DBAB81A10}" destId="{6A37A24F-933F-46C7-904F-E629642987C3}" srcOrd="0" destOrd="0" presId="urn:microsoft.com/office/officeart/2008/layout/LinedList"/>
    <dgm:cxn modelId="{17E01D6C-BB70-4F59-BF05-037B76D3D469}" type="presParOf" srcId="{F39B6BD2-2B10-4A8C-BB5B-E55DBAB81A10}" destId="{14C72077-34C3-4CEE-A465-1FF913A2851B}" srcOrd="1" destOrd="0" presId="urn:microsoft.com/office/officeart/2008/layout/LinedList"/>
    <dgm:cxn modelId="{2211F838-11DB-40F5-8AD6-F08A5C54AA60}" type="presParOf" srcId="{18E6FE92-1A45-4ED0-B576-E4B470F8B167}" destId="{A06F6A03-9E48-44AA-B95B-E5FF3A3205E4}" srcOrd="2" destOrd="0" presId="urn:microsoft.com/office/officeart/2008/layout/LinedList"/>
    <dgm:cxn modelId="{1969949A-F73F-4682-BEB5-8DDF7849FC19}" type="presParOf" srcId="{18E6FE92-1A45-4ED0-B576-E4B470F8B167}" destId="{77A442FE-05D5-4FF0-8C73-6C26ADF6271A}" srcOrd="3" destOrd="0" presId="urn:microsoft.com/office/officeart/2008/layout/LinedList"/>
    <dgm:cxn modelId="{5CC7A99D-3582-4CB8-B47E-309D4DC457D8}" type="presParOf" srcId="{77A442FE-05D5-4FF0-8C73-6C26ADF6271A}" destId="{92E90187-7298-442B-AC0C-46CA219DF8CF}" srcOrd="0" destOrd="0" presId="urn:microsoft.com/office/officeart/2008/layout/LinedList"/>
    <dgm:cxn modelId="{A88205F9-3AE5-417F-9491-30346936E81C}" type="presParOf" srcId="{77A442FE-05D5-4FF0-8C73-6C26ADF6271A}" destId="{A1ECAED9-3E90-4324-BA92-5E833BFDDDF3}" srcOrd="1" destOrd="0" presId="urn:microsoft.com/office/officeart/2008/layout/LinedList"/>
    <dgm:cxn modelId="{AD8DF923-992E-488B-9112-7F0081A0CFD9}" type="presParOf" srcId="{18E6FE92-1A45-4ED0-B576-E4B470F8B167}" destId="{7B0184F8-D54D-4226-B0B3-DCE0934388AC}" srcOrd="4" destOrd="0" presId="urn:microsoft.com/office/officeart/2008/layout/LinedList"/>
    <dgm:cxn modelId="{00FFB54B-7383-4FE3-BA6A-E558BB254CFE}" type="presParOf" srcId="{18E6FE92-1A45-4ED0-B576-E4B470F8B167}" destId="{9191BAD0-AFE1-4773-A634-1913A60F7938}" srcOrd="5" destOrd="0" presId="urn:microsoft.com/office/officeart/2008/layout/LinedList"/>
    <dgm:cxn modelId="{F8114F37-C6B7-488B-AD4B-8F6F0331CE42}" type="presParOf" srcId="{9191BAD0-AFE1-4773-A634-1913A60F7938}" destId="{894B9F40-DEEC-477F-AA5E-338488EA15A4}" srcOrd="0" destOrd="0" presId="urn:microsoft.com/office/officeart/2008/layout/LinedList"/>
    <dgm:cxn modelId="{C5329BEF-641E-43B0-880F-88F3CFE98D93}" type="presParOf" srcId="{9191BAD0-AFE1-4773-A634-1913A60F7938}" destId="{65B46BD0-17B1-48D3-8E22-69A319A0163B}" srcOrd="1" destOrd="0" presId="urn:microsoft.com/office/officeart/2008/layout/LinedList"/>
    <dgm:cxn modelId="{EE3E84EF-1C36-4C26-8EF5-9A3CC0F89645}" type="presParOf" srcId="{18E6FE92-1A45-4ED0-B576-E4B470F8B167}" destId="{A67B9FFB-A4C8-4562-882B-6EADFB0E0CA7}" srcOrd="6" destOrd="0" presId="urn:microsoft.com/office/officeart/2008/layout/LinedList"/>
    <dgm:cxn modelId="{A8E7BADA-B033-4F72-B9B5-5DC5AF4DF7A0}" type="presParOf" srcId="{18E6FE92-1A45-4ED0-B576-E4B470F8B167}" destId="{C19D07FE-E240-4C1C-AD29-4AE288418160}" srcOrd="7" destOrd="0" presId="urn:microsoft.com/office/officeart/2008/layout/LinedList"/>
    <dgm:cxn modelId="{FB2C08C9-A94F-49AE-B1C4-809A3E5EAA2C}" type="presParOf" srcId="{C19D07FE-E240-4C1C-AD29-4AE288418160}" destId="{DF5A94E6-C6AE-43C2-B2ED-A78DA3D5E01A}" srcOrd="0" destOrd="0" presId="urn:microsoft.com/office/officeart/2008/layout/LinedList"/>
    <dgm:cxn modelId="{767AD418-D4D3-42F2-9B21-2498D1D6983F}" type="presParOf" srcId="{C19D07FE-E240-4C1C-AD29-4AE288418160}" destId="{BF43027F-F8D7-41DD-849A-762AE02D5CFA}" srcOrd="1" destOrd="0" presId="urn:microsoft.com/office/officeart/2008/layout/LinedList"/>
    <dgm:cxn modelId="{D722ADB3-56FE-4056-A892-DBFE23BF51E6}" type="presParOf" srcId="{18E6FE92-1A45-4ED0-B576-E4B470F8B167}" destId="{9C87C1C5-1828-4E95-B0B2-4AEF56748BF7}" srcOrd="8" destOrd="0" presId="urn:microsoft.com/office/officeart/2008/layout/LinedList"/>
    <dgm:cxn modelId="{A98C3459-9A89-4B5C-B69B-EBFE7B896D37}" type="presParOf" srcId="{18E6FE92-1A45-4ED0-B576-E4B470F8B167}" destId="{C6A5270A-6D01-4344-BC6E-BCE19BEB9AC9}" srcOrd="9" destOrd="0" presId="urn:microsoft.com/office/officeart/2008/layout/LinedList"/>
    <dgm:cxn modelId="{F40E21B3-BCB3-46AC-8FE5-1920B643DC12}" type="presParOf" srcId="{C6A5270A-6D01-4344-BC6E-BCE19BEB9AC9}" destId="{681F4B34-981C-4072-BD3A-F293AE0C6FB1}" srcOrd="0" destOrd="0" presId="urn:microsoft.com/office/officeart/2008/layout/LinedList"/>
    <dgm:cxn modelId="{8BCF45F3-0502-4651-8525-8396B9BC59A9}" type="presParOf" srcId="{C6A5270A-6D01-4344-BC6E-BCE19BEB9AC9}" destId="{F17697CC-A6ED-424B-98F6-014CDCE2A3AD}" srcOrd="1" destOrd="0" presId="urn:microsoft.com/office/officeart/2008/layout/LinedList"/>
    <dgm:cxn modelId="{7B76B718-DE10-4FA8-AF5F-AF8A7F816BFA}" type="presParOf" srcId="{18E6FE92-1A45-4ED0-B576-E4B470F8B167}" destId="{D18F99C3-F61A-4AC5-8096-FAEA6BCA011F}" srcOrd="10" destOrd="0" presId="urn:microsoft.com/office/officeart/2008/layout/LinedList"/>
    <dgm:cxn modelId="{05C46C28-1AA8-4687-9612-1EBEC85C39D2}" type="presParOf" srcId="{18E6FE92-1A45-4ED0-B576-E4B470F8B167}" destId="{FF8CC3C1-BDC2-4A48-AB6D-4445651B4224}" srcOrd="11" destOrd="0" presId="urn:microsoft.com/office/officeart/2008/layout/LinedList"/>
    <dgm:cxn modelId="{7DF0C448-7789-4E8A-A1A3-A8499F2E6CE5}" type="presParOf" srcId="{FF8CC3C1-BDC2-4A48-AB6D-4445651B4224}" destId="{E9EB8FAF-E650-4980-80A7-ABB872553B70}" srcOrd="0" destOrd="0" presId="urn:microsoft.com/office/officeart/2008/layout/LinedList"/>
    <dgm:cxn modelId="{A97C62FB-C41B-467C-9ECC-FA019DD70657}" type="presParOf" srcId="{FF8CC3C1-BDC2-4A48-AB6D-4445651B4224}" destId="{4D57E447-37BF-45C8-A09F-9DB303536C66}" srcOrd="1" destOrd="0" presId="urn:microsoft.com/office/officeart/2008/layout/LinedList"/>
    <dgm:cxn modelId="{1EFC8805-4BD0-4F51-AB93-E718E1426F1E}" type="presParOf" srcId="{18E6FE92-1A45-4ED0-B576-E4B470F8B167}" destId="{25B0CD36-C432-4315-9363-83B20BE83EF1}" srcOrd="12" destOrd="0" presId="urn:microsoft.com/office/officeart/2008/layout/LinedList"/>
    <dgm:cxn modelId="{8D1EA5BC-C1A1-4B6C-B840-FEF490DBCBE3}" type="presParOf" srcId="{18E6FE92-1A45-4ED0-B576-E4B470F8B167}" destId="{9933C775-DF06-48B9-8B19-E1E7D70F1FF5}" srcOrd="13" destOrd="0" presId="urn:microsoft.com/office/officeart/2008/layout/LinedList"/>
    <dgm:cxn modelId="{0AA565AD-7A69-4607-B45F-34E898912B21}" type="presParOf" srcId="{9933C775-DF06-48B9-8B19-E1E7D70F1FF5}" destId="{8F1790AB-F081-410A-91A3-826D9F966BC7}" srcOrd="0" destOrd="0" presId="urn:microsoft.com/office/officeart/2008/layout/LinedList"/>
    <dgm:cxn modelId="{0775D204-2BCE-4A8B-A6FE-D83300B22D66}" type="presParOf" srcId="{9933C775-DF06-48B9-8B19-E1E7D70F1FF5}" destId="{276CD2C4-FF79-400B-8D42-11A8FCD7B83D}" srcOrd="1" destOrd="0" presId="urn:microsoft.com/office/officeart/2008/layout/LinedList"/>
    <dgm:cxn modelId="{4E437122-1D87-46CE-8584-EA994989C98D}" type="presParOf" srcId="{18E6FE92-1A45-4ED0-B576-E4B470F8B167}" destId="{2A72D55F-5E48-4F09-9189-E1064D71C8C0}" srcOrd="14" destOrd="0" presId="urn:microsoft.com/office/officeart/2008/layout/LinedList"/>
    <dgm:cxn modelId="{0F205255-B676-4B8B-AA34-BB52E70A0043}" type="presParOf" srcId="{18E6FE92-1A45-4ED0-B576-E4B470F8B167}" destId="{6C97104C-1951-4412-AAC6-A1E1E4770D38}" srcOrd="15" destOrd="0" presId="urn:microsoft.com/office/officeart/2008/layout/LinedList"/>
    <dgm:cxn modelId="{2E36463A-905A-44FC-B566-167FDF3F74EA}" type="presParOf" srcId="{6C97104C-1951-4412-AAC6-A1E1E4770D38}" destId="{046C8FBF-F423-4076-86E2-F013755C0E85}" srcOrd="0" destOrd="0" presId="urn:microsoft.com/office/officeart/2008/layout/LinedList"/>
    <dgm:cxn modelId="{03F67C09-B29B-4667-A8F7-6FDC07B03F9B}" type="presParOf" srcId="{6C97104C-1951-4412-AAC6-A1E1E4770D38}" destId="{E671B6A2-4415-41AC-8E6D-987DC1092447}" srcOrd="1" destOrd="0" presId="urn:microsoft.com/office/officeart/2008/layout/LinedList"/>
    <dgm:cxn modelId="{CC221752-EF66-427C-940B-4957BEB622C8}" type="presParOf" srcId="{18E6FE92-1A45-4ED0-B576-E4B470F8B167}" destId="{337BEFBA-01EB-4E91-95A8-42B7573C91E6}" srcOrd="16" destOrd="0" presId="urn:microsoft.com/office/officeart/2008/layout/LinedList"/>
    <dgm:cxn modelId="{005978A4-967E-4C80-867D-539242DBFFEC}" type="presParOf" srcId="{18E6FE92-1A45-4ED0-B576-E4B470F8B167}" destId="{56ABF2C3-CDF9-4E3B-A7D4-62B89BE24FDF}" srcOrd="17" destOrd="0" presId="urn:microsoft.com/office/officeart/2008/layout/LinedList"/>
    <dgm:cxn modelId="{9DFCF740-CEE8-4132-A1D1-C14A8308CEAC}" type="presParOf" srcId="{56ABF2C3-CDF9-4E3B-A7D4-62B89BE24FDF}" destId="{BF67A03F-3D9D-4B69-B954-B11AA05A2F74}" srcOrd="0" destOrd="0" presId="urn:microsoft.com/office/officeart/2008/layout/LinedList"/>
    <dgm:cxn modelId="{9C80DB69-2AD6-42E1-A279-4E8107837D70}" type="presParOf" srcId="{56ABF2C3-CDF9-4E3B-A7D4-62B89BE24FDF}" destId="{0E838A9A-A8A8-4BE6-ABFD-050EE55B26EE}" srcOrd="1" destOrd="0" presId="urn:microsoft.com/office/officeart/2008/layout/LinedList"/>
    <dgm:cxn modelId="{4C26714C-39D8-4650-8B52-6F884E48F0B3}" type="presParOf" srcId="{18E6FE92-1A45-4ED0-B576-E4B470F8B167}" destId="{593DEBCA-19A6-49ED-B0D8-8CB3F60DBA00}" srcOrd="18" destOrd="0" presId="urn:microsoft.com/office/officeart/2008/layout/LinedList"/>
    <dgm:cxn modelId="{F5266B2A-2035-408F-81AD-A478D5D512B0}" type="presParOf" srcId="{18E6FE92-1A45-4ED0-B576-E4B470F8B167}" destId="{01B216C9-E517-4182-8C01-72CB15D910D9}" srcOrd="19" destOrd="0" presId="urn:microsoft.com/office/officeart/2008/layout/LinedList"/>
    <dgm:cxn modelId="{ADBFDE21-7E7B-4593-960D-AA0BA17FC9F2}" type="presParOf" srcId="{01B216C9-E517-4182-8C01-72CB15D910D9}" destId="{9BD7F60D-6D5C-46D9-8BB7-8E643491EAEB}" srcOrd="0" destOrd="0" presId="urn:microsoft.com/office/officeart/2008/layout/LinedList"/>
    <dgm:cxn modelId="{94DED9AD-A197-4237-9030-C32C62CFC3EF}" type="presParOf" srcId="{01B216C9-E517-4182-8C01-72CB15D910D9}" destId="{C50FBBB3-AF2E-4A68-930E-C9F5573ADF3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D7D4AB-F553-4E27-AEE9-CC12D0FF66D4}" type="doc">
      <dgm:prSet loTypeId="urn:microsoft.com/office/officeart/2018/2/layout/IconVerticalSolidList" loCatId="icon" qsTypeId="urn:microsoft.com/office/officeart/2005/8/quickstyle/simple1" qsCatId="simple" csTypeId="urn:microsoft.com/office/officeart/2018/5/colors/Iconchunking_neutralicontext_accent6_2" csCatId="accent6" phldr="1"/>
      <dgm:spPr/>
      <dgm:t>
        <a:bodyPr/>
        <a:lstStyle/>
        <a:p>
          <a:endParaRPr lang="en-US"/>
        </a:p>
      </dgm:t>
    </dgm:pt>
    <dgm:pt modelId="{7C994F00-DFF4-48D1-8D64-146E1325CED3}">
      <dgm:prSet custT="1"/>
      <dgm:spPr/>
      <dgm:t>
        <a:bodyPr/>
        <a:lstStyle/>
        <a:p>
          <a:pPr>
            <a:lnSpc>
              <a:spcPct val="100000"/>
            </a:lnSpc>
          </a:pPr>
          <a:r>
            <a:rPr lang="fr-FR" sz="3200" b="1">
              <a:solidFill>
                <a:srgbClr val="FFCC66"/>
              </a:solidFill>
              <a:latin typeface="Arial Narrow" panose="020B0606020202030204" pitchFamily="34" charset="0"/>
            </a:rPr>
            <a:t>Rapport d’Activités </a:t>
          </a:r>
          <a:endParaRPr lang="en-US" sz="3200" b="1" dirty="0">
            <a:solidFill>
              <a:srgbClr val="FFCC66"/>
            </a:solidFill>
            <a:latin typeface="Arial Narrow" panose="020B0606020202030204" pitchFamily="34" charset="0"/>
          </a:endParaRPr>
        </a:p>
      </dgm:t>
    </dgm:pt>
    <dgm:pt modelId="{68A43CA0-7AC6-4A0D-8986-0B81A5739D60}" type="parTrans" cxnId="{E97031AB-4A21-4A30-9F54-0C4455B6FC04}">
      <dgm:prSet/>
      <dgm:spPr/>
      <dgm:t>
        <a:bodyPr/>
        <a:lstStyle/>
        <a:p>
          <a:endParaRPr lang="en-US"/>
        </a:p>
      </dgm:t>
    </dgm:pt>
    <dgm:pt modelId="{50C27B87-38C0-4601-936D-7CEDDE74DF63}" type="sibTrans" cxnId="{E97031AB-4A21-4A30-9F54-0C4455B6FC04}">
      <dgm:prSet/>
      <dgm:spPr/>
      <dgm:t>
        <a:bodyPr/>
        <a:lstStyle/>
        <a:p>
          <a:endParaRPr lang="en-US"/>
        </a:p>
      </dgm:t>
    </dgm:pt>
    <dgm:pt modelId="{A0CE5B6E-C7C2-4DDF-BDB5-D7DBBCE25310}">
      <dgm:prSet custT="1"/>
      <dgm:spPr/>
      <dgm:t>
        <a:bodyPr/>
        <a:lstStyle/>
        <a:p>
          <a:pPr>
            <a:lnSpc>
              <a:spcPct val="100000"/>
            </a:lnSpc>
          </a:pPr>
          <a:r>
            <a:rPr lang="fr-FR" sz="3200" b="1">
              <a:solidFill>
                <a:srgbClr val="FFCC66"/>
              </a:solidFill>
              <a:latin typeface="Arial Narrow" panose="020B0606020202030204" pitchFamily="34" charset="0"/>
            </a:rPr>
            <a:t>Service MJPM</a:t>
          </a:r>
          <a:endParaRPr lang="en-US" sz="3200" b="1" dirty="0">
            <a:solidFill>
              <a:srgbClr val="FFCC66"/>
            </a:solidFill>
            <a:latin typeface="Arial Narrow" panose="020B0606020202030204" pitchFamily="34" charset="0"/>
          </a:endParaRPr>
        </a:p>
      </dgm:t>
    </dgm:pt>
    <dgm:pt modelId="{C09885CE-4733-4A26-8817-3A35D333A5FC}" type="parTrans" cxnId="{F583541E-20F0-40F4-AF1F-95F65AA59F30}">
      <dgm:prSet/>
      <dgm:spPr/>
      <dgm:t>
        <a:bodyPr/>
        <a:lstStyle/>
        <a:p>
          <a:endParaRPr lang="en-US"/>
        </a:p>
      </dgm:t>
    </dgm:pt>
    <dgm:pt modelId="{D5B93603-1900-4741-B8A0-B654017917D1}" type="sibTrans" cxnId="{F583541E-20F0-40F4-AF1F-95F65AA59F30}">
      <dgm:prSet/>
      <dgm:spPr/>
      <dgm:t>
        <a:bodyPr/>
        <a:lstStyle/>
        <a:p>
          <a:endParaRPr lang="en-US"/>
        </a:p>
      </dgm:t>
    </dgm:pt>
    <dgm:pt modelId="{8C8197F8-4C67-4AE3-BF6A-975AFE8C64EF}" type="pres">
      <dgm:prSet presAssocID="{97D7D4AB-F553-4E27-AEE9-CC12D0FF66D4}" presName="root" presStyleCnt="0">
        <dgm:presLayoutVars>
          <dgm:dir/>
          <dgm:resizeHandles val="exact"/>
        </dgm:presLayoutVars>
      </dgm:prSet>
      <dgm:spPr/>
    </dgm:pt>
    <dgm:pt modelId="{489D8248-758D-4529-B9DD-1BA05AE93EA5}" type="pres">
      <dgm:prSet presAssocID="{7C994F00-DFF4-48D1-8D64-146E1325CED3}" presName="compNode" presStyleCnt="0"/>
      <dgm:spPr/>
    </dgm:pt>
    <dgm:pt modelId="{D15AFCD0-22F7-4339-9A65-BA1317108F60}" type="pres">
      <dgm:prSet presAssocID="{7C994F00-DFF4-48D1-8D64-146E1325CED3}" presName="bgRect" presStyleLbl="bgShp" presStyleIdx="0" presStyleCnt="2" custLinFactNeighborX="-7642" custLinFactNeighborY="2697"/>
      <dgm:spPr>
        <a:solidFill>
          <a:schemeClr val="accent1">
            <a:lumMod val="50000"/>
          </a:schemeClr>
        </a:solidFill>
      </dgm:spPr>
    </dgm:pt>
    <dgm:pt modelId="{75AC22A1-A66C-46D2-B59C-9FE16A74C82A}" type="pres">
      <dgm:prSet presAssocID="{7C994F00-DFF4-48D1-8D64-146E1325CED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solidFill>
            <a:srgbClr val="FFCC66"/>
          </a:solidFill>
        </a:ln>
      </dgm:spPr>
      <dgm:extLst>
        <a:ext uri="{E40237B7-FDA0-4F09-8148-C483321AD2D9}">
          <dgm14:cNvPr xmlns:dgm14="http://schemas.microsoft.com/office/drawing/2010/diagram" id="0" name="" descr="Bar chart"/>
        </a:ext>
      </dgm:extLst>
    </dgm:pt>
    <dgm:pt modelId="{3F2FE8E0-80B5-4895-969B-5049408FFE68}" type="pres">
      <dgm:prSet presAssocID="{7C994F00-DFF4-48D1-8D64-146E1325CED3}" presName="spaceRect" presStyleCnt="0"/>
      <dgm:spPr/>
    </dgm:pt>
    <dgm:pt modelId="{7E528A3B-9E80-4064-810B-73AF6C7CEC74}" type="pres">
      <dgm:prSet presAssocID="{7C994F00-DFF4-48D1-8D64-146E1325CED3}" presName="parTx" presStyleLbl="revTx" presStyleIdx="0" presStyleCnt="2" custScaleX="115720" custLinFactNeighborX="-2764" custLinFactNeighborY="-2532">
        <dgm:presLayoutVars>
          <dgm:chMax val="0"/>
          <dgm:chPref val="0"/>
        </dgm:presLayoutVars>
      </dgm:prSet>
      <dgm:spPr/>
    </dgm:pt>
    <dgm:pt modelId="{975A4F37-E35B-4BC7-B3F5-B4C9132355AC}" type="pres">
      <dgm:prSet presAssocID="{50C27B87-38C0-4601-936D-7CEDDE74DF63}" presName="sibTrans" presStyleCnt="0"/>
      <dgm:spPr/>
    </dgm:pt>
    <dgm:pt modelId="{22BA3EEB-1EFD-4A43-8C8C-AD12F5586DCE}" type="pres">
      <dgm:prSet presAssocID="{A0CE5B6E-C7C2-4DDF-BDB5-D7DBBCE25310}" presName="compNode" presStyleCnt="0"/>
      <dgm:spPr/>
    </dgm:pt>
    <dgm:pt modelId="{8F657BC3-8EA3-4614-A0BF-1DB35264FD24}" type="pres">
      <dgm:prSet presAssocID="{A0CE5B6E-C7C2-4DDF-BDB5-D7DBBCE25310}" presName="bgRect" presStyleLbl="bgShp" presStyleIdx="1" presStyleCnt="2"/>
      <dgm:spPr>
        <a:solidFill>
          <a:schemeClr val="accent1">
            <a:lumMod val="50000"/>
          </a:schemeClr>
        </a:solidFill>
      </dgm:spPr>
    </dgm:pt>
    <dgm:pt modelId="{5C2D4941-21D8-43D3-8C18-672DF75A067B}" type="pres">
      <dgm:prSet presAssocID="{A0CE5B6E-C7C2-4DDF-BDB5-D7DBBCE2531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solidFill>
            <a:srgbClr val="FFCC66"/>
          </a:solidFill>
        </a:ln>
      </dgm:spPr>
      <dgm:extLst>
        <a:ext uri="{E40237B7-FDA0-4F09-8148-C483321AD2D9}">
          <dgm14:cNvPr xmlns:dgm14="http://schemas.microsoft.com/office/drawing/2010/diagram" id="0" name="" descr="Coche"/>
        </a:ext>
      </dgm:extLst>
    </dgm:pt>
    <dgm:pt modelId="{34181E9D-1DDD-47B6-B69E-5E97AF8ACE57}" type="pres">
      <dgm:prSet presAssocID="{A0CE5B6E-C7C2-4DDF-BDB5-D7DBBCE25310}" presName="spaceRect" presStyleCnt="0"/>
      <dgm:spPr/>
    </dgm:pt>
    <dgm:pt modelId="{7442292B-AEC7-48DF-A918-B93B41D47B0D}" type="pres">
      <dgm:prSet presAssocID="{A0CE5B6E-C7C2-4DDF-BDB5-D7DBBCE25310}" presName="parTx" presStyleLbl="revTx" presStyleIdx="1" presStyleCnt="2" custLinFactNeighborX="-8185" custLinFactNeighborY="3186">
        <dgm:presLayoutVars>
          <dgm:chMax val="0"/>
          <dgm:chPref val="0"/>
        </dgm:presLayoutVars>
      </dgm:prSet>
      <dgm:spPr/>
    </dgm:pt>
  </dgm:ptLst>
  <dgm:cxnLst>
    <dgm:cxn modelId="{F583541E-20F0-40F4-AF1F-95F65AA59F30}" srcId="{97D7D4AB-F553-4E27-AEE9-CC12D0FF66D4}" destId="{A0CE5B6E-C7C2-4DDF-BDB5-D7DBBCE25310}" srcOrd="1" destOrd="0" parTransId="{C09885CE-4733-4A26-8817-3A35D333A5FC}" sibTransId="{D5B93603-1900-4741-B8A0-B654017917D1}"/>
    <dgm:cxn modelId="{4BCB821F-C5E8-42D1-8033-4D7D865A1B1A}" type="presOf" srcId="{97D7D4AB-F553-4E27-AEE9-CC12D0FF66D4}" destId="{8C8197F8-4C67-4AE3-BF6A-975AFE8C64EF}" srcOrd="0" destOrd="0" presId="urn:microsoft.com/office/officeart/2018/2/layout/IconVerticalSolidList"/>
    <dgm:cxn modelId="{1DDDBC53-41CF-4EF3-ADE4-E59CC21FF929}" type="presOf" srcId="{A0CE5B6E-C7C2-4DDF-BDB5-D7DBBCE25310}" destId="{7442292B-AEC7-48DF-A918-B93B41D47B0D}" srcOrd="0" destOrd="0" presId="urn:microsoft.com/office/officeart/2018/2/layout/IconVerticalSolidList"/>
    <dgm:cxn modelId="{E97031AB-4A21-4A30-9F54-0C4455B6FC04}" srcId="{97D7D4AB-F553-4E27-AEE9-CC12D0FF66D4}" destId="{7C994F00-DFF4-48D1-8D64-146E1325CED3}" srcOrd="0" destOrd="0" parTransId="{68A43CA0-7AC6-4A0D-8986-0B81A5739D60}" sibTransId="{50C27B87-38C0-4601-936D-7CEDDE74DF63}"/>
    <dgm:cxn modelId="{4178A8C6-67DA-42D0-9B33-6EAD918D9686}" type="presOf" srcId="{7C994F00-DFF4-48D1-8D64-146E1325CED3}" destId="{7E528A3B-9E80-4064-810B-73AF6C7CEC74}" srcOrd="0" destOrd="0" presId="urn:microsoft.com/office/officeart/2018/2/layout/IconVerticalSolidList"/>
    <dgm:cxn modelId="{AFC3447E-94AB-4D44-BDFE-4D7A0288F19D}" type="presParOf" srcId="{8C8197F8-4C67-4AE3-BF6A-975AFE8C64EF}" destId="{489D8248-758D-4529-B9DD-1BA05AE93EA5}" srcOrd="0" destOrd="0" presId="urn:microsoft.com/office/officeart/2018/2/layout/IconVerticalSolidList"/>
    <dgm:cxn modelId="{37E14EA8-CB3C-4401-98C2-82D3A620C187}" type="presParOf" srcId="{489D8248-758D-4529-B9DD-1BA05AE93EA5}" destId="{D15AFCD0-22F7-4339-9A65-BA1317108F60}" srcOrd="0" destOrd="0" presId="urn:microsoft.com/office/officeart/2018/2/layout/IconVerticalSolidList"/>
    <dgm:cxn modelId="{95CC30BE-2EA8-45BF-93D9-BE1226DEA0A5}" type="presParOf" srcId="{489D8248-758D-4529-B9DD-1BA05AE93EA5}" destId="{75AC22A1-A66C-46D2-B59C-9FE16A74C82A}" srcOrd="1" destOrd="0" presId="urn:microsoft.com/office/officeart/2018/2/layout/IconVerticalSolidList"/>
    <dgm:cxn modelId="{D634C2CC-791F-40FC-A1B8-537329623B24}" type="presParOf" srcId="{489D8248-758D-4529-B9DD-1BA05AE93EA5}" destId="{3F2FE8E0-80B5-4895-969B-5049408FFE68}" srcOrd="2" destOrd="0" presId="urn:microsoft.com/office/officeart/2018/2/layout/IconVerticalSolidList"/>
    <dgm:cxn modelId="{AECCD8DC-D614-4192-9C06-8313711E1A67}" type="presParOf" srcId="{489D8248-758D-4529-B9DD-1BA05AE93EA5}" destId="{7E528A3B-9E80-4064-810B-73AF6C7CEC74}" srcOrd="3" destOrd="0" presId="urn:microsoft.com/office/officeart/2018/2/layout/IconVerticalSolidList"/>
    <dgm:cxn modelId="{96AD8F10-CC66-4963-BC5E-0F1253B64EE3}" type="presParOf" srcId="{8C8197F8-4C67-4AE3-BF6A-975AFE8C64EF}" destId="{975A4F37-E35B-4BC7-B3F5-B4C9132355AC}" srcOrd="1" destOrd="0" presId="urn:microsoft.com/office/officeart/2018/2/layout/IconVerticalSolidList"/>
    <dgm:cxn modelId="{7E7E9E0F-8A4F-418C-AD0A-8DE8556E3836}" type="presParOf" srcId="{8C8197F8-4C67-4AE3-BF6A-975AFE8C64EF}" destId="{22BA3EEB-1EFD-4A43-8C8C-AD12F5586DCE}" srcOrd="2" destOrd="0" presId="urn:microsoft.com/office/officeart/2018/2/layout/IconVerticalSolidList"/>
    <dgm:cxn modelId="{5E29BE1D-6ED6-4C96-97D0-51688321B278}" type="presParOf" srcId="{22BA3EEB-1EFD-4A43-8C8C-AD12F5586DCE}" destId="{8F657BC3-8EA3-4614-A0BF-1DB35264FD24}" srcOrd="0" destOrd="0" presId="urn:microsoft.com/office/officeart/2018/2/layout/IconVerticalSolidList"/>
    <dgm:cxn modelId="{BA06C285-6195-4201-9B10-49C75D4D250E}" type="presParOf" srcId="{22BA3EEB-1EFD-4A43-8C8C-AD12F5586DCE}" destId="{5C2D4941-21D8-43D3-8C18-672DF75A067B}" srcOrd="1" destOrd="0" presId="urn:microsoft.com/office/officeart/2018/2/layout/IconVerticalSolidList"/>
    <dgm:cxn modelId="{D2618388-EF7A-4F1C-9737-D489DE5AEE3D}" type="presParOf" srcId="{22BA3EEB-1EFD-4A43-8C8C-AD12F5586DCE}" destId="{34181E9D-1DDD-47B6-B69E-5E97AF8ACE57}" srcOrd="2" destOrd="0" presId="urn:microsoft.com/office/officeart/2018/2/layout/IconVerticalSolidList"/>
    <dgm:cxn modelId="{56050216-DAB9-4A6E-9A4E-930F1EA47863}" type="presParOf" srcId="{22BA3EEB-1EFD-4A43-8C8C-AD12F5586DCE}" destId="{7442292B-AEC7-48DF-A918-B93B41D47B0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0E9838-B9CB-461A-A601-CE147635E3BB}" type="doc">
      <dgm:prSet loTypeId="urn:microsoft.com/office/officeart/2005/8/layout/default" loCatId="list" qsTypeId="urn:microsoft.com/office/officeart/2005/8/quickstyle/3d6" qsCatId="3D" csTypeId="urn:microsoft.com/office/officeart/2005/8/colors/accent0_3" csCatId="mainScheme" phldr="1"/>
      <dgm:spPr/>
      <dgm:t>
        <a:bodyPr/>
        <a:lstStyle/>
        <a:p>
          <a:endParaRPr lang="en-US"/>
        </a:p>
      </dgm:t>
    </dgm:pt>
    <dgm:pt modelId="{F8E24E95-966B-44F1-B56F-12BA1E81EE6D}">
      <dgm:prSet custT="1"/>
      <dgm:spPr/>
      <dgm:t>
        <a:bodyPr/>
        <a:lstStyle/>
        <a:p>
          <a:pPr algn="ctr"/>
          <a:r>
            <a:rPr lang="fr-FR" sz="2800" b="1" dirty="0">
              <a:latin typeface="Arial Narrow" panose="020B0606020202030204" pitchFamily="34" charset="0"/>
            </a:rPr>
            <a:t>4 </a:t>
          </a:r>
          <a:r>
            <a:rPr lang="fr-FR" sz="2500" b="1" dirty="0">
              <a:latin typeface="Arial Narrow" panose="020B0606020202030204" pitchFamily="34" charset="0"/>
            </a:rPr>
            <a:t>Encadrements</a:t>
          </a:r>
          <a:endParaRPr lang="en-US" sz="2500" b="1" dirty="0">
            <a:latin typeface="Arial Narrow" panose="020B0606020202030204" pitchFamily="34" charset="0"/>
          </a:endParaRPr>
        </a:p>
      </dgm:t>
    </dgm:pt>
    <dgm:pt modelId="{04A6E090-0DB1-4F13-88CD-9423979463DE}" type="parTrans" cxnId="{3AFB2A1E-32CB-4E2B-96ED-9914442B2513}">
      <dgm:prSet/>
      <dgm:spPr/>
      <dgm:t>
        <a:bodyPr/>
        <a:lstStyle/>
        <a:p>
          <a:endParaRPr lang="en-US"/>
        </a:p>
      </dgm:t>
    </dgm:pt>
    <dgm:pt modelId="{0DA20F14-7DB6-4811-8859-CFED16F2B5C1}" type="sibTrans" cxnId="{3AFB2A1E-32CB-4E2B-96ED-9914442B2513}">
      <dgm:prSet/>
      <dgm:spPr/>
      <dgm:t>
        <a:bodyPr/>
        <a:lstStyle/>
        <a:p>
          <a:endParaRPr lang="en-US"/>
        </a:p>
      </dgm:t>
    </dgm:pt>
    <dgm:pt modelId="{C96A59BA-0C58-49B1-B96B-A097E714FC42}">
      <dgm:prSet custT="1"/>
      <dgm:spPr/>
      <dgm:t>
        <a:bodyPr/>
        <a:lstStyle/>
        <a:p>
          <a:r>
            <a:rPr lang="en-US" sz="2800" b="1" dirty="0">
              <a:latin typeface="Arial Narrow" panose="020B0606020202030204" pitchFamily="34" charset="0"/>
            </a:rPr>
            <a:t>18,20</a:t>
          </a:r>
          <a:br>
            <a:rPr lang="en-US" sz="2800" b="1" dirty="0">
              <a:latin typeface="Arial Narrow" panose="020B0606020202030204" pitchFamily="34" charset="0"/>
            </a:rPr>
          </a:br>
          <a:r>
            <a:rPr lang="en-US" sz="2800" b="1" dirty="0">
              <a:latin typeface="Arial Narrow" panose="020B0606020202030204" pitchFamily="34" charset="0"/>
            </a:rPr>
            <a:t>DMJPM</a:t>
          </a:r>
        </a:p>
      </dgm:t>
    </dgm:pt>
    <dgm:pt modelId="{5F28BA8D-C2D7-4CA2-8335-F585D43A9FBC}" type="parTrans" cxnId="{DB9F61D2-43C7-4F96-9BE8-69F583335D97}">
      <dgm:prSet/>
      <dgm:spPr/>
      <dgm:t>
        <a:bodyPr/>
        <a:lstStyle/>
        <a:p>
          <a:endParaRPr lang="fr-FR"/>
        </a:p>
      </dgm:t>
    </dgm:pt>
    <dgm:pt modelId="{EE03CBB6-16BE-439A-8D10-E40C61C8ACBF}" type="sibTrans" cxnId="{DB9F61D2-43C7-4F96-9BE8-69F583335D97}">
      <dgm:prSet/>
      <dgm:spPr/>
      <dgm:t>
        <a:bodyPr/>
        <a:lstStyle/>
        <a:p>
          <a:endParaRPr lang="fr-FR"/>
        </a:p>
      </dgm:t>
    </dgm:pt>
    <dgm:pt modelId="{91696969-7A50-45D2-ACB1-863B1BCD3628}">
      <dgm:prSet custT="1"/>
      <dgm:spPr/>
      <dgm:t>
        <a:bodyPr/>
        <a:lstStyle/>
        <a:p>
          <a:pPr algn="ctr"/>
          <a:r>
            <a:rPr lang="fr-FR" sz="2800" b="1" dirty="0"/>
            <a:t>5,10 </a:t>
          </a:r>
          <a:r>
            <a:rPr lang="fr-FR" sz="2800" b="1" dirty="0">
              <a:latin typeface="Arial Narrow" panose="020B0606020202030204" pitchFamily="34" charset="0"/>
            </a:rPr>
            <a:t>Assistantes</a:t>
          </a:r>
          <a:endParaRPr lang="en-US" sz="2800" b="1" dirty="0">
            <a:latin typeface="Arial Narrow" panose="020B0606020202030204" pitchFamily="34" charset="0"/>
          </a:endParaRPr>
        </a:p>
      </dgm:t>
    </dgm:pt>
    <dgm:pt modelId="{74AC0BDA-CAAE-4279-AFEC-99ACFD92DA1D}" type="parTrans" cxnId="{7239343D-3996-4899-A19A-799F1A7B8251}">
      <dgm:prSet/>
      <dgm:spPr/>
      <dgm:t>
        <a:bodyPr/>
        <a:lstStyle/>
        <a:p>
          <a:endParaRPr lang="fr-FR"/>
        </a:p>
      </dgm:t>
    </dgm:pt>
    <dgm:pt modelId="{8166EA33-1C0E-4BB7-91EF-DAC90616CD3B}" type="sibTrans" cxnId="{7239343D-3996-4899-A19A-799F1A7B8251}">
      <dgm:prSet/>
      <dgm:spPr/>
      <dgm:t>
        <a:bodyPr/>
        <a:lstStyle/>
        <a:p>
          <a:endParaRPr lang="fr-FR"/>
        </a:p>
      </dgm:t>
    </dgm:pt>
    <dgm:pt modelId="{283E3364-E7C3-4911-9031-6F1545E6E5EF}">
      <dgm:prSet custT="1"/>
      <dgm:spPr/>
      <dgm:t>
        <a:bodyPr/>
        <a:lstStyle/>
        <a:p>
          <a:pPr algn="ctr"/>
          <a:r>
            <a:rPr lang="fr-FR" sz="2800" b="1" dirty="0">
              <a:latin typeface="Arial Narrow" panose="020B0606020202030204" pitchFamily="34" charset="0"/>
            </a:rPr>
            <a:t>5,4  </a:t>
          </a:r>
          <a:r>
            <a:rPr lang="fr-FR" sz="2800" dirty="0">
              <a:latin typeface="Arial Narrow" panose="020B0606020202030204" pitchFamily="34" charset="0"/>
            </a:rPr>
            <a:t>  </a:t>
          </a:r>
          <a:r>
            <a:rPr lang="fr-FR" sz="2800" b="1" dirty="0">
              <a:latin typeface="Arial Narrow" panose="020B0606020202030204" pitchFamily="34" charset="0"/>
            </a:rPr>
            <a:t>Comptables</a:t>
          </a:r>
          <a:endParaRPr lang="en-US" sz="2800" b="1" dirty="0">
            <a:latin typeface="Arial Narrow" panose="020B0606020202030204" pitchFamily="34" charset="0"/>
          </a:endParaRPr>
        </a:p>
      </dgm:t>
    </dgm:pt>
    <dgm:pt modelId="{18BB37DC-E015-47B7-92EA-98F05E287948}" type="parTrans" cxnId="{49BA409A-C020-4D82-B85D-9661D94CCB0D}">
      <dgm:prSet/>
      <dgm:spPr/>
      <dgm:t>
        <a:bodyPr/>
        <a:lstStyle/>
        <a:p>
          <a:endParaRPr lang="fr-FR"/>
        </a:p>
      </dgm:t>
    </dgm:pt>
    <dgm:pt modelId="{4D4088C9-A205-4F99-9FA9-093520D305D7}" type="sibTrans" cxnId="{49BA409A-C020-4D82-B85D-9661D94CCB0D}">
      <dgm:prSet/>
      <dgm:spPr/>
      <dgm:t>
        <a:bodyPr/>
        <a:lstStyle/>
        <a:p>
          <a:endParaRPr lang="fr-FR"/>
        </a:p>
      </dgm:t>
    </dgm:pt>
    <dgm:pt modelId="{1B7DC544-A4A6-45A6-A56C-0EBFF174CFB3}">
      <dgm:prSet custT="1"/>
      <dgm:spPr/>
      <dgm:t>
        <a:bodyPr/>
        <a:lstStyle/>
        <a:p>
          <a:pPr algn="ctr"/>
          <a:r>
            <a:rPr lang="fr-FR" sz="2800" b="1" dirty="0">
              <a:latin typeface="Arial Narrow" panose="020B0606020202030204" pitchFamily="34" charset="0"/>
            </a:rPr>
            <a:t>1,10 Juristes</a:t>
          </a:r>
          <a:r>
            <a:rPr lang="fr-FR" sz="2800" dirty="0">
              <a:latin typeface="Arial Narrow" panose="020B0606020202030204" pitchFamily="34" charset="0"/>
            </a:rPr>
            <a:t> </a:t>
          </a:r>
          <a:endParaRPr lang="en-US" sz="2800" dirty="0">
            <a:latin typeface="Arial Narrow" panose="020B0606020202030204" pitchFamily="34" charset="0"/>
          </a:endParaRPr>
        </a:p>
      </dgm:t>
    </dgm:pt>
    <dgm:pt modelId="{46AF4B47-1A1A-4FAC-B715-C5D837C1026B}" type="parTrans" cxnId="{0038D883-30C9-4130-9930-BD84E915F651}">
      <dgm:prSet/>
      <dgm:spPr/>
      <dgm:t>
        <a:bodyPr/>
        <a:lstStyle/>
        <a:p>
          <a:endParaRPr lang="fr-FR"/>
        </a:p>
      </dgm:t>
    </dgm:pt>
    <dgm:pt modelId="{22B84BB3-80C4-48FE-9AEE-0463A94E529F}" type="sibTrans" cxnId="{0038D883-30C9-4130-9930-BD84E915F651}">
      <dgm:prSet/>
      <dgm:spPr/>
      <dgm:t>
        <a:bodyPr/>
        <a:lstStyle/>
        <a:p>
          <a:endParaRPr lang="fr-FR"/>
        </a:p>
      </dgm:t>
    </dgm:pt>
    <dgm:pt modelId="{65CD8EE8-3A00-48B5-90BC-6B4FF20ED3F8}">
      <dgm:prSet custT="1"/>
      <dgm:spPr/>
      <dgm:t>
        <a:bodyPr/>
        <a:lstStyle/>
        <a:p>
          <a:pPr algn="ctr"/>
          <a:r>
            <a:rPr lang="fr-FR" sz="2400" dirty="0">
              <a:latin typeface="Arial Narrow" panose="020B0606020202030204" pitchFamily="34" charset="0"/>
            </a:rPr>
            <a:t>   </a:t>
          </a:r>
          <a:r>
            <a:rPr lang="fr-FR" sz="2800" b="1" dirty="0">
              <a:latin typeface="Arial Narrow" panose="020B0606020202030204" pitchFamily="34" charset="0"/>
            </a:rPr>
            <a:t>3 Pôle ACF </a:t>
          </a:r>
          <a:endParaRPr lang="en-US" sz="2800" b="1" dirty="0">
            <a:latin typeface="Arial Narrow" panose="020B0606020202030204" pitchFamily="34" charset="0"/>
          </a:endParaRPr>
        </a:p>
      </dgm:t>
    </dgm:pt>
    <dgm:pt modelId="{576C1E40-4F9C-4AD7-B5B7-7338B4FDEB47}" type="parTrans" cxnId="{44C3783C-E6CC-4D33-BB4E-58B3924CE04F}">
      <dgm:prSet/>
      <dgm:spPr/>
      <dgm:t>
        <a:bodyPr/>
        <a:lstStyle/>
        <a:p>
          <a:endParaRPr lang="fr-FR"/>
        </a:p>
      </dgm:t>
    </dgm:pt>
    <dgm:pt modelId="{ED3F4102-ABD5-4BCC-87A4-673966D3DE7C}" type="sibTrans" cxnId="{44C3783C-E6CC-4D33-BB4E-58B3924CE04F}">
      <dgm:prSet/>
      <dgm:spPr/>
      <dgm:t>
        <a:bodyPr/>
        <a:lstStyle/>
        <a:p>
          <a:endParaRPr lang="fr-FR"/>
        </a:p>
      </dgm:t>
    </dgm:pt>
    <dgm:pt modelId="{334D550F-AEC7-4310-8009-E08679C17841}">
      <dgm:prSet custT="1"/>
      <dgm:spPr/>
      <dgm:t>
        <a:bodyPr/>
        <a:lstStyle/>
        <a:p>
          <a:pPr algn="ctr"/>
          <a:r>
            <a:rPr lang="fr-FR" sz="2400" b="1" dirty="0">
              <a:latin typeface="Arial Narrow" panose="020B0606020202030204" pitchFamily="34" charset="0"/>
            </a:rPr>
            <a:t>1 Assistante Encadrement</a:t>
          </a:r>
          <a:endParaRPr lang="en-US" sz="2400" b="1" dirty="0">
            <a:latin typeface="Arial Narrow" panose="020B0606020202030204" pitchFamily="34" charset="0"/>
          </a:endParaRPr>
        </a:p>
      </dgm:t>
    </dgm:pt>
    <dgm:pt modelId="{F6034720-6BFA-43B9-8D95-F1849B6D0D7D}" type="parTrans" cxnId="{D32CF274-AFC5-4421-B0C2-FF9F910A3944}">
      <dgm:prSet/>
      <dgm:spPr/>
      <dgm:t>
        <a:bodyPr/>
        <a:lstStyle/>
        <a:p>
          <a:endParaRPr lang="fr-FR"/>
        </a:p>
      </dgm:t>
    </dgm:pt>
    <dgm:pt modelId="{525C1E17-8DCC-4D8F-905A-DD02253DDFB6}" type="sibTrans" cxnId="{D32CF274-AFC5-4421-B0C2-FF9F910A3944}">
      <dgm:prSet/>
      <dgm:spPr/>
      <dgm:t>
        <a:bodyPr/>
        <a:lstStyle/>
        <a:p>
          <a:endParaRPr lang="fr-FR"/>
        </a:p>
      </dgm:t>
    </dgm:pt>
    <dgm:pt modelId="{EEE0C2C7-2DFA-48D2-87DE-6BB183C3FD70}">
      <dgm:prSet custT="1"/>
      <dgm:spPr/>
      <dgm:t>
        <a:bodyPr/>
        <a:lstStyle/>
        <a:p>
          <a:pPr algn="ctr"/>
          <a:r>
            <a:rPr lang="fr-FR" sz="2000" b="1" dirty="0">
              <a:latin typeface="Arial Narrow" panose="020B0606020202030204" pitchFamily="34" charset="0"/>
            </a:rPr>
            <a:t>0,6 Technicien  informatique </a:t>
          </a:r>
        </a:p>
        <a:p>
          <a:pPr algn="l"/>
          <a:r>
            <a:rPr lang="fr-FR" sz="1800" b="0" i="1" dirty="0">
              <a:latin typeface="Arial Narrow" panose="020B0606020202030204" pitchFamily="34" charset="0"/>
            </a:rPr>
            <a:t>      (poste vacant)</a:t>
          </a:r>
          <a:endParaRPr lang="en-US" sz="1800" b="0" i="1" dirty="0">
            <a:latin typeface="Arial Narrow" panose="020B0606020202030204" pitchFamily="34" charset="0"/>
          </a:endParaRPr>
        </a:p>
      </dgm:t>
    </dgm:pt>
    <dgm:pt modelId="{1151D7AC-735C-4499-9335-F1AC8FBA782B}" type="parTrans" cxnId="{5400E743-1B3E-4670-9825-1E14FAC71107}">
      <dgm:prSet/>
      <dgm:spPr/>
      <dgm:t>
        <a:bodyPr/>
        <a:lstStyle/>
        <a:p>
          <a:endParaRPr lang="fr-FR"/>
        </a:p>
      </dgm:t>
    </dgm:pt>
    <dgm:pt modelId="{7F21C291-9007-44B5-B4F3-1789683F7223}" type="sibTrans" cxnId="{5400E743-1B3E-4670-9825-1E14FAC71107}">
      <dgm:prSet/>
      <dgm:spPr/>
      <dgm:t>
        <a:bodyPr/>
        <a:lstStyle/>
        <a:p>
          <a:endParaRPr lang="fr-FR"/>
        </a:p>
      </dgm:t>
    </dgm:pt>
    <dgm:pt modelId="{B489BAC1-9B35-4348-897C-170A189BB8AE}" type="pres">
      <dgm:prSet presAssocID="{410E9838-B9CB-461A-A601-CE147635E3BB}" presName="diagram" presStyleCnt="0">
        <dgm:presLayoutVars>
          <dgm:dir/>
          <dgm:resizeHandles val="exact"/>
        </dgm:presLayoutVars>
      </dgm:prSet>
      <dgm:spPr/>
    </dgm:pt>
    <dgm:pt modelId="{B255A357-ABAA-4580-B8BB-E7CF0DDC72F7}" type="pres">
      <dgm:prSet presAssocID="{F8E24E95-966B-44F1-B56F-12BA1E81EE6D}" presName="node" presStyleLbl="node1" presStyleIdx="0" presStyleCnt="8" custScaleX="112510">
        <dgm:presLayoutVars>
          <dgm:bulletEnabled val="1"/>
        </dgm:presLayoutVars>
      </dgm:prSet>
      <dgm:spPr/>
    </dgm:pt>
    <dgm:pt modelId="{22C6AD13-DDFC-4E18-B304-2A3821E33ECB}" type="pres">
      <dgm:prSet presAssocID="{0DA20F14-7DB6-4811-8859-CFED16F2B5C1}" presName="sibTrans" presStyleCnt="0"/>
      <dgm:spPr/>
    </dgm:pt>
    <dgm:pt modelId="{B120A30A-AD0D-4CFB-BC99-4B5EA2203136}" type="pres">
      <dgm:prSet presAssocID="{C96A59BA-0C58-49B1-B96B-A097E714FC42}" presName="node" presStyleLbl="node1" presStyleIdx="1" presStyleCnt="8" custScaleX="107699">
        <dgm:presLayoutVars>
          <dgm:bulletEnabled val="1"/>
        </dgm:presLayoutVars>
      </dgm:prSet>
      <dgm:spPr/>
    </dgm:pt>
    <dgm:pt modelId="{D61C0DC0-B119-4EF3-9150-9FEAA348E94E}" type="pres">
      <dgm:prSet presAssocID="{EE03CBB6-16BE-439A-8D10-E40C61C8ACBF}" presName="sibTrans" presStyleCnt="0"/>
      <dgm:spPr/>
    </dgm:pt>
    <dgm:pt modelId="{14258B77-413E-4CA5-A0F0-D447DC3DA839}" type="pres">
      <dgm:prSet presAssocID="{91696969-7A50-45D2-ACB1-863B1BCD3628}" presName="node" presStyleLbl="node1" presStyleIdx="2" presStyleCnt="8" custScaleX="111362">
        <dgm:presLayoutVars>
          <dgm:bulletEnabled val="1"/>
        </dgm:presLayoutVars>
      </dgm:prSet>
      <dgm:spPr/>
    </dgm:pt>
    <dgm:pt modelId="{36A55F69-6020-4A49-87AC-1E06DD260821}" type="pres">
      <dgm:prSet presAssocID="{8166EA33-1C0E-4BB7-91EF-DAC90616CD3B}" presName="sibTrans" presStyleCnt="0"/>
      <dgm:spPr/>
    </dgm:pt>
    <dgm:pt modelId="{0F2370BF-E867-4B36-969F-C614D045E1F8}" type="pres">
      <dgm:prSet presAssocID="{283E3364-E7C3-4911-9031-6F1545E6E5EF}" presName="node" presStyleLbl="node1" presStyleIdx="3" presStyleCnt="8" custScaleX="109638">
        <dgm:presLayoutVars>
          <dgm:bulletEnabled val="1"/>
        </dgm:presLayoutVars>
      </dgm:prSet>
      <dgm:spPr/>
    </dgm:pt>
    <dgm:pt modelId="{B013FE8D-5151-4126-91C7-299E6A05F37A}" type="pres">
      <dgm:prSet presAssocID="{4D4088C9-A205-4F99-9FA9-093520D305D7}" presName="sibTrans" presStyleCnt="0"/>
      <dgm:spPr/>
    </dgm:pt>
    <dgm:pt modelId="{839D8D34-CE83-4AE6-A1B4-993CF05574C2}" type="pres">
      <dgm:prSet presAssocID="{1B7DC544-A4A6-45A6-A56C-0EBFF174CFB3}" presName="node" presStyleLbl="node1" presStyleIdx="4" presStyleCnt="8" custScaleX="107645">
        <dgm:presLayoutVars>
          <dgm:bulletEnabled val="1"/>
        </dgm:presLayoutVars>
      </dgm:prSet>
      <dgm:spPr/>
    </dgm:pt>
    <dgm:pt modelId="{F7D53F1C-1470-4B9E-BB7D-6BB20D18D31A}" type="pres">
      <dgm:prSet presAssocID="{22B84BB3-80C4-48FE-9AEE-0463A94E529F}" presName="sibTrans" presStyleCnt="0"/>
      <dgm:spPr/>
    </dgm:pt>
    <dgm:pt modelId="{8FC48A52-E8AA-4652-B762-A5504BF7D87D}" type="pres">
      <dgm:prSet presAssocID="{65CD8EE8-3A00-48B5-90BC-6B4FF20ED3F8}" presName="node" presStyleLbl="node1" presStyleIdx="5" presStyleCnt="8" custScaleX="107645">
        <dgm:presLayoutVars>
          <dgm:bulletEnabled val="1"/>
        </dgm:presLayoutVars>
      </dgm:prSet>
      <dgm:spPr/>
    </dgm:pt>
    <dgm:pt modelId="{D824C957-F944-48B9-A88A-4DEB7EE6CA0A}" type="pres">
      <dgm:prSet presAssocID="{ED3F4102-ABD5-4BCC-87A4-673966D3DE7C}" presName="sibTrans" presStyleCnt="0"/>
      <dgm:spPr/>
    </dgm:pt>
    <dgm:pt modelId="{2002944D-FAFE-4450-8B42-5F430E3E1739}" type="pres">
      <dgm:prSet presAssocID="{334D550F-AEC7-4310-8009-E08679C17841}" presName="node" presStyleLbl="node1" presStyleIdx="6" presStyleCnt="8" custScaleX="101446">
        <dgm:presLayoutVars>
          <dgm:bulletEnabled val="1"/>
        </dgm:presLayoutVars>
      </dgm:prSet>
      <dgm:spPr/>
    </dgm:pt>
    <dgm:pt modelId="{D3DB00F0-0FDE-4A39-8F72-BB784C070A8F}" type="pres">
      <dgm:prSet presAssocID="{525C1E17-8DCC-4D8F-905A-DD02253DDFB6}" presName="sibTrans" presStyleCnt="0"/>
      <dgm:spPr/>
    </dgm:pt>
    <dgm:pt modelId="{4C19FE9C-CC10-4256-A267-BD5AEDC923A0}" type="pres">
      <dgm:prSet presAssocID="{EEE0C2C7-2DFA-48D2-87DE-6BB183C3FD70}" presName="node" presStyleLbl="node1" presStyleIdx="7" presStyleCnt="8" custScaleX="107645">
        <dgm:presLayoutVars>
          <dgm:bulletEnabled val="1"/>
        </dgm:presLayoutVars>
      </dgm:prSet>
      <dgm:spPr/>
    </dgm:pt>
  </dgm:ptLst>
  <dgm:cxnLst>
    <dgm:cxn modelId="{854F1B1C-62AE-4144-8B10-C444EE8094B1}" type="presOf" srcId="{283E3364-E7C3-4911-9031-6F1545E6E5EF}" destId="{0F2370BF-E867-4B36-969F-C614D045E1F8}" srcOrd="0" destOrd="0" presId="urn:microsoft.com/office/officeart/2005/8/layout/default"/>
    <dgm:cxn modelId="{3AFB2A1E-32CB-4E2B-96ED-9914442B2513}" srcId="{410E9838-B9CB-461A-A601-CE147635E3BB}" destId="{F8E24E95-966B-44F1-B56F-12BA1E81EE6D}" srcOrd="0" destOrd="0" parTransId="{04A6E090-0DB1-4F13-88CD-9423979463DE}" sibTransId="{0DA20F14-7DB6-4811-8859-CFED16F2B5C1}"/>
    <dgm:cxn modelId="{44C3783C-E6CC-4D33-BB4E-58B3924CE04F}" srcId="{410E9838-B9CB-461A-A601-CE147635E3BB}" destId="{65CD8EE8-3A00-48B5-90BC-6B4FF20ED3F8}" srcOrd="5" destOrd="0" parTransId="{576C1E40-4F9C-4AD7-B5B7-7338B4FDEB47}" sibTransId="{ED3F4102-ABD5-4BCC-87A4-673966D3DE7C}"/>
    <dgm:cxn modelId="{7239343D-3996-4899-A19A-799F1A7B8251}" srcId="{410E9838-B9CB-461A-A601-CE147635E3BB}" destId="{91696969-7A50-45D2-ACB1-863B1BCD3628}" srcOrd="2" destOrd="0" parTransId="{74AC0BDA-CAAE-4279-AFEC-99ACFD92DA1D}" sibTransId="{8166EA33-1C0E-4BB7-91EF-DAC90616CD3B}"/>
    <dgm:cxn modelId="{DE24CC60-0408-489B-BE92-39D46BCE690B}" type="presOf" srcId="{334D550F-AEC7-4310-8009-E08679C17841}" destId="{2002944D-FAFE-4450-8B42-5F430E3E1739}" srcOrd="0" destOrd="0" presId="urn:microsoft.com/office/officeart/2005/8/layout/default"/>
    <dgm:cxn modelId="{5400E743-1B3E-4670-9825-1E14FAC71107}" srcId="{410E9838-B9CB-461A-A601-CE147635E3BB}" destId="{EEE0C2C7-2DFA-48D2-87DE-6BB183C3FD70}" srcOrd="7" destOrd="0" parTransId="{1151D7AC-735C-4499-9335-F1AC8FBA782B}" sibTransId="{7F21C291-9007-44B5-B4F3-1789683F7223}"/>
    <dgm:cxn modelId="{DC93D351-1A9D-4E5E-AA24-5020424E15D4}" type="presOf" srcId="{410E9838-B9CB-461A-A601-CE147635E3BB}" destId="{B489BAC1-9B35-4348-897C-170A189BB8AE}" srcOrd="0" destOrd="0" presId="urn:microsoft.com/office/officeart/2005/8/layout/default"/>
    <dgm:cxn modelId="{D32CF274-AFC5-4421-B0C2-FF9F910A3944}" srcId="{410E9838-B9CB-461A-A601-CE147635E3BB}" destId="{334D550F-AEC7-4310-8009-E08679C17841}" srcOrd="6" destOrd="0" parTransId="{F6034720-6BFA-43B9-8D95-F1849B6D0D7D}" sibTransId="{525C1E17-8DCC-4D8F-905A-DD02253DDFB6}"/>
    <dgm:cxn modelId="{2A191955-AC5E-4E05-B7DF-624A1674F82B}" type="presOf" srcId="{F8E24E95-966B-44F1-B56F-12BA1E81EE6D}" destId="{B255A357-ABAA-4580-B8BB-E7CF0DDC72F7}" srcOrd="0" destOrd="0" presId="urn:microsoft.com/office/officeart/2005/8/layout/default"/>
    <dgm:cxn modelId="{0038D883-30C9-4130-9930-BD84E915F651}" srcId="{410E9838-B9CB-461A-A601-CE147635E3BB}" destId="{1B7DC544-A4A6-45A6-A56C-0EBFF174CFB3}" srcOrd="4" destOrd="0" parTransId="{46AF4B47-1A1A-4FAC-B715-C5D837C1026B}" sibTransId="{22B84BB3-80C4-48FE-9AEE-0463A94E529F}"/>
    <dgm:cxn modelId="{B9F0F78B-0532-4ED4-BF6B-EE12911F9BF6}" type="presOf" srcId="{91696969-7A50-45D2-ACB1-863B1BCD3628}" destId="{14258B77-413E-4CA5-A0F0-D447DC3DA839}" srcOrd="0" destOrd="0" presId="urn:microsoft.com/office/officeart/2005/8/layout/default"/>
    <dgm:cxn modelId="{62FB6C8D-5953-4E1F-9D01-908586DE1BA2}" type="presOf" srcId="{65CD8EE8-3A00-48B5-90BC-6B4FF20ED3F8}" destId="{8FC48A52-E8AA-4652-B762-A5504BF7D87D}" srcOrd="0" destOrd="0" presId="urn:microsoft.com/office/officeart/2005/8/layout/default"/>
    <dgm:cxn modelId="{2C639097-C316-478E-B5BB-7BD7830275B8}" type="presOf" srcId="{C96A59BA-0C58-49B1-B96B-A097E714FC42}" destId="{B120A30A-AD0D-4CFB-BC99-4B5EA2203136}" srcOrd="0" destOrd="0" presId="urn:microsoft.com/office/officeart/2005/8/layout/default"/>
    <dgm:cxn modelId="{49BA409A-C020-4D82-B85D-9661D94CCB0D}" srcId="{410E9838-B9CB-461A-A601-CE147635E3BB}" destId="{283E3364-E7C3-4911-9031-6F1545E6E5EF}" srcOrd="3" destOrd="0" parTransId="{18BB37DC-E015-47B7-92EA-98F05E287948}" sibTransId="{4D4088C9-A205-4F99-9FA9-093520D305D7}"/>
    <dgm:cxn modelId="{8E45D7B7-DC19-4FE7-91A6-8E728F7FFD7D}" type="presOf" srcId="{1B7DC544-A4A6-45A6-A56C-0EBFF174CFB3}" destId="{839D8D34-CE83-4AE6-A1B4-993CF05574C2}" srcOrd="0" destOrd="0" presId="urn:microsoft.com/office/officeart/2005/8/layout/default"/>
    <dgm:cxn modelId="{DB9F61D2-43C7-4F96-9BE8-69F583335D97}" srcId="{410E9838-B9CB-461A-A601-CE147635E3BB}" destId="{C96A59BA-0C58-49B1-B96B-A097E714FC42}" srcOrd="1" destOrd="0" parTransId="{5F28BA8D-C2D7-4CA2-8335-F585D43A9FBC}" sibTransId="{EE03CBB6-16BE-439A-8D10-E40C61C8ACBF}"/>
    <dgm:cxn modelId="{B03723F8-A83C-49D8-9F7E-A9AC1F3BEA8B}" type="presOf" srcId="{EEE0C2C7-2DFA-48D2-87DE-6BB183C3FD70}" destId="{4C19FE9C-CC10-4256-A267-BD5AEDC923A0}" srcOrd="0" destOrd="0" presId="urn:microsoft.com/office/officeart/2005/8/layout/default"/>
    <dgm:cxn modelId="{7AB6220E-1863-488F-8B86-E4734DE13774}" type="presParOf" srcId="{B489BAC1-9B35-4348-897C-170A189BB8AE}" destId="{B255A357-ABAA-4580-B8BB-E7CF0DDC72F7}" srcOrd="0" destOrd="0" presId="urn:microsoft.com/office/officeart/2005/8/layout/default"/>
    <dgm:cxn modelId="{1BC73AAE-B558-4997-91E3-F30BC3EF48EA}" type="presParOf" srcId="{B489BAC1-9B35-4348-897C-170A189BB8AE}" destId="{22C6AD13-DDFC-4E18-B304-2A3821E33ECB}" srcOrd="1" destOrd="0" presId="urn:microsoft.com/office/officeart/2005/8/layout/default"/>
    <dgm:cxn modelId="{BBF60CD3-2E51-465D-B364-A3EFAEA2C0BB}" type="presParOf" srcId="{B489BAC1-9B35-4348-897C-170A189BB8AE}" destId="{B120A30A-AD0D-4CFB-BC99-4B5EA2203136}" srcOrd="2" destOrd="0" presId="urn:microsoft.com/office/officeart/2005/8/layout/default"/>
    <dgm:cxn modelId="{963DA5E5-C16E-4054-9364-5AD026484F5C}" type="presParOf" srcId="{B489BAC1-9B35-4348-897C-170A189BB8AE}" destId="{D61C0DC0-B119-4EF3-9150-9FEAA348E94E}" srcOrd="3" destOrd="0" presId="urn:microsoft.com/office/officeart/2005/8/layout/default"/>
    <dgm:cxn modelId="{1B6A89E4-D8B5-4A5E-B9C3-B678EDD70889}" type="presParOf" srcId="{B489BAC1-9B35-4348-897C-170A189BB8AE}" destId="{14258B77-413E-4CA5-A0F0-D447DC3DA839}" srcOrd="4" destOrd="0" presId="urn:microsoft.com/office/officeart/2005/8/layout/default"/>
    <dgm:cxn modelId="{24E8FB6B-C504-461E-B6D7-8CAD405A1DEE}" type="presParOf" srcId="{B489BAC1-9B35-4348-897C-170A189BB8AE}" destId="{36A55F69-6020-4A49-87AC-1E06DD260821}" srcOrd="5" destOrd="0" presId="urn:microsoft.com/office/officeart/2005/8/layout/default"/>
    <dgm:cxn modelId="{8F7C5C70-687D-42D4-8AAF-C4BC2E6DC158}" type="presParOf" srcId="{B489BAC1-9B35-4348-897C-170A189BB8AE}" destId="{0F2370BF-E867-4B36-969F-C614D045E1F8}" srcOrd="6" destOrd="0" presId="urn:microsoft.com/office/officeart/2005/8/layout/default"/>
    <dgm:cxn modelId="{DEB4F881-11A7-466F-9FFB-58FDA3C3200D}" type="presParOf" srcId="{B489BAC1-9B35-4348-897C-170A189BB8AE}" destId="{B013FE8D-5151-4126-91C7-299E6A05F37A}" srcOrd="7" destOrd="0" presId="urn:microsoft.com/office/officeart/2005/8/layout/default"/>
    <dgm:cxn modelId="{CF699475-D85D-451F-A305-2D121FB613CD}" type="presParOf" srcId="{B489BAC1-9B35-4348-897C-170A189BB8AE}" destId="{839D8D34-CE83-4AE6-A1B4-993CF05574C2}" srcOrd="8" destOrd="0" presId="urn:microsoft.com/office/officeart/2005/8/layout/default"/>
    <dgm:cxn modelId="{CB904323-0C58-448D-B3C5-B8DB53C1B6FE}" type="presParOf" srcId="{B489BAC1-9B35-4348-897C-170A189BB8AE}" destId="{F7D53F1C-1470-4B9E-BB7D-6BB20D18D31A}" srcOrd="9" destOrd="0" presId="urn:microsoft.com/office/officeart/2005/8/layout/default"/>
    <dgm:cxn modelId="{78569EE7-8A3A-44F9-85F1-E0E173B6A306}" type="presParOf" srcId="{B489BAC1-9B35-4348-897C-170A189BB8AE}" destId="{8FC48A52-E8AA-4652-B762-A5504BF7D87D}" srcOrd="10" destOrd="0" presId="urn:microsoft.com/office/officeart/2005/8/layout/default"/>
    <dgm:cxn modelId="{97A6A27D-124F-4DF9-A4BA-DDF8220AE722}" type="presParOf" srcId="{B489BAC1-9B35-4348-897C-170A189BB8AE}" destId="{D824C957-F944-48B9-A88A-4DEB7EE6CA0A}" srcOrd="11" destOrd="0" presId="urn:microsoft.com/office/officeart/2005/8/layout/default"/>
    <dgm:cxn modelId="{4E51F573-1718-4A4F-AC37-90E2974AE8BC}" type="presParOf" srcId="{B489BAC1-9B35-4348-897C-170A189BB8AE}" destId="{2002944D-FAFE-4450-8B42-5F430E3E1739}" srcOrd="12" destOrd="0" presId="urn:microsoft.com/office/officeart/2005/8/layout/default"/>
    <dgm:cxn modelId="{0F449F0B-C6A6-465D-8D2C-393617DD38FF}" type="presParOf" srcId="{B489BAC1-9B35-4348-897C-170A189BB8AE}" destId="{D3DB00F0-0FDE-4A39-8F72-BB784C070A8F}" srcOrd="13" destOrd="0" presId="urn:microsoft.com/office/officeart/2005/8/layout/default"/>
    <dgm:cxn modelId="{97CE0798-82A0-42F1-8ABC-994A997C4E64}" type="presParOf" srcId="{B489BAC1-9B35-4348-897C-170A189BB8AE}" destId="{4C19FE9C-CC10-4256-A267-BD5AEDC923A0}"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598D7-34C1-483B-9502-5F1BFFC8BE78}">
      <dsp:nvSpPr>
        <dsp:cNvPr id="0" name=""/>
        <dsp:cNvSpPr/>
      </dsp:nvSpPr>
      <dsp:spPr>
        <a:xfrm>
          <a:off x="91390" y="186316"/>
          <a:ext cx="2384918" cy="183837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66C2F0-3FBB-4756-950B-81BCAB51AF81}">
      <dsp:nvSpPr>
        <dsp:cNvPr id="0" name=""/>
        <dsp:cNvSpPr/>
      </dsp:nvSpPr>
      <dsp:spPr>
        <a:xfrm>
          <a:off x="160185" y="2098010"/>
          <a:ext cx="2100805" cy="92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b="1" kern="1200" dirty="0">
              <a:solidFill>
                <a:schemeClr val="accent1">
                  <a:lumMod val="75000"/>
                </a:schemeClr>
              </a:solidFill>
              <a:latin typeface="Arial Narrow" panose="020B0606020202030204" pitchFamily="34" charset="0"/>
            </a:rPr>
            <a:t>Assemblée Générale</a:t>
          </a:r>
        </a:p>
      </dsp:txBody>
      <dsp:txXfrm>
        <a:off x="160185" y="2098010"/>
        <a:ext cx="2100805" cy="921005"/>
      </dsp:txXfrm>
    </dsp:sp>
    <dsp:sp modelId="{E1DE8298-C9E2-4476-81FF-26FC33BB91FA}">
      <dsp:nvSpPr>
        <dsp:cNvPr id="0" name=""/>
        <dsp:cNvSpPr/>
      </dsp:nvSpPr>
      <dsp:spPr>
        <a:xfrm>
          <a:off x="2612294" y="1176098"/>
          <a:ext cx="2017958" cy="20011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BAC93-6B55-47F1-8EAC-4C7396ECDECE}">
      <dsp:nvSpPr>
        <dsp:cNvPr id="0" name=""/>
        <dsp:cNvSpPr/>
      </dsp:nvSpPr>
      <dsp:spPr>
        <a:xfrm>
          <a:off x="2630474" y="3221523"/>
          <a:ext cx="2030949" cy="92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b="1" kern="1200" dirty="0">
              <a:solidFill>
                <a:schemeClr val="accent1">
                  <a:lumMod val="75000"/>
                </a:schemeClr>
              </a:solidFill>
              <a:latin typeface="Arial Narrow" panose="020B0606020202030204" pitchFamily="34" charset="0"/>
            </a:rPr>
            <a:t>Mardi 3 Juin 2025</a:t>
          </a:r>
        </a:p>
      </dsp:txBody>
      <dsp:txXfrm>
        <a:off x="2630474" y="3221523"/>
        <a:ext cx="2030949" cy="921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31D5E-AD5B-44DB-87E4-283D81FEC345}">
      <dsp:nvSpPr>
        <dsp:cNvPr id="0" name=""/>
        <dsp:cNvSpPr/>
      </dsp:nvSpPr>
      <dsp:spPr>
        <a:xfrm>
          <a:off x="0" y="495"/>
          <a:ext cx="399692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7A24F-933F-46C7-904F-E629642987C3}">
      <dsp:nvSpPr>
        <dsp:cNvPr id="0" name=""/>
        <dsp:cNvSpPr/>
      </dsp:nvSpPr>
      <dsp:spPr>
        <a:xfrm>
          <a:off x="0" y="495"/>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accent1">
                  <a:lumMod val="75000"/>
                </a:schemeClr>
              </a:solidFill>
              <a:latin typeface="Arial Narrow" panose="020B0606020202030204" pitchFamily="34" charset="0"/>
            </a:rPr>
            <a:t>Nicole BEAUDOUIN</a:t>
          </a:r>
          <a:endParaRPr lang="en-US" sz="1900" b="1" kern="1200" dirty="0">
            <a:solidFill>
              <a:schemeClr val="accent1">
                <a:lumMod val="75000"/>
              </a:schemeClr>
            </a:solidFill>
            <a:latin typeface="Arial Narrow" panose="020B0606020202030204" pitchFamily="34" charset="0"/>
          </a:endParaRPr>
        </a:p>
      </dsp:txBody>
      <dsp:txXfrm>
        <a:off x="0" y="495"/>
        <a:ext cx="3996927" cy="405665"/>
      </dsp:txXfrm>
    </dsp:sp>
    <dsp:sp modelId="{A06F6A03-9E48-44AA-B95B-E5FF3A3205E4}">
      <dsp:nvSpPr>
        <dsp:cNvPr id="0" name=""/>
        <dsp:cNvSpPr/>
      </dsp:nvSpPr>
      <dsp:spPr>
        <a:xfrm>
          <a:off x="0" y="406161"/>
          <a:ext cx="3996927" cy="0"/>
        </a:xfrm>
        <a:prstGeom prst="line">
          <a:avLst/>
        </a:prstGeom>
        <a:solidFill>
          <a:schemeClr val="accent2">
            <a:hueOff val="520169"/>
            <a:satOff val="-649"/>
            <a:lumOff val="153"/>
            <a:alphaOff val="0"/>
          </a:schemeClr>
        </a:solidFill>
        <a:ln w="25400" cap="flat" cmpd="sng" algn="ctr">
          <a:solidFill>
            <a:schemeClr val="accent2">
              <a:hueOff val="520169"/>
              <a:satOff val="-649"/>
              <a:lumOff val="1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E90187-7298-442B-AC0C-46CA219DF8CF}">
      <dsp:nvSpPr>
        <dsp:cNvPr id="0" name=""/>
        <dsp:cNvSpPr/>
      </dsp:nvSpPr>
      <dsp:spPr>
        <a:xfrm>
          <a:off x="0" y="406161"/>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chemeClr val="accent1">
                  <a:lumMod val="75000"/>
                </a:schemeClr>
              </a:solidFill>
              <a:latin typeface="Arial Narrow" panose="020B0606020202030204" pitchFamily="34" charset="0"/>
            </a:rPr>
            <a:t>Philippe COSTEUX</a:t>
          </a:r>
        </a:p>
      </dsp:txBody>
      <dsp:txXfrm>
        <a:off x="0" y="406161"/>
        <a:ext cx="3996927" cy="405665"/>
      </dsp:txXfrm>
    </dsp:sp>
    <dsp:sp modelId="{7B0184F8-D54D-4226-B0B3-DCE0934388AC}">
      <dsp:nvSpPr>
        <dsp:cNvPr id="0" name=""/>
        <dsp:cNvSpPr/>
      </dsp:nvSpPr>
      <dsp:spPr>
        <a:xfrm>
          <a:off x="0" y="811827"/>
          <a:ext cx="3996927" cy="0"/>
        </a:xfrm>
        <a:prstGeom prst="line">
          <a:avLst/>
        </a:prstGeom>
        <a:solidFill>
          <a:schemeClr val="accent2">
            <a:hueOff val="1040338"/>
            <a:satOff val="-1298"/>
            <a:lumOff val="305"/>
            <a:alphaOff val="0"/>
          </a:schemeClr>
        </a:solidFill>
        <a:ln w="25400" cap="flat" cmpd="sng" algn="ctr">
          <a:solidFill>
            <a:schemeClr val="accent2">
              <a:hueOff val="1040338"/>
              <a:satOff val="-1298"/>
              <a:lumOff val="3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4B9F40-DEEC-477F-AA5E-338488EA15A4}">
      <dsp:nvSpPr>
        <dsp:cNvPr id="0" name=""/>
        <dsp:cNvSpPr/>
      </dsp:nvSpPr>
      <dsp:spPr>
        <a:xfrm>
          <a:off x="0" y="811827"/>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accent1">
                  <a:lumMod val="75000"/>
                </a:schemeClr>
              </a:solidFill>
              <a:latin typeface="Arial Narrow" panose="020B0606020202030204" pitchFamily="34" charset="0"/>
            </a:rPr>
            <a:t>Jeanine</a:t>
          </a:r>
          <a:r>
            <a:rPr lang="fr-FR" sz="1900" kern="1200" dirty="0">
              <a:solidFill>
                <a:schemeClr val="accent1">
                  <a:lumMod val="75000"/>
                </a:schemeClr>
              </a:solidFill>
              <a:latin typeface="Arial Narrow" panose="020B0606020202030204" pitchFamily="34" charset="0"/>
            </a:rPr>
            <a:t> </a:t>
          </a:r>
          <a:r>
            <a:rPr lang="fr-FR" sz="1900" b="1" kern="1200" dirty="0">
              <a:solidFill>
                <a:schemeClr val="accent1">
                  <a:lumMod val="75000"/>
                </a:schemeClr>
              </a:solidFill>
              <a:latin typeface="Arial Narrow" panose="020B0606020202030204" pitchFamily="34" charset="0"/>
            </a:rPr>
            <a:t>GERMAIN </a:t>
          </a:r>
          <a:endParaRPr lang="en-US" sz="1900" b="1" kern="1200" dirty="0">
            <a:solidFill>
              <a:schemeClr val="accent1">
                <a:lumMod val="75000"/>
              </a:schemeClr>
            </a:solidFill>
            <a:latin typeface="Arial Narrow" panose="020B0606020202030204" pitchFamily="34" charset="0"/>
          </a:endParaRPr>
        </a:p>
      </dsp:txBody>
      <dsp:txXfrm>
        <a:off x="0" y="811827"/>
        <a:ext cx="3996927" cy="405665"/>
      </dsp:txXfrm>
    </dsp:sp>
    <dsp:sp modelId="{A67B9FFB-A4C8-4562-882B-6EADFB0E0CA7}">
      <dsp:nvSpPr>
        <dsp:cNvPr id="0" name=""/>
        <dsp:cNvSpPr/>
      </dsp:nvSpPr>
      <dsp:spPr>
        <a:xfrm>
          <a:off x="0" y="1217493"/>
          <a:ext cx="3996927" cy="0"/>
        </a:xfrm>
        <a:prstGeom prst="line">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5A94E6-C6AE-43C2-B2ED-A78DA3D5E01A}">
      <dsp:nvSpPr>
        <dsp:cNvPr id="0" name=""/>
        <dsp:cNvSpPr/>
      </dsp:nvSpPr>
      <dsp:spPr>
        <a:xfrm>
          <a:off x="0" y="1217493"/>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fr-FR" sz="1800" kern="1200">
            <a:solidFill>
              <a:schemeClr val="accent1">
                <a:lumMod val="75000"/>
              </a:schemeClr>
            </a:solidFill>
          </a:endParaRPr>
        </a:p>
      </dsp:txBody>
      <dsp:txXfrm>
        <a:off x="0" y="1217493"/>
        <a:ext cx="3996927" cy="405665"/>
      </dsp:txXfrm>
    </dsp:sp>
    <dsp:sp modelId="{9C87C1C5-1828-4E95-B0B2-4AEF56748BF7}">
      <dsp:nvSpPr>
        <dsp:cNvPr id="0" name=""/>
        <dsp:cNvSpPr/>
      </dsp:nvSpPr>
      <dsp:spPr>
        <a:xfrm>
          <a:off x="0" y="1623159"/>
          <a:ext cx="3996927" cy="0"/>
        </a:xfrm>
        <a:prstGeom prst="line">
          <a:avLst/>
        </a:prstGeom>
        <a:solidFill>
          <a:schemeClr val="accent2">
            <a:hueOff val="2080675"/>
            <a:satOff val="-2595"/>
            <a:lumOff val="610"/>
            <a:alphaOff val="0"/>
          </a:schemeClr>
        </a:solidFill>
        <a:ln w="25400" cap="flat" cmpd="sng" algn="ctr">
          <a:solidFill>
            <a:schemeClr val="accent2">
              <a:hueOff val="2080675"/>
              <a:satOff val="-2595"/>
              <a:lumOff val="6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1F4B34-981C-4072-BD3A-F293AE0C6FB1}">
      <dsp:nvSpPr>
        <dsp:cNvPr id="0" name=""/>
        <dsp:cNvSpPr/>
      </dsp:nvSpPr>
      <dsp:spPr>
        <a:xfrm>
          <a:off x="0" y="1623159"/>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a:solidFill>
                <a:schemeClr val="accent1">
                  <a:lumMod val="75000"/>
                </a:schemeClr>
              </a:solidFill>
              <a:latin typeface="Arial Narrow" panose="020B0606020202030204" pitchFamily="34" charset="0"/>
            </a:rPr>
            <a:t>Bernard HEGON</a:t>
          </a:r>
          <a:endParaRPr lang="en-US" sz="1900" b="1" kern="1200">
            <a:solidFill>
              <a:schemeClr val="accent1">
                <a:lumMod val="75000"/>
              </a:schemeClr>
            </a:solidFill>
            <a:latin typeface="Arial Narrow" panose="020B0606020202030204" pitchFamily="34" charset="0"/>
          </a:endParaRPr>
        </a:p>
      </dsp:txBody>
      <dsp:txXfrm>
        <a:off x="0" y="1623159"/>
        <a:ext cx="3996927" cy="405665"/>
      </dsp:txXfrm>
    </dsp:sp>
    <dsp:sp modelId="{D18F99C3-F61A-4AC5-8096-FAEA6BCA011F}">
      <dsp:nvSpPr>
        <dsp:cNvPr id="0" name=""/>
        <dsp:cNvSpPr/>
      </dsp:nvSpPr>
      <dsp:spPr>
        <a:xfrm>
          <a:off x="0" y="2028825"/>
          <a:ext cx="3996927" cy="0"/>
        </a:xfrm>
        <a:prstGeom prst="line">
          <a:avLst/>
        </a:prstGeom>
        <a:solidFill>
          <a:schemeClr val="accent2">
            <a:hueOff val="2600844"/>
            <a:satOff val="-3244"/>
            <a:lumOff val="763"/>
            <a:alphaOff val="0"/>
          </a:schemeClr>
        </a:solidFill>
        <a:ln w="25400" cap="flat" cmpd="sng" algn="ctr">
          <a:solidFill>
            <a:schemeClr val="accent2">
              <a:hueOff val="2600844"/>
              <a:satOff val="-3244"/>
              <a:lumOff val="7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B8FAF-E650-4980-80A7-ABB872553B70}">
      <dsp:nvSpPr>
        <dsp:cNvPr id="0" name=""/>
        <dsp:cNvSpPr/>
      </dsp:nvSpPr>
      <dsp:spPr>
        <a:xfrm>
          <a:off x="0" y="2028825"/>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a:solidFill>
                <a:schemeClr val="accent1">
                  <a:lumMod val="75000"/>
                </a:schemeClr>
              </a:solidFill>
              <a:latin typeface="Arial Narrow" panose="020B0606020202030204" pitchFamily="34" charset="0"/>
            </a:rPr>
            <a:t>Michel</a:t>
          </a:r>
          <a:r>
            <a:rPr lang="fr-FR" sz="1900" kern="1200">
              <a:solidFill>
                <a:schemeClr val="accent1">
                  <a:lumMod val="75000"/>
                </a:schemeClr>
              </a:solidFill>
              <a:latin typeface="Arial Narrow" panose="020B0606020202030204" pitchFamily="34" charset="0"/>
            </a:rPr>
            <a:t> </a:t>
          </a:r>
          <a:r>
            <a:rPr lang="fr-FR" sz="1900" b="1" kern="1200">
              <a:solidFill>
                <a:schemeClr val="accent1">
                  <a:lumMod val="75000"/>
                </a:schemeClr>
              </a:solidFill>
              <a:latin typeface="Arial Narrow" panose="020B0606020202030204" pitchFamily="34" charset="0"/>
            </a:rPr>
            <a:t>NEVEU </a:t>
          </a:r>
          <a:endParaRPr lang="en-US" sz="1900" b="1" kern="1200">
            <a:solidFill>
              <a:schemeClr val="accent1">
                <a:lumMod val="75000"/>
              </a:schemeClr>
            </a:solidFill>
            <a:latin typeface="Arial Narrow" panose="020B0606020202030204" pitchFamily="34" charset="0"/>
          </a:endParaRPr>
        </a:p>
      </dsp:txBody>
      <dsp:txXfrm>
        <a:off x="0" y="2028825"/>
        <a:ext cx="3996927" cy="405665"/>
      </dsp:txXfrm>
    </dsp:sp>
    <dsp:sp modelId="{25B0CD36-C432-4315-9363-83B20BE83EF1}">
      <dsp:nvSpPr>
        <dsp:cNvPr id="0" name=""/>
        <dsp:cNvSpPr/>
      </dsp:nvSpPr>
      <dsp:spPr>
        <a:xfrm>
          <a:off x="0" y="2434490"/>
          <a:ext cx="3996927" cy="0"/>
        </a:xfrm>
        <a:prstGeom prst="line">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1790AB-F081-410A-91A3-826D9F966BC7}">
      <dsp:nvSpPr>
        <dsp:cNvPr id="0" name=""/>
        <dsp:cNvSpPr/>
      </dsp:nvSpPr>
      <dsp:spPr>
        <a:xfrm>
          <a:off x="0" y="2434490"/>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a:solidFill>
                <a:schemeClr val="accent1">
                  <a:lumMod val="75000"/>
                </a:schemeClr>
              </a:solidFill>
              <a:latin typeface="Arial Narrow" panose="020B0606020202030204" pitchFamily="34" charset="0"/>
            </a:rPr>
            <a:t>Claude</a:t>
          </a:r>
          <a:r>
            <a:rPr lang="fr-FR" sz="1900" kern="1200">
              <a:solidFill>
                <a:schemeClr val="accent1">
                  <a:lumMod val="75000"/>
                </a:schemeClr>
              </a:solidFill>
              <a:latin typeface="Arial Narrow" panose="020B0606020202030204" pitchFamily="34" charset="0"/>
            </a:rPr>
            <a:t> </a:t>
          </a:r>
          <a:r>
            <a:rPr lang="fr-FR" sz="1900" b="1" kern="1200">
              <a:solidFill>
                <a:schemeClr val="accent1">
                  <a:lumMod val="75000"/>
                </a:schemeClr>
              </a:solidFill>
              <a:latin typeface="Arial Narrow" panose="020B0606020202030204" pitchFamily="34" charset="0"/>
            </a:rPr>
            <a:t>PETIT LASSAY </a:t>
          </a:r>
          <a:endParaRPr lang="en-US" sz="1900" b="1" kern="1200">
            <a:solidFill>
              <a:schemeClr val="accent1">
                <a:lumMod val="75000"/>
              </a:schemeClr>
            </a:solidFill>
            <a:latin typeface="Arial Narrow" panose="020B0606020202030204" pitchFamily="34" charset="0"/>
          </a:endParaRPr>
        </a:p>
      </dsp:txBody>
      <dsp:txXfrm>
        <a:off x="0" y="2434490"/>
        <a:ext cx="3996927" cy="405665"/>
      </dsp:txXfrm>
    </dsp:sp>
    <dsp:sp modelId="{2A72D55F-5E48-4F09-9189-E1064D71C8C0}">
      <dsp:nvSpPr>
        <dsp:cNvPr id="0" name=""/>
        <dsp:cNvSpPr/>
      </dsp:nvSpPr>
      <dsp:spPr>
        <a:xfrm>
          <a:off x="0" y="2840156"/>
          <a:ext cx="3996927" cy="0"/>
        </a:xfrm>
        <a:prstGeom prst="line">
          <a:avLst/>
        </a:prstGeom>
        <a:solidFill>
          <a:schemeClr val="accent2">
            <a:hueOff val="3641181"/>
            <a:satOff val="-4541"/>
            <a:lumOff val="1068"/>
            <a:alphaOff val="0"/>
          </a:schemeClr>
        </a:solidFill>
        <a:ln w="25400" cap="flat" cmpd="sng" algn="ctr">
          <a:solidFill>
            <a:schemeClr val="accent2">
              <a:hueOff val="3641181"/>
              <a:satOff val="-4541"/>
              <a:lumOff val="10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6C8FBF-F423-4076-86E2-F013755C0E85}">
      <dsp:nvSpPr>
        <dsp:cNvPr id="0" name=""/>
        <dsp:cNvSpPr/>
      </dsp:nvSpPr>
      <dsp:spPr>
        <a:xfrm>
          <a:off x="0" y="2840156"/>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a:solidFill>
                <a:schemeClr val="accent1">
                  <a:lumMod val="75000"/>
                </a:schemeClr>
              </a:solidFill>
              <a:latin typeface="Arial Narrow" panose="020B0606020202030204" pitchFamily="34" charset="0"/>
            </a:rPr>
            <a:t>Mariam QUINOT </a:t>
          </a:r>
          <a:endParaRPr lang="en-US" sz="1900" b="1" kern="1200">
            <a:solidFill>
              <a:schemeClr val="accent1">
                <a:lumMod val="75000"/>
              </a:schemeClr>
            </a:solidFill>
            <a:latin typeface="Arial Narrow" panose="020B0606020202030204" pitchFamily="34" charset="0"/>
          </a:endParaRPr>
        </a:p>
      </dsp:txBody>
      <dsp:txXfrm>
        <a:off x="0" y="2840156"/>
        <a:ext cx="3996927" cy="405665"/>
      </dsp:txXfrm>
    </dsp:sp>
    <dsp:sp modelId="{337BEFBA-01EB-4E91-95A8-42B7573C91E6}">
      <dsp:nvSpPr>
        <dsp:cNvPr id="0" name=""/>
        <dsp:cNvSpPr/>
      </dsp:nvSpPr>
      <dsp:spPr>
        <a:xfrm>
          <a:off x="0" y="3245822"/>
          <a:ext cx="3996927" cy="0"/>
        </a:xfrm>
        <a:prstGeom prst="line">
          <a:avLst/>
        </a:prstGeom>
        <a:solidFill>
          <a:schemeClr val="accent2">
            <a:hueOff val="4161350"/>
            <a:satOff val="-5190"/>
            <a:lumOff val="1220"/>
            <a:alphaOff val="0"/>
          </a:schemeClr>
        </a:solidFill>
        <a:ln w="25400" cap="flat" cmpd="sng" algn="ctr">
          <a:solidFill>
            <a:schemeClr val="accent2">
              <a:hueOff val="4161350"/>
              <a:satOff val="-5190"/>
              <a:lumOff val="122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67A03F-3D9D-4B69-B954-B11AA05A2F74}">
      <dsp:nvSpPr>
        <dsp:cNvPr id="0" name=""/>
        <dsp:cNvSpPr/>
      </dsp:nvSpPr>
      <dsp:spPr>
        <a:xfrm>
          <a:off x="0" y="3245822"/>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a:solidFill>
                <a:schemeClr val="accent1">
                  <a:lumMod val="75000"/>
                </a:schemeClr>
              </a:solidFill>
              <a:latin typeface="Arial Narrow" panose="020B0606020202030204" pitchFamily="34" charset="0"/>
            </a:rPr>
            <a:t>Christophe SOYER</a:t>
          </a:r>
          <a:endParaRPr lang="en-US" sz="1900" b="1" kern="1200">
            <a:solidFill>
              <a:schemeClr val="accent1">
                <a:lumMod val="75000"/>
              </a:schemeClr>
            </a:solidFill>
            <a:latin typeface="Arial Narrow" panose="020B0606020202030204" pitchFamily="34" charset="0"/>
          </a:endParaRPr>
        </a:p>
      </dsp:txBody>
      <dsp:txXfrm>
        <a:off x="0" y="3245822"/>
        <a:ext cx="3996927" cy="405665"/>
      </dsp:txXfrm>
    </dsp:sp>
    <dsp:sp modelId="{593DEBCA-19A6-49ED-B0D8-8CB3F60DBA00}">
      <dsp:nvSpPr>
        <dsp:cNvPr id="0" name=""/>
        <dsp:cNvSpPr/>
      </dsp:nvSpPr>
      <dsp:spPr>
        <a:xfrm>
          <a:off x="0" y="3651488"/>
          <a:ext cx="3996927" cy="0"/>
        </a:xfrm>
        <a:prstGeom prst="line">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D7F60D-6D5C-46D9-8BB7-8E643491EAEB}">
      <dsp:nvSpPr>
        <dsp:cNvPr id="0" name=""/>
        <dsp:cNvSpPr/>
      </dsp:nvSpPr>
      <dsp:spPr>
        <a:xfrm>
          <a:off x="0" y="1237679"/>
          <a:ext cx="3996927" cy="40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accent1">
                  <a:lumMod val="75000"/>
                </a:schemeClr>
              </a:solidFill>
              <a:latin typeface="Arial Narrow" panose="020B0606020202030204" pitchFamily="34" charset="0"/>
            </a:rPr>
            <a:t>Anne-Marie GUILLOUX</a:t>
          </a:r>
          <a:endParaRPr lang="en-US" sz="1900" b="1" kern="1200" dirty="0">
            <a:solidFill>
              <a:schemeClr val="accent1">
                <a:lumMod val="75000"/>
              </a:schemeClr>
            </a:solidFill>
            <a:latin typeface="Arial Narrow" panose="020B0606020202030204" pitchFamily="34" charset="0"/>
          </a:endParaRPr>
        </a:p>
      </dsp:txBody>
      <dsp:txXfrm>
        <a:off x="0" y="1237679"/>
        <a:ext cx="3996927" cy="4056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AFCD0-22F7-4339-9A65-BA1317108F60}">
      <dsp:nvSpPr>
        <dsp:cNvPr id="0" name=""/>
        <dsp:cNvSpPr/>
      </dsp:nvSpPr>
      <dsp:spPr>
        <a:xfrm>
          <a:off x="-114498" y="792092"/>
          <a:ext cx="4546775" cy="1377160"/>
        </a:xfrm>
        <a:prstGeom prst="roundRect">
          <a:avLst>
            <a:gd name="adj" fmla="val 1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dsp:style>
    </dsp:sp>
    <dsp:sp modelId="{75AC22A1-A66C-46D2-B59C-9FE16A74C82A}">
      <dsp:nvSpPr>
        <dsp:cNvPr id="0" name=""/>
        <dsp:cNvSpPr/>
      </dsp:nvSpPr>
      <dsp:spPr>
        <a:xfrm>
          <a:off x="302092" y="1064811"/>
          <a:ext cx="757438" cy="7574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rgbClr val="FFCC66"/>
          </a:solidFill>
          <a:prstDash val="solid"/>
        </a:ln>
        <a:effectLst/>
      </dsp:spPr>
      <dsp:style>
        <a:lnRef idx="2">
          <a:scrgbClr r="0" g="0" b="0"/>
        </a:lnRef>
        <a:fillRef idx="1">
          <a:scrgbClr r="0" g="0" b="0"/>
        </a:fillRef>
        <a:effectRef idx="0">
          <a:scrgbClr r="0" g="0" b="0"/>
        </a:effectRef>
        <a:fontRef idx="minor">
          <a:schemeClr val="lt1"/>
        </a:fontRef>
      </dsp:style>
    </dsp:sp>
    <dsp:sp modelId="{7E528A3B-9E80-4064-810B-73AF6C7CEC74}">
      <dsp:nvSpPr>
        <dsp:cNvPr id="0" name=""/>
        <dsp:cNvSpPr/>
      </dsp:nvSpPr>
      <dsp:spPr>
        <a:xfrm>
          <a:off x="1162390" y="720080"/>
          <a:ext cx="3417261" cy="137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750" tIns="145750" rIns="145750" bIns="145750" numCol="1" spcCol="1270" anchor="ctr" anchorCtr="0">
          <a:noAutofit/>
        </a:bodyPr>
        <a:lstStyle/>
        <a:p>
          <a:pPr marL="0" lvl="0" indent="0" algn="l" defTabSz="1422400">
            <a:lnSpc>
              <a:spcPct val="100000"/>
            </a:lnSpc>
            <a:spcBef>
              <a:spcPct val="0"/>
            </a:spcBef>
            <a:spcAft>
              <a:spcPct val="35000"/>
            </a:spcAft>
            <a:buNone/>
          </a:pPr>
          <a:r>
            <a:rPr lang="fr-FR" sz="3200" b="1" kern="1200">
              <a:solidFill>
                <a:srgbClr val="FFCC66"/>
              </a:solidFill>
              <a:latin typeface="Arial Narrow" panose="020B0606020202030204" pitchFamily="34" charset="0"/>
            </a:rPr>
            <a:t>Rapport d’Activités </a:t>
          </a:r>
          <a:endParaRPr lang="en-US" sz="3200" b="1" kern="1200" dirty="0">
            <a:solidFill>
              <a:srgbClr val="FFCC66"/>
            </a:solidFill>
            <a:latin typeface="Arial Narrow" panose="020B0606020202030204" pitchFamily="34" charset="0"/>
          </a:endParaRPr>
        </a:p>
      </dsp:txBody>
      <dsp:txXfrm>
        <a:off x="1162390" y="720080"/>
        <a:ext cx="3417261" cy="1377160"/>
      </dsp:txXfrm>
    </dsp:sp>
    <dsp:sp modelId="{8F657BC3-8EA3-4614-A0BF-1DB35264FD24}">
      <dsp:nvSpPr>
        <dsp:cNvPr id="0" name=""/>
        <dsp:cNvSpPr/>
      </dsp:nvSpPr>
      <dsp:spPr>
        <a:xfrm>
          <a:off x="-114498" y="2476401"/>
          <a:ext cx="4546775" cy="1377160"/>
        </a:xfrm>
        <a:prstGeom prst="roundRect">
          <a:avLst>
            <a:gd name="adj" fmla="val 1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dsp:style>
    </dsp:sp>
    <dsp:sp modelId="{5C2D4941-21D8-43D3-8C18-672DF75A067B}">
      <dsp:nvSpPr>
        <dsp:cNvPr id="0" name=""/>
        <dsp:cNvSpPr/>
      </dsp:nvSpPr>
      <dsp:spPr>
        <a:xfrm>
          <a:off x="302092" y="2786262"/>
          <a:ext cx="757438" cy="7574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rgbClr val="FFCC66"/>
          </a:solidFill>
          <a:prstDash val="solid"/>
        </a:ln>
        <a:effectLst/>
      </dsp:spPr>
      <dsp:style>
        <a:lnRef idx="2">
          <a:scrgbClr r="0" g="0" b="0"/>
        </a:lnRef>
        <a:fillRef idx="1">
          <a:scrgbClr r="0" g="0" b="0"/>
        </a:fillRef>
        <a:effectRef idx="0">
          <a:scrgbClr r="0" g="0" b="0"/>
        </a:effectRef>
        <a:fontRef idx="minor">
          <a:schemeClr val="lt1"/>
        </a:fontRef>
      </dsp:style>
    </dsp:sp>
    <dsp:sp modelId="{7442292B-AEC7-48DF-A918-B93B41D47B0D}">
      <dsp:nvSpPr>
        <dsp:cNvPr id="0" name=""/>
        <dsp:cNvSpPr/>
      </dsp:nvSpPr>
      <dsp:spPr>
        <a:xfrm>
          <a:off x="1234415" y="2520277"/>
          <a:ext cx="2953042" cy="137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750" tIns="145750" rIns="145750" bIns="145750" numCol="1" spcCol="1270" anchor="ctr" anchorCtr="0">
          <a:noAutofit/>
        </a:bodyPr>
        <a:lstStyle/>
        <a:p>
          <a:pPr marL="0" lvl="0" indent="0" algn="l" defTabSz="1422400">
            <a:lnSpc>
              <a:spcPct val="100000"/>
            </a:lnSpc>
            <a:spcBef>
              <a:spcPct val="0"/>
            </a:spcBef>
            <a:spcAft>
              <a:spcPct val="35000"/>
            </a:spcAft>
            <a:buNone/>
          </a:pPr>
          <a:r>
            <a:rPr lang="fr-FR" sz="3200" b="1" kern="1200">
              <a:solidFill>
                <a:srgbClr val="FFCC66"/>
              </a:solidFill>
              <a:latin typeface="Arial Narrow" panose="020B0606020202030204" pitchFamily="34" charset="0"/>
            </a:rPr>
            <a:t>Service MJPM</a:t>
          </a:r>
          <a:endParaRPr lang="en-US" sz="3200" b="1" kern="1200" dirty="0">
            <a:solidFill>
              <a:srgbClr val="FFCC66"/>
            </a:solidFill>
            <a:latin typeface="Arial Narrow" panose="020B0606020202030204" pitchFamily="34" charset="0"/>
          </a:endParaRPr>
        </a:p>
      </dsp:txBody>
      <dsp:txXfrm>
        <a:off x="1234415" y="2520277"/>
        <a:ext cx="2953042" cy="1377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5A357-ABAA-4580-B8BB-E7CF0DDC72F7}">
      <dsp:nvSpPr>
        <dsp:cNvPr id="0" name=""/>
        <dsp:cNvSpPr/>
      </dsp:nvSpPr>
      <dsp:spPr>
        <a:xfrm>
          <a:off x="2880" y="832052"/>
          <a:ext cx="2031865"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latin typeface="Arial Narrow" panose="020B0606020202030204" pitchFamily="34" charset="0"/>
            </a:rPr>
            <a:t>4 </a:t>
          </a:r>
          <a:r>
            <a:rPr lang="fr-FR" sz="2500" b="1" kern="1200" dirty="0">
              <a:latin typeface="Arial Narrow" panose="020B0606020202030204" pitchFamily="34" charset="0"/>
            </a:rPr>
            <a:t>Encadrements</a:t>
          </a:r>
          <a:endParaRPr lang="en-US" sz="2500" b="1" kern="1200" dirty="0">
            <a:latin typeface="Arial Narrow" panose="020B0606020202030204" pitchFamily="34" charset="0"/>
          </a:endParaRPr>
        </a:p>
      </dsp:txBody>
      <dsp:txXfrm>
        <a:off x="2880" y="832052"/>
        <a:ext cx="2031865" cy="1083565"/>
      </dsp:txXfrm>
    </dsp:sp>
    <dsp:sp modelId="{B120A30A-AD0D-4CFB-BC99-4B5EA2203136}">
      <dsp:nvSpPr>
        <dsp:cNvPr id="0" name=""/>
        <dsp:cNvSpPr/>
      </dsp:nvSpPr>
      <dsp:spPr>
        <a:xfrm>
          <a:off x="2215340" y="832052"/>
          <a:ext cx="1944981"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Arial Narrow" panose="020B0606020202030204" pitchFamily="34" charset="0"/>
            </a:rPr>
            <a:t>18,20</a:t>
          </a:r>
          <a:br>
            <a:rPr lang="en-US" sz="2800" b="1" kern="1200" dirty="0">
              <a:latin typeface="Arial Narrow" panose="020B0606020202030204" pitchFamily="34" charset="0"/>
            </a:rPr>
          </a:br>
          <a:r>
            <a:rPr lang="en-US" sz="2800" b="1" kern="1200" dirty="0">
              <a:latin typeface="Arial Narrow" panose="020B0606020202030204" pitchFamily="34" charset="0"/>
            </a:rPr>
            <a:t>DMJPM</a:t>
          </a:r>
        </a:p>
      </dsp:txBody>
      <dsp:txXfrm>
        <a:off x="2215340" y="832052"/>
        <a:ext cx="1944981" cy="1083565"/>
      </dsp:txXfrm>
    </dsp:sp>
    <dsp:sp modelId="{14258B77-413E-4CA5-A0F0-D447DC3DA839}">
      <dsp:nvSpPr>
        <dsp:cNvPr id="0" name=""/>
        <dsp:cNvSpPr/>
      </dsp:nvSpPr>
      <dsp:spPr>
        <a:xfrm>
          <a:off x="4340916" y="832052"/>
          <a:ext cx="2011133"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t>5,10 </a:t>
          </a:r>
          <a:r>
            <a:rPr lang="fr-FR" sz="2800" b="1" kern="1200" dirty="0">
              <a:latin typeface="Arial Narrow" panose="020B0606020202030204" pitchFamily="34" charset="0"/>
            </a:rPr>
            <a:t>Assistantes</a:t>
          </a:r>
          <a:endParaRPr lang="en-US" sz="2800" b="1" kern="1200" dirty="0">
            <a:latin typeface="Arial Narrow" panose="020B0606020202030204" pitchFamily="34" charset="0"/>
          </a:endParaRPr>
        </a:p>
      </dsp:txBody>
      <dsp:txXfrm>
        <a:off x="4340916" y="832052"/>
        <a:ext cx="2011133" cy="1083565"/>
      </dsp:txXfrm>
    </dsp:sp>
    <dsp:sp modelId="{0F2370BF-E867-4B36-969F-C614D045E1F8}">
      <dsp:nvSpPr>
        <dsp:cNvPr id="0" name=""/>
        <dsp:cNvSpPr/>
      </dsp:nvSpPr>
      <dsp:spPr>
        <a:xfrm>
          <a:off x="62865" y="2096211"/>
          <a:ext cx="1979999"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latin typeface="Arial Narrow" panose="020B0606020202030204" pitchFamily="34" charset="0"/>
            </a:rPr>
            <a:t>5,4  </a:t>
          </a:r>
          <a:r>
            <a:rPr lang="fr-FR" sz="2800" kern="1200" dirty="0">
              <a:latin typeface="Arial Narrow" panose="020B0606020202030204" pitchFamily="34" charset="0"/>
            </a:rPr>
            <a:t>  </a:t>
          </a:r>
          <a:r>
            <a:rPr lang="fr-FR" sz="2800" b="1" kern="1200" dirty="0">
              <a:latin typeface="Arial Narrow" panose="020B0606020202030204" pitchFamily="34" charset="0"/>
            </a:rPr>
            <a:t>Comptables</a:t>
          </a:r>
          <a:endParaRPr lang="en-US" sz="2800" b="1" kern="1200" dirty="0">
            <a:latin typeface="Arial Narrow" panose="020B0606020202030204" pitchFamily="34" charset="0"/>
          </a:endParaRPr>
        </a:p>
      </dsp:txBody>
      <dsp:txXfrm>
        <a:off x="62865" y="2096211"/>
        <a:ext cx="1979999" cy="1083565"/>
      </dsp:txXfrm>
    </dsp:sp>
    <dsp:sp modelId="{839D8D34-CE83-4AE6-A1B4-993CF05574C2}">
      <dsp:nvSpPr>
        <dsp:cNvPr id="0" name=""/>
        <dsp:cNvSpPr/>
      </dsp:nvSpPr>
      <dsp:spPr>
        <a:xfrm>
          <a:off x="2223458" y="2096211"/>
          <a:ext cx="1944006"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latin typeface="Arial Narrow" panose="020B0606020202030204" pitchFamily="34" charset="0"/>
            </a:rPr>
            <a:t>1,10 Juristes</a:t>
          </a:r>
          <a:r>
            <a:rPr lang="fr-FR" sz="2800" kern="1200" dirty="0">
              <a:latin typeface="Arial Narrow" panose="020B0606020202030204" pitchFamily="34" charset="0"/>
            </a:rPr>
            <a:t> </a:t>
          </a:r>
          <a:endParaRPr lang="en-US" sz="2800" kern="1200" dirty="0">
            <a:latin typeface="Arial Narrow" panose="020B0606020202030204" pitchFamily="34" charset="0"/>
          </a:endParaRPr>
        </a:p>
      </dsp:txBody>
      <dsp:txXfrm>
        <a:off x="2223458" y="2096211"/>
        <a:ext cx="1944006" cy="1083565"/>
      </dsp:txXfrm>
    </dsp:sp>
    <dsp:sp modelId="{8FC48A52-E8AA-4652-B762-A5504BF7D87D}">
      <dsp:nvSpPr>
        <dsp:cNvPr id="0" name=""/>
        <dsp:cNvSpPr/>
      </dsp:nvSpPr>
      <dsp:spPr>
        <a:xfrm>
          <a:off x="4348059" y="2096211"/>
          <a:ext cx="1944006"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latin typeface="Arial Narrow" panose="020B0606020202030204" pitchFamily="34" charset="0"/>
            </a:rPr>
            <a:t>   </a:t>
          </a:r>
          <a:r>
            <a:rPr lang="fr-FR" sz="2800" b="1" kern="1200" dirty="0">
              <a:latin typeface="Arial Narrow" panose="020B0606020202030204" pitchFamily="34" charset="0"/>
            </a:rPr>
            <a:t>3 Pôle ACF </a:t>
          </a:r>
          <a:endParaRPr lang="en-US" sz="2800" b="1" kern="1200" dirty="0">
            <a:latin typeface="Arial Narrow" panose="020B0606020202030204" pitchFamily="34" charset="0"/>
          </a:endParaRPr>
        </a:p>
      </dsp:txBody>
      <dsp:txXfrm>
        <a:off x="4348059" y="2096211"/>
        <a:ext cx="1944006" cy="1083565"/>
      </dsp:txXfrm>
    </dsp:sp>
    <dsp:sp modelId="{2002944D-FAFE-4450-8B42-5F430E3E1739}">
      <dsp:nvSpPr>
        <dsp:cNvPr id="0" name=""/>
        <dsp:cNvSpPr/>
      </dsp:nvSpPr>
      <dsp:spPr>
        <a:xfrm>
          <a:off x="1199136" y="3360371"/>
          <a:ext cx="1832056"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latin typeface="Arial Narrow" panose="020B0606020202030204" pitchFamily="34" charset="0"/>
            </a:rPr>
            <a:t>1 Assistante Encadrement</a:t>
          </a:r>
          <a:endParaRPr lang="en-US" sz="2400" b="1" kern="1200" dirty="0">
            <a:latin typeface="Arial Narrow" panose="020B0606020202030204" pitchFamily="34" charset="0"/>
          </a:endParaRPr>
        </a:p>
      </dsp:txBody>
      <dsp:txXfrm>
        <a:off x="1199136" y="3360371"/>
        <a:ext cx="1832056" cy="1083565"/>
      </dsp:txXfrm>
    </dsp:sp>
    <dsp:sp modelId="{4C19FE9C-CC10-4256-A267-BD5AEDC923A0}">
      <dsp:nvSpPr>
        <dsp:cNvPr id="0" name=""/>
        <dsp:cNvSpPr/>
      </dsp:nvSpPr>
      <dsp:spPr>
        <a:xfrm>
          <a:off x="3211787" y="3360371"/>
          <a:ext cx="1944006" cy="1083565"/>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Arial Narrow" panose="020B0606020202030204" pitchFamily="34" charset="0"/>
            </a:rPr>
            <a:t>0,6 Technicien  informatique </a:t>
          </a:r>
        </a:p>
        <a:p>
          <a:pPr marL="0" lvl="0" indent="0" algn="l" defTabSz="889000">
            <a:lnSpc>
              <a:spcPct val="90000"/>
            </a:lnSpc>
            <a:spcBef>
              <a:spcPct val="0"/>
            </a:spcBef>
            <a:spcAft>
              <a:spcPct val="35000"/>
            </a:spcAft>
            <a:buNone/>
          </a:pPr>
          <a:r>
            <a:rPr lang="fr-FR" sz="1800" b="0" i="1" kern="1200" dirty="0">
              <a:latin typeface="Arial Narrow" panose="020B0606020202030204" pitchFamily="34" charset="0"/>
            </a:rPr>
            <a:t>      (poste vacant)</a:t>
          </a:r>
          <a:endParaRPr lang="en-US" sz="1800" b="0" i="1" kern="1200" dirty="0">
            <a:latin typeface="Arial Narrow" panose="020B0606020202030204" pitchFamily="34" charset="0"/>
          </a:endParaRPr>
        </a:p>
      </dsp:txBody>
      <dsp:txXfrm>
        <a:off x="3211787" y="3360371"/>
        <a:ext cx="1944006" cy="108356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0.37083</cdr:x>
      <cdr:y>0.26736</cdr:y>
    </cdr:from>
    <cdr:to>
      <cdr:x>0.47292</cdr:x>
      <cdr:y>0.375</cdr:y>
    </cdr:to>
    <cdr:sp macro="" textlink="">
      <cdr:nvSpPr>
        <cdr:cNvPr id="2" name="ZoneTexte 1"/>
        <cdr:cNvSpPr txBox="1"/>
      </cdr:nvSpPr>
      <cdr:spPr>
        <a:xfrm xmlns:a="http://schemas.openxmlformats.org/drawingml/2006/main">
          <a:off x="1695449" y="733425"/>
          <a:ext cx="466725" cy="2952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800" b="1" dirty="0">
              <a:solidFill>
                <a:schemeClr val="bg1"/>
              </a:solidFill>
              <a:latin typeface="Arial Narrow" panose="020B0606020202030204" pitchFamily="34" charset="0"/>
            </a:rPr>
            <a:t>19</a:t>
          </a:r>
        </a:p>
      </cdr:txBody>
    </cdr:sp>
  </cdr:relSizeAnchor>
  <cdr:relSizeAnchor xmlns:cdr="http://schemas.openxmlformats.org/drawingml/2006/chartDrawing">
    <cdr:from>
      <cdr:x>0.52083</cdr:x>
      <cdr:y>0.56597</cdr:y>
    </cdr:from>
    <cdr:to>
      <cdr:x>0.65833</cdr:x>
      <cdr:y>0.71528</cdr:y>
    </cdr:to>
    <cdr:sp macro="" textlink="">
      <cdr:nvSpPr>
        <cdr:cNvPr id="3" name="ZoneTexte 2"/>
        <cdr:cNvSpPr txBox="1"/>
      </cdr:nvSpPr>
      <cdr:spPr>
        <a:xfrm xmlns:a="http://schemas.openxmlformats.org/drawingml/2006/main">
          <a:off x="2381250" y="1552575"/>
          <a:ext cx="628650" cy="4095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FR" sz="1100"/>
        </a:p>
      </cdr:txBody>
    </cdr:sp>
  </cdr:relSizeAnchor>
  <cdr:relSizeAnchor xmlns:cdr="http://schemas.openxmlformats.org/drawingml/2006/chartDrawing">
    <cdr:from>
      <cdr:x>0.57</cdr:x>
      <cdr:y>0.52043</cdr:y>
    </cdr:from>
    <cdr:to>
      <cdr:x>0.73187</cdr:x>
      <cdr:y>0.60609</cdr:y>
    </cdr:to>
    <cdr:sp macro="" textlink="">
      <cdr:nvSpPr>
        <cdr:cNvPr id="4" name="ZoneTexte 3"/>
        <cdr:cNvSpPr txBox="1"/>
      </cdr:nvSpPr>
      <cdr:spPr>
        <a:xfrm xmlns:a="http://schemas.openxmlformats.org/drawingml/2006/main">
          <a:off x="4779328" y="2735490"/>
          <a:ext cx="1357281" cy="450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3200" b="1" dirty="0">
              <a:solidFill>
                <a:schemeClr val="bg1"/>
              </a:solidFill>
              <a:latin typeface="Arial Narrow" panose="020B0606020202030204" pitchFamily="34" charset="0"/>
            </a:rPr>
            <a:t>57</a:t>
          </a:r>
        </a:p>
      </cdr:txBody>
    </cdr:sp>
  </cdr:relSizeAnchor>
  <cdr:relSizeAnchor xmlns:cdr="http://schemas.openxmlformats.org/drawingml/2006/chartDrawing">
    <cdr:from>
      <cdr:x>0.24364</cdr:x>
      <cdr:y>0.47949</cdr:y>
    </cdr:from>
    <cdr:to>
      <cdr:x>0.32697</cdr:x>
      <cdr:y>0.57538</cdr:y>
    </cdr:to>
    <cdr:sp macro="" textlink="">
      <cdr:nvSpPr>
        <cdr:cNvPr id="5" name="ZoneTexte 4"/>
        <cdr:cNvSpPr txBox="1"/>
      </cdr:nvSpPr>
      <cdr:spPr>
        <a:xfrm xmlns:a="http://schemas.openxmlformats.org/drawingml/2006/main">
          <a:off x="2005052" y="2520280"/>
          <a:ext cx="685772" cy="504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800" b="1" dirty="0">
              <a:solidFill>
                <a:schemeClr val="bg1"/>
              </a:solidFill>
              <a:latin typeface="Arial Narrow" panose="020B0606020202030204" pitchFamily="34" charset="0"/>
            </a:rPr>
            <a:t>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2" y="2"/>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defRPr>
            </a:lvl1pPr>
          </a:lstStyle>
          <a:p>
            <a:pPr>
              <a:defRPr/>
            </a:pPr>
            <a:endParaRPr lang="fr-FR" dirty="0"/>
          </a:p>
        </p:txBody>
      </p:sp>
      <p:sp>
        <p:nvSpPr>
          <p:cNvPr id="58371" name="Rectangle 3"/>
          <p:cNvSpPr>
            <a:spLocks noGrp="1" noChangeArrowheads="1"/>
          </p:cNvSpPr>
          <p:nvPr>
            <p:ph type="dt" sz="quarter" idx="1"/>
          </p:nvPr>
        </p:nvSpPr>
        <p:spPr bwMode="auto">
          <a:xfrm>
            <a:off x="3850445" y="2"/>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fr-FR" dirty="0"/>
          </a:p>
        </p:txBody>
      </p:sp>
      <p:sp>
        <p:nvSpPr>
          <p:cNvPr id="58372" name="Rectangle 4"/>
          <p:cNvSpPr>
            <a:spLocks noGrp="1" noChangeArrowheads="1"/>
          </p:cNvSpPr>
          <p:nvPr>
            <p:ph type="ftr" sz="quarter" idx="2"/>
          </p:nvPr>
        </p:nvSpPr>
        <p:spPr bwMode="auto">
          <a:xfrm>
            <a:off x="2" y="9428584"/>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defRPr>
            </a:lvl1pPr>
          </a:lstStyle>
          <a:p>
            <a:pPr>
              <a:defRPr/>
            </a:pPr>
            <a:endParaRPr lang="fr-FR" dirty="0"/>
          </a:p>
        </p:txBody>
      </p:sp>
      <p:sp>
        <p:nvSpPr>
          <p:cNvPr id="58373" name="Rectangle 5"/>
          <p:cNvSpPr>
            <a:spLocks noGrp="1" noChangeArrowheads="1"/>
          </p:cNvSpPr>
          <p:nvPr>
            <p:ph type="sldNum" sz="quarter" idx="3"/>
          </p:nvPr>
        </p:nvSpPr>
        <p:spPr bwMode="auto">
          <a:xfrm>
            <a:off x="3850445" y="9428584"/>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6CE5E248-9C9E-4496-8531-D9205F8DCDB3}" type="slidenum">
              <a:rPr lang="fr-FR"/>
              <a:pPr>
                <a:defRPr/>
              </a:pPr>
              <a:t>‹N°›</a:t>
            </a:fld>
            <a:endParaRPr lang="fr-FR" dirty="0"/>
          </a:p>
        </p:txBody>
      </p:sp>
    </p:spTree>
    <p:extLst>
      <p:ext uri="{BB962C8B-B14F-4D97-AF65-F5344CB8AC3E}">
        <p14:creationId xmlns:p14="http://schemas.microsoft.com/office/powerpoint/2010/main" val="1618680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2" y="2"/>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defRPr>
            </a:lvl1pPr>
          </a:lstStyle>
          <a:p>
            <a:pPr>
              <a:defRPr/>
            </a:pPr>
            <a:endParaRPr lang="fr-FR" dirty="0"/>
          </a:p>
        </p:txBody>
      </p:sp>
      <p:sp>
        <p:nvSpPr>
          <p:cNvPr id="59395" name="Rectangle 3"/>
          <p:cNvSpPr>
            <a:spLocks noGrp="1" noChangeArrowheads="1"/>
          </p:cNvSpPr>
          <p:nvPr>
            <p:ph type="dt" idx="1"/>
          </p:nvPr>
        </p:nvSpPr>
        <p:spPr bwMode="auto">
          <a:xfrm>
            <a:off x="3850445" y="2"/>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fr-FR" dirty="0"/>
          </a:p>
        </p:txBody>
      </p:sp>
      <p:sp>
        <p:nvSpPr>
          <p:cNvPr id="286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7" name="Rectangle 5"/>
          <p:cNvSpPr>
            <a:spLocks noGrp="1" noChangeArrowheads="1"/>
          </p:cNvSpPr>
          <p:nvPr>
            <p:ph type="body" sz="quarter" idx="3"/>
          </p:nvPr>
        </p:nvSpPr>
        <p:spPr bwMode="auto">
          <a:xfrm>
            <a:off x="679768" y="4715154"/>
            <a:ext cx="543814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9398" name="Rectangle 6"/>
          <p:cNvSpPr>
            <a:spLocks noGrp="1" noChangeArrowheads="1"/>
          </p:cNvSpPr>
          <p:nvPr>
            <p:ph type="ftr" sz="quarter" idx="4"/>
          </p:nvPr>
        </p:nvSpPr>
        <p:spPr bwMode="auto">
          <a:xfrm>
            <a:off x="2" y="9428584"/>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defRPr>
            </a:lvl1pPr>
          </a:lstStyle>
          <a:p>
            <a:pPr>
              <a:defRPr/>
            </a:pPr>
            <a:endParaRPr lang="fr-FR" dirty="0"/>
          </a:p>
        </p:txBody>
      </p:sp>
      <p:sp>
        <p:nvSpPr>
          <p:cNvPr id="59399" name="Rectangle 7"/>
          <p:cNvSpPr>
            <a:spLocks noGrp="1" noChangeArrowheads="1"/>
          </p:cNvSpPr>
          <p:nvPr>
            <p:ph type="sldNum" sz="quarter" idx="5"/>
          </p:nvPr>
        </p:nvSpPr>
        <p:spPr bwMode="auto">
          <a:xfrm>
            <a:off x="3850445" y="9428584"/>
            <a:ext cx="2945659"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DB4939F9-9ECD-41AF-922B-751B2474E058}" type="slidenum">
              <a:rPr lang="fr-FR"/>
              <a:pPr>
                <a:defRPr/>
              </a:pPr>
              <a:t>‹N°›</a:t>
            </a:fld>
            <a:endParaRPr lang="fr-FR" dirty="0"/>
          </a:p>
        </p:txBody>
      </p:sp>
    </p:spTree>
    <p:extLst>
      <p:ext uri="{BB962C8B-B14F-4D97-AF65-F5344CB8AC3E}">
        <p14:creationId xmlns:p14="http://schemas.microsoft.com/office/powerpoint/2010/main" val="261708500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sz="2600" b="1">
                <a:solidFill>
                  <a:srgbClr val="FF3300"/>
                </a:solidFill>
                <a:latin typeface="Arial Black" pitchFamily="34" charset="0"/>
              </a:defRPr>
            </a:lvl1pPr>
            <a:lvl2pPr marL="742950" indent="-285750" eaLnBrk="0" hangingPunct="0">
              <a:defRPr sz="2600" b="1">
                <a:solidFill>
                  <a:srgbClr val="FF3300"/>
                </a:solidFill>
                <a:latin typeface="Arial Black" pitchFamily="34" charset="0"/>
              </a:defRPr>
            </a:lvl2pPr>
            <a:lvl3pPr marL="1143000" indent="-228600" eaLnBrk="0" hangingPunct="0">
              <a:defRPr sz="2600" b="1">
                <a:solidFill>
                  <a:srgbClr val="FF3300"/>
                </a:solidFill>
                <a:latin typeface="Arial Black" pitchFamily="34" charset="0"/>
              </a:defRPr>
            </a:lvl3pPr>
            <a:lvl4pPr marL="1600200" indent="-228600" eaLnBrk="0" hangingPunct="0">
              <a:defRPr sz="2600" b="1">
                <a:solidFill>
                  <a:srgbClr val="FF3300"/>
                </a:solidFill>
                <a:latin typeface="Arial Black" pitchFamily="34" charset="0"/>
              </a:defRPr>
            </a:lvl4pPr>
            <a:lvl5pPr marL="2057400" indent="-228600" eaLnBrk="0" hangingPunct="0">
              <a:defRPr sz="2600" b="1">
                <a:solidFill>
                  <a:srgbClr val="FF3300"/>
                </a:solidFill>
                <a:latin typeface="Arial Black" pitchFamily="34" charset="0"/>
              </a:defRPr>
            </a:lvl5pPr>
            <a:lvl6pPr marL="2514600" indent="-228600" algn="ctr" eaLnBrk="0" fontAlgn="base" hangingPunct="0">
              <a:spcBef>
                <a:spcPct val="0"/>
              </a:spcBef>
              <a:spcAft>
                <a:spcPct val="0"/>
              </a:spcAft>
              <a:defRPr sz="2600" b="1">
                <a:solidFill>
                  <a:srgbClr val="FF3300"/>
                </a:solidFill>
                <a:latin typeface="Arial Black" pitchFamily="34" charset="0"/>
              </a:defRPr>
            </a:lvl6pPr>
            <a:lvl7pPr marL="2971800" indent="-228600" algn="ctr" eaLnBrk="0" fontAlgn="base" hangingPunct="0">
              <a:spcBef>
                <a:spcPct val="0"/>
              </a:spcBef>
              <a:spcAft>
                <a:spcPct val="0"/>
              </a:spcAft>
              <a:defRPr sz="2600" b="1">
                <a:solidFill>
                  <a:srgbClr val="FF3300"/>
                </a:solidFill>
                <a:latin typeface="Arial Black" pitchFamily="34" charset="0"/>
              </a:defRPr>
            </a:lvl7pPr>
            <a:lvl8pPr marL="3429000" indent="-228600" algn="ctr" eaLnBrk="0" fontAlgn="base" hangingPunct="0">
              <a:spcBef>
                <a:spcPct val="0"/>
              </a:spcBef>
              <a:spcAft>
                <a:spcPct val="0"/>
              </a:spcAft>
              <a:defRPr sz="2600" b="1">
                <a:solidFill>
                  <a:srgbClr val="FF3300"/>
                </a:solidFill>
                <a:latin typeface="Arial Black" pitchFamily="34" charset="0"/>
              </a:defRPr>
            </a:lvl8pPr>
            <a:lvl9pPr marL="3886200" indent="-228600" algn="ctr" eaLnBrk="0" fontAlgn="base" hangingPunct="0">
              <a:spcBef>
                <a:spcPct val="0"/>
              </a:spcBef>
              <a:spcAft>
                <a:spcPct val="0"/>
              </a:spcAft>
              <a:defRPr sz="2600" b="1">
                <a:solidFill>
                  <a:srgbClr val="FF3300"/>
                </a:solidFill>
                <a:latin typeface="Arial Black" pitchFamily="34" charset="0"/>
              </a:defRPr>
            </a:lvl9pPr>
          </a:lstStyle>
          <a:p>
            <a:pPr eaLnBrk="1" hangingPunct="1"/>
            <a:fld id="{0C703FCE-A43B-4A3B-B85B-126A3F64640E}" type="slidenum">
              <a:rPr lang="fr-FR" altLang="fr-FR" sz="1200" b="0" smtClean="0">
                <a:solidFill>
                  <a:schemeClr val="tx1"/>
                </a:solidFill>
                <a:latin typeface="Arial" charset="0"/>
              </a:rPr>
              <a:pPr eaLnBrk="1" hangingPunct="1"/>
              <a:t>1</a:t>
            </a:fld>
            <a:endParaRPr lang="fr-FR" altLang="fr-FR" sz="1200" b="0" dirty="0">
              <a:solidFill>
                <a:schemeClr val="tx1"/>
              </a:solidFill>
              <a:latin typeface="Arial" charset="0"/>
            </a:endParaRPr>
          </a:p>
        </p:txBody>
      </p:sp>
      <p:sp>
        <p:nvSpPr>
          <p:cNvPr id="29699" name="Rectangle 2"/>
          <p:cNvSpPr>
            <a:spLocks noGrp="1" noRot="1" noChangeAspect="1" noChangeArrowheads="1" noTextEdit="1"/>
          </p:cNvSpPr>
          <p:nvPr>
            <p:ph type="sldImg"/>
          </p:nvPr>
        </p:nvSpPr>
        <p:spPr>
          <a:xfrm>
            <a:off x="917575" y="744538"/>
            <a:ext cx="4962525" cy="3722687"/>
          </a:xfrm>
          <a:ln/>
        </p:spPr>
      </p:sp>
      <p:sp>
        <p:nvSpPr>
          <p:cNvPr id="29700" name="Rectangle 3"/>
          <p:cNvSpPr>
            <a:spLocks noGrp="1" noChangeArrowheads="1"/>
          </p:cNvSpPr>
          <p:nvPr>
            <p:ph type="body" idx="1"/>
          </p:nvPr>
        </p:nvSpPr>
        <p:spPr>
          <a:noFill/>
        </p:spPr>
        <p:txBody>
          <a:bodyPr/>
          <a:lstStyle/>
          <a:p>
            <a:pPr eaLnBrk="1" hangingPunct="1"/>
            <a:endParaRPr lang="fr-FR" alt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eaLnBrk="0" hangingPunct="0">
              <a:defRPr sz="2600" b="1">
                <a:solidFill>
                  <a:srgbClr val="FF3300"/>
                </a:solidFill>
                <a:latin typeface="Arial Black" pitchFamily="34" charset="0"/>
              </a:defRPr>
            </a:lvl1pPr>
            <a:lvl2pPr marL="742950" indent="-285750" eaLnBrk="0" hangingPunct="0">
              <a:defRPr sz="2600" b="1">
                <a:solidFill>
                  <a:srgbClr val="FF3300"/>
                </a:solidFill>
                <a:latin typeface="Arial Black" pitchFamily="34" charset="0"/>
              </a:defRPr>
            </a:lvl2pPr>
            <a:lvl3pPr marL="1143000" indent="-228600" eaLnBrk="0" hangingPunct="0">
              <a:defRPr sz="2600" b="1">
                <a:solidFill>
                  <a:srgbClr val="FF3300"/>
                </a:solidFill>
                <a:latin typeface="Arial Black" pitchFamily="34" charset="0"/>
              </a:defRPr>
            </a:lvl3pPr>
            <a:lvl4pPr marL="1600200" indent="-228600" eaLnBrk="0" hangingPunct="0">
              <a:defRPr sz="2600" b="1">
                <a:solidFill>
                  <a:srgbClr val="FF3300"/>
                </a:solidFill>
                <a:latin typeface="Arial Black" pitchFamily="34" charset="0"/>
              </a:defRPr>
            </a:lvl4pPr>
            <a:lvl5pPr marL="2057400" indent="-228600" eaLnBrk="0" hangingPunct="0">
              <a:defRPr sz="2600" b="1">
                <a:solidFill>
                  <a:srgbClr val="FF3300"/>
                </a:solidFill>
                <a:latin typeface="Arial Black" pitchFamily="34" charset="0"/>
              </a:defRPr>
            </a:lvl5pPr>
            <a:lvl6pPr marL="2514600" indent="-228600" algn="ctr" eaLnBrk="0" fontAlgn="base" hangingPunct="0">
              <a:spcBef>
                <a:spcPct val="0"/>
              </a:spcBef>
              <a:spcAft>
                <a:spcPct val="0"/>
              </a:spcAft>
              <a:defRPr sz="2600" b="1">
                <a:solidFill>
                  <a:srgbClr val="FF3300"/>
                </a:solidFill>
                <a:latin typeface="Arial Black" pitchFamily="34" charset="0"/>
              </a:defRPr>
            </a:lvl6pPr>
            <a:lvl7pPr marL="2971800" indent="-228600" algn="ctr" eaLnBrk="0" fontAlgn="base" hangingPunct="0">
              <a:spcBef>
                <a:spcPct val="0"/>
              </a:spcBef>
              <a:spcAft>
                <a:spcPct val="0"/>
              </a:spcAft>
              <a:defRPr sz="2600" b="1">
                <a:solidFill>
                  <a:srgbClr val="FF3300"/>
                </a:solidFill>
                <a:latin typeface="Arial Black" pitchFamily="34" charset="0"/>
              </a:defRPr>
            </a:lvl7pPr>
            <a:lvl8pPr marL="3429000" indent="-228600" algn="ctr" eaLnBrk="0" fontAlgn="base" hangingPunct="0">
              <a:spcBef>
                <a:spcPct val="0"/>
              </a:spcBef>
              <a:spcAft>
                <a:spcPct val="0"/>
              </a:spcAft>
              <a:defRPr sz="2600" b="1">
                <a:solidFill>
                  <a:srgbClr val="FF3300"/>
                </a:solidFill>
                <a:latin typeface="Arial Black" pitchFamily="34" charset="0"/>
              </a:defRPr>
            </a:lvl8pPr>
            <a:lvl9pPr marL="3886200" indent="-228600" algn="ctr" eaLnBrk="0" fontAlgn="base" hangingPunct="0">
              <a:spcBef>
                <a:spcPct val="0"/>
              </a:spcBef>
              <a:spcAft>
                <a:spcPct val="0"/>
              </a:spcAft>
              <a:defRPr sz="2600" b="1">
                <a:solidFill>
                  <a:srgbClr val="FF3300"/>
                </a:solidFill>
                <a:latin typeface="Arial Black" pitchFamily="34" charset="0"/>
              </a:defRPr>
            </a:lvl9pPr>
          </a:lstStyle>
          <a:p>
            <a:pPr eaLnBrk="1" hangingPunct="1"/>
            <a:fld id="{7EEDEB8D-8D08-4CCC-862C-06BDC0D1F6C5}" type="slidenum">
              <a:rPr lang="fr-FR" altLang="fr-FR" sz="1200" b="0" smtClean="0">
                <a:solidFill>
                  <a:schemeClr val="tx1"/>
                </a:solidFill>
                <a:latin typeface="Arial" charset="0"/>
              </a:rPr>
              <a:pPr eaLnBrk="1" hangingPunct="1"/>
              <a:t>2</a:t>
            </a:fld>
            <a:endParaRPr lang="fr-FR" altLang="fr-FR" sz="1200" b="0" dirty="0">
              <a:solidFill>
                <a:schemeClr val="tx1"/>
              </a:solidFill>
              <a:latin typeface="Arial" charset="0"/>
            </a:endParaRPr>
          </a:p>
        </p:txBody>
      </p:sp>
      <p:sp>
        <p:nvSpPr>
          <p:cNvPr id="30723" name="Rectangle 2"/>
          <p:cNvSpPr>
            <a:spLocks noGrp="1" noRot="1" noChangeAspect="1" noChangeArrowheads="1" noTextEdit="1"/>
          </p:cNvSpPr>
          <p:nvPr>
            <p:ph type="sldImg"/>
          </p:nvPr>
        </p:nvSpPr>
        <p:spPr>
          <a:xfrm>
            <a:off x="917575" y="744538"/>
            <a:ext cx="4962525" cy="3722687"/>
          </a:xfrm>
          <a:ln/>
        </p:spPr>
      </p:sp>
      <p:sp>
        <p:nvSpPr>
          <p:cNvPr id="30724" name="Rectangle 3"/>
          <p:cNvSpPr>
            <a:spLocks noGrp="1" noChangeArrowheads="1"/>
          </p:cNvSpPr>
          <p:nvPr>
            <p:ph type="body" idx="1"/>
          </p:nvPr>
        </p:nvSpPr>
        <p:spPr>
          <a:noFill/>
        </p:spPr>
        <p:txBody>
          <a:bodyPr/>
          <a:lstStyle/>
          <a:p>
            <a:pPr eaLnBrk="1" hangingPunct="1"/>
            <a:endParaRPr lang="fr-FR" alt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183C7-CB34-95AB-FC10-553122F8FFB3}"/>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CA22A72C-24F4-4F13-77F8-4C571D466B6A}"/>
              </a:ext>
            </a:extLst>
          </p:cNvPr>
          <p:cNvSpPr>
            <a:spLocks noGrp="1" noRot="1" noChangeAspect="1" noChangeArrowheads="1" noTextEdit="1"/>
          </p:cNvSpPr>
          <p:nvPr>
            <p:ph type="sldImg"/>
          </p:nvPr>
        </p:nvSpPr>
        <p:spPr>
          <a:xfrm>
            <a:off x="917575" y="744538"/>
            <a:ext cx="4962525" cy="3722687"/>
          </a:xfrm>
          <a:ln/>
        </p:spPr>
      </p:sp>
      <p:sp>
        <p:nvSpPr>
          <p:cNvPr id="32771" name="Rectangle 3">
            <a:extLst>
              <a:ext uri="{FF2B5EF4-FFF2-40B4-BE49-F238E27FC236}">
                <a16:creationId xmlns:a16="http://schemas.microsoft.com/office/drawing/2014/main" id="{FE228935-BEDE-86F2-0A29-1B749D56EB80}"/>
              </a:ext>
            </a:extLst>
          </p:cNvPr>
          <p:cNvSpPr>
            <a:spLocks noGrp="1" noChangeArrowheads="1"/>
          </p:cNvSpPr>
          <p:nvPr>
            <p:ph type="body" idx="1"/>
          </p:nvPr>
        </p:nvSpPr>
        <p:spPr>
          <a:noFill/>
        </p:spPr>
        <p:txBody>
          <a:bodyPr/>
          <a:lstStyle/>
          <a:p>
            <a:pPr eaLnBrk="1" hangingPunct="1"/>
            <a:endParaRPr lang="fr-FR" altLang="fr-FR" dirty="0"/>
          </a:p>
        </p:txBody>
      </p:sp>
    </p:spTree>
    <p:extLst>
      <p:ext uri="{BB962C8B-B14F-4D97-AF65-F5344CB8AC3E}">
        <p14:creationId xmlns:p14="http://schemas.microsoft.com/office/powerpoint/2010/main" val="192508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DB4939F9-9ECD-41AF-922B-751B2474E058}" type="slidenum">
              <a:rPr lang="fr-FR" smtClean="0"/>
              <a:pPr>
                <a:defRPr/>
              </a:pPr>
              <a:t>11</a:t>
            </a:fld>
            <a:endParaRPr lang="fr-FR" dirty="0"/>
          </a:p>
        </p:txBody>
      </p:sp>
    </p:spTree>
    <p:extLst>
      <p:ext uri="{BB962C8B-B14F-4D97-AF65-F5344CB8AC3E}">
        <p14:creationId xmlns:p14="http://schemas.microsoft.com/office/powerpoint/2010/main" val="146435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95111-FA42-3B78-E5FB-53D2B8CA3BB5}"/>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F728791B-85FB-CA41-61B9-6E24234BC6C4}"/>
              </a:ext>
            </a:extLst>
          </p:cNvPr>
          <p:cNvSpPr>
            <a:spLocks noGrp="1" noRot="1" noChangeAspect="1" noChangeArrowheads="1" noTextEdit="1"/>
          </p:cNvSpPr>
          <p:nvPr>
            <p:ph type="sldImg"/>
          </p:nvPr>
        </p:nvSpPr>
        <p:spPr>
          <a:xfrm>
            <a:off x="917575" y="744538"/>
            <a:ext cx="4962525" cy="3722687"/>
          </a:xfrm>
          <a:ln/>
        </p:spPr>
      </p:sp>
      <p:sp>
        <p:nvSpPr>
          <p:cNvPr id="32771" name="Rectangle 3">
            <a:extLst>
              <a:ext uri="{FF2B5EF4-FFF2-40B4-BE49-F238E27FC236}">
                <a16:creationId xmlns:a16="http://schemas.microsoft.com/office/drawing/2014/main" id="{EBBD1B0E-9347-51F1-15AC-F183DD54565D}"/>
              </a:ext>
            </a:extLst>
          </p:cNvPr>
          <p:cNvSpPr>
            <a:spLocks noGrp="1" noChangeArrowheads="1"/>
          </p:cNvSpPr>
          <p:nvPr>
            <p:ph type="body" idx="1"/>
          </p:nvPr>
        </p:nvSpPr>
        <p:spPr>
          <a:noFill/>
        </p:spPr>
        <p:txBody>
          <a:bodyPr/>
          <a:lstStyle/>
          <a:p>
            <a:pPr eaLnBrk="1" hangingPunct="1"/>
            <a:endParaRPr lang="fr-FR" altLang="fr-FR" dirty="0"/>
          </a:p>
        </p:txBody>
      </p:sp>
    </p:spTree>
    <p:extLst>
      <p:ext uri="{BB962C8B-B14F-4D97-AF65-F5344CB8AC3E}">
        <p14:creationId xmlns:p14="http://schemas.microsoft.com/office/powerpoint/2010/main" val="367655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917575" y="744538"/>
            <a:ext cx="4962525" cy="3722687"/>
          </a:xfrm>
          <a:ln/>
        </p:spPr>
      </p:sp>
      <p:sp>
        <p:nvSpPr>
          <p:cNvPr id="32771" name="Rectangle 3"/>
          <p:cNvSpPr>
            <a:spLocks noGrp="1" noChangeArrowheads="1"/>
          </p:cNvSpPr>
          <p:nvPr>
            <p:ph type="body" idx="1"/>
          </p:nvPr>
        </p:nvSpPr>
        <p:spPr>
          <a:noFill/>
        </p:spPr>
        <p:txBody>
          <a:bodyPr/>
          <a:lstStyle/>
          <a:p>
            <a:pPr eaLnBrk="1" hangingPunct="1"/>
            <a:endParaRPr lang="fr-FR" altLang="fr-FR" dirty="0"/>
          </a:p>
        </p:txBody>
      </p:sp>
    </p:spTree>
    <p:extLst>
      <p:ext uri="{BB962C8B-B14F-4D97-AF65-F5344CB8AC3E}">
        <p14:creationId xmlns:p14="http://schemas.microsoft.com/office/powerpoint/2010/main" val="1025512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33"/>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pPr>
              <a:defRPr/>
            </a:pPr>
            <a:endParaRPr lang="fr-FR" dirty="0"/>
          </a:p>
        </p:txBody>
      </p:sp>
      <p:sp>
        <p:nvSpPr>
          <p:cNvPr id="5" name="Espace réservé du pied de page 4"/>
          <p:cNvSpPr>
            <a:spLocks noGrp="1"/>
          </p:cNvSpPr>
          <p:nvPr>
            <p:ph type="ftr" sz="quarter" idx="11"/>
          </p:nvPr>
        </p:nvSpPr>
        <p:spPr/>
        <p:txBody>
          <a:bodyPr/>
          <a:lstStyle/>
          <a:p>
            <a:pPr>
              <a:defRPr/>
            </a:pPr>
            <a:r>
              <a:rPr lang="fr-FR"/>
              <a:t>Rapport de l'Activité 2024</a:t>
            </a:r>
            <a:endParaRPr lang="fr-FR" dirty="0"/>
          </a:p>
        </p:txBody>
      </p:sp>
      <p:sp>
        <p:nvSpPr>
          <p:cNvPr id="6" name="Espace réservé du numéro de diapositive 5"/>
          <p:cNvSpPr>
            <a:spLocks noGrp="1"/>
          </p:cNvSpPr>
          <p:nvPr>
            <p:ph type="sldNum" sz="quarter" idx="12"/>
          </p:nvPr>
        </p:nvSpPr>
        <p:spPr/>
        <p:txBody>
          <a:bodyPr/>
          <a:lstStyle/>
          <a:p>
            <a:pPr>
              <a:defRPr/>
            </a:pPr>
            <a:fld id="{897F8012-2FF3-411F-96F5-A0E027D7B0FE}" type="slidenum">
              <a:rPr lang="fr-FR" smtClean="0"/>
              <a:pPr>
                <a:defRPr/>
              </a:pPr>
              <a:t>‹N°›</a:t>
            </a:fld>
            <a:endParaRPr lang="fr-FR" dirty="0"/>
          </a:p>
        </p:txBody>
      </p:sp>
    </p:spTree>
    <p:extLst>
      <p:ext uri="{BB962C8B-B14F-4D97-AF65-F5344CB8AC3E}">
        <p14:creationId xmlns:p14="http://schemas.microsoft.com/office/powerpoint/2010/main" val="250116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endParaRPr lang="fr-FR" dirty="0"/>
          </a:p>
        </p:txBody>
      </p:sp>
      <p:sp>
        <p:nvSpPr>
          <p:cNvPr id="5" name="Espace réservé du pied de page 4"/>
          <p:cNvSpPr>
            <a:spLocks noGrp="1"/>
          </p:cNvSpPr>
          <p:nvPr>
            <p:ph type="ftr" sz="quarter" idx="11"/>
          </p:nvPr>
        </p:nvSpPr>
        <p:spPr/>
        <p:txBody>
          <a:bodyPr/>
          <a:lstStyle/>
          <a:p>
            <a:pPr>
              <a:defRPr/>
            </a:pPr>
            <a:r>
              <a:rPr lang="fr-FR"/>
              <a:t>Rapport de l'Activité 2024</a:t>
            </a:r>
            <a:endParaRPr lang="fr-FR" dirty="0"/>
          </a:p>
        </p:txBody>
      </p:sp>
      <p:sp>
        <p:nvSpPr>
          <p:cNvPr id="6" name="Espace réservé du numéro de diapositive 5"/>
          <p:cNvSpPr>
            <a:spLocks noGrp="1"/>
          </p:cNvSpPr>
          <p:nvPr>
            <p:ph type="sldNum" sz="quarter" idx="12"/>
          </p:nvPr>
        </p:nvSpPr>
        <p:spPr/>
        <p:txBody>
          <a:bodyPr/>
          <a:lstStyle/>
          <a:p>
            <a:pPr>
              <a:defRPr/>
            </a:pPr>
            <a:fld id="{21CE72A1-3E57-46EE-A8FF-88EEC8FA0A8F}" type="slidenum">
              <a:rPr lang="fr-FR" smtClean="0"/>
              <a:pPr>
                <a:defRPr/>
              </a:pPr>
              <a:t>‹N°›</a:t>
            </a:fld>
            <a:endParaRPr lang="fr-FR" dirty="0"/>
          </a:p>
        </p:txBody>
      </p:sp>
    </p:spTree>
    <p:extLst>
      <p:ext uri="{BB962C8B-B14F-4D97-AF65-F5344CB8AC3E}">
        <p14:creationId xmlns:p14="http://schemas.microsoft.com/office/powerpoint/2010/main" val="1480219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4"/>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21"/>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pPr>
              <a:defRPr/>
            </a:pPr>
            <a:endParaRPr lang="fr-FR" dirty="0"/>
          </a:p>
        </p:txBody>
      </p:sp>
      <p:sp>
        <p:nvSpPr>
          <p:cNvPr id="5" name="Espace réservé du pied de page 4"/>
          <p:cNvSpPr>
            <a:spLocks noGrp="1"/>
          </p:cNvSpPr>
          <p:nvPr>
            <p:ph type="ftr" sz="quarter" idx="11"/>
          </p:nvPr>
        </p:nvSpPr>
        <p:spPr/>
        <p:txBody>
          <a:bodyPr/>
          <a:lstStyle/>
          <a:p>
            <a:pPr>
              <a:defRPr/>
            </a:pPr>
            <a:r>
              <a:rPr lang="fr-FR"/>
              <a:t>Rapport de l'Activité 2024</a:t>
            </a:r>
            <a:endParaRPr lang="fr-FR" dirty="0"/>
          </a:p>
        </p:txBody>
      </p:sp>
      <p:sp>
        <p:nvSpPr>
          <p:cNvPr id="6" name="Espace réservé du numéro de diapositive 5"/>
          <p:cNvSpPr>
            <a:spLocks noGrp="1"/>
          </p:cNvSpPr>
          <p:nvPr>
            <p:ph type="sldNum" sz="quarter" idx="12"/>
          </p:nvPr>
        </p:nvSpPr>
        <p:spPr/>
        <p:txBody>
          <a:bodyPr/>
          <a:lstStyle/>
          <a:p>
            <a:pPr>
              <a:defRPr/>
            </a:pPr>
            <a:fld id="{D6A4B3E6-1FA6-4D00-A6D3-E70CE7816452}" type="slidenum">
              <a:rPr lang="fr-FR" smtClean="0"/>
              <a:pPr>
                <a:defRPr/>
              </a:pPr>
              <a:t>‹N°›</a:t>
            </a:fld>
            <a:endParaRPr lang="fr-FR" dirty="0"/>
          </a:p>
        </p:txBody>
      </p:sp>
    </p:spTree>
    <p:extLst>
      <p:ext uri="{BB962C8B-B14F-4D97-AF65-F5344CB8AC3E}">
        <p14:creationId xmlns:p14="http://schemas.microsoft.com/office/powerpoint/2010/main" val="145086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pPr>
              <a:defRPr/>
            </a:pPr>
            <a:endParaRPr lang="fr-FR" dirty="0"/>
          </a:p>
        </p:txBody>
      </p:sp>
      <p:sp>
        <p:nvSpPr>
          <p:cNvPr id="6" name="Espace réservé du pied de page 5"/>
          <p:cNvSpPr>
            <a:spLocks noGrp="1"/>
          </p:cNvSpPr>
          <p:nvPr>
            <p:ph type="ftr" sz="quarter" idx="11"/>
          </p:nvPr>
        </p:nvSpPr>
        <p:spPr/>
        <p:txBody>
          <a:bodyPr/>
          <a:lstStyle/>
          <a:p>
            <a:pPr>
              <a:defRPr/>
            </a:pPr>
            <a:r>
              <a:rPr lang="fr-FR"/>
              <a:t>Rapport de l'Activité 2024</a:t>
            </a:r>
            <a:endParaRPr lang="fr-FR" dirty="0"/>
          </a:p>
        </p:txBody>
      </p:sp>
      <p:sp>
        <p:nvSpPr>
          <p:cNvPr id="7" name="Espace réservé du numéro de diapositive 6"/>
          <p:cNvSpPr>
            <a:spLocks noGrp="1"/>
          </p:cNvSpPr>
          <p:nvPr>
            <p:ph type="sldNum" sz="quarter" idx="12"/>
          </p:nvPr>
        </p:nvSpPr>
        <p:spPr/>
        <p:txBody>
          <a:bodyPr/>
          <a:lstStyle/>
          <a:p>
            <a:pPr>
              <a:defRPr/>
            </a:pPr>
            <a:fld id="{5F37B71D-A02C-4BA8-91A0-6F423A1508FD}" type="slidenum">
              <a:rPr lang="fr-FR" smtClean="0"/>
              <a:pPr>
                <a:defRPr/>
              </a:pPr>
              <a:t>‹N°›</a:t>
            </a:fld>
            <a:endParaRPr lang="fr-FR" dirty="0"/>
          </a:p>
        </p:txBody>
      </p:sp>
    </p:spTree>
    <p:extLst>
      <p:ext uri="{BB962C8B-B14F-4D97-AF65-F5344CB8AC3E}">
        <p14:creationId xmlns:p14="http://schemas.microsoft.com/office/powerpoint/2010/main" val="3940798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3"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2"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pPr>
              <a:defRPr/>
            </a:pPr>
            <a:endParaRPr lang="fr-FR" dirty="0"/>
          </a:p>
        </p:txBody>
      </p:sp>
      <p:sp>
        <p:nvSpPr>
          <p:cNvPr id="8" name="Espace réservé du pied de page 7"/>
          <p:cNvSpPr>
            <a:spLocks noGrp="1"/>
          </p:cNvSpPr>
          <p:nvPr>
            <p:ph type="ftr" sz="quarter" idx="11"/>
          </p:nvPr>
        </p:nvSpPr>
        <p:spPr/>
        <p:txBody>
          <a:bodyPr/>
          <a:lstStyle/>
          <a:p>
            <a:pPr>
              <a:defRPr/>
            </a:pPr>
            <a:r>
              <a:rPr lang="fr-FR"/>
              <a:t>Rapport de l'Activité 2024</a:t>
            </a:r>
            <a:endParaRPr lang="fr-FR" dirty="0"/>
          </a:p>
        </p:txBody>
      </p:sp>
      <p:sp>
        <p:nvSpPr>
          <p:cNvPr id="9" name="Espace réservé du numéro de diapositive 8"/>
          <p:cNvSpPr>
            <a:spLocks noGrp="1"/>
          </p:cNvSpPr>
          <p:nvPr>
            <p:ph type="sldNum" sz="quarter" idx="12"/>
          </p:nvPr>
        </p:nvSpPr>
        <p:spPr/>
        <p:txBody>
          <a:bodyPr/>
          <a:lstStyle/>
          <a:p>
            <a:pPr>
              <a:defRPr/>
            </a:pPr>
            <a:fld id="{991292F9-6FC1-4F3C-91D8-506A99A62B16}" type="slidenum">
              <a:rPr lang="fr-FR" smtClean="0"/>
              <a:pPr>
                <a:defRPr/>
              </a:pPr>
              <a:t>‹N°›</a:t>
            </a:fld>
            <a:endParaRPr lang="fr-FR" dirty="0"/>
          </a:p>
        </p:txBody>
      </p:sp>
    </p:spTree>
    <p:extLst>
      <p:ext uri="{BB962C8B-B14F-4D97-AF65-F5344CB8AC3E}">
        <p14:creationId xmlns:p14="http://schemas.microsoft.com/office/powerpoint/2010/main" val="769090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pPr>
              <a:defRPr/>
            </a:pPr>
            <a:endParaRPr lang="fr-FR" dirty="0"/>
          </a:p>
        </p:txBody>
      </p:sp>
      <p:sp>
        <p:nvSpPr>
          <p:cNvPr id="4" name="Espace réservé du pied de page 3"/>
          <p:cNvSpPr>
            <a:spLocks noGrp="1"/>
          </p:cNvSpPr>
          <p:nvPr>
            <p:ph type="ftr" sz="quarter" idx="11"/>
          </p:nvPr>
        </p:nvSpPr>
        <p:spPr/>
        <p:txBody>
          <a:bodyPr/>
          <a:lstStyle/>
          <a:p>
            <a:pPr>
              <a:defRPr/>
            </a:pPr>
            <a:r>
              <a:rPr lang="fr-FR"/>
              <a:t>Rapport de l'Activité 2024</a:t>
            </a:r>
            <a:endParaRPr lang="fr-FR" dirty="0"/>
          </a:p>
        </p:txBody>
      </p:sp>
      <p:sp>
        <p:nvSpPr>
          <p:cNvPr id="5" name="Espace réservé du numéro de diapositive 4"/>
          <p:cNvSpPr>
            <a:spLocks noGrp="1"/>
          </p:cNvSpPr>
          <p:nvPr>
            <p:ph type="sldNum" sz="quarter" idx="12"/>
          </p:nvPr>
        </p:nvSpPr>
        <p:spPr/>
        <p:txBody>
          <a:bodyPr/>
          <a:lstStyle/>
          <a:p>
            <a:pPr>
              <a:defRPr/>
            </a:pPr>
            <a:fld id="{800822F8-446A-47BF-8966-57360EBEC7E2}" type="slidenum">
              <a:rPr lang="fr-FR" smtClean="0"/>
              <a:pPr>
                <a:defRPr/>
              </a:pPr>
              <a:t>‹N°›</a:t>
            </a:fld>
            <a:endParaRPr lang="fr-FR" dirty="0"/>
          </a:p>
        </p:txBody>
      </p:sp>
    </p:spTree>
    <p:extLst>
      <p:ext uri="{BB962C8B-B14F-4D97-AF65-F5344CB8AC3E}">
        <p14:creationId xmlns:p14="http://schemas.microsoft.com/office/powerpoint/2010/main" val="333989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endParaRPr lang="fr-FR" dirty="0"/>
          </a:p>
        </p:txBody>
      </p:sp>
      <p:sp>
        <p:nvSpPr>
          <p:cNvPr id="3" name="Espace réservé du pied de page 2"/>
          <p:cNvSpPr>
            <a:spLocks noGrp="1"/>
          </p:cNvSpPr>
          <p:nvPr>
            <p:ph type="ftr" sz="quarter" idx="11"/>
          </p:nvPr>
        </p:nvSpPr>
        <p:spPr/>
        <p:txBody>
          <a:bodyPr/>
          <a:lstStyle/>
          <a:p>
            <a:pPr>
              <a:defRPr/>
            </a:pPr>
            <a:r>
              <a:rPr lang="fr-FR"/>
              <a:t>Rapport de l'Activité 2024</a:t>
            </a:r>
            <a:endParaRPr lang="fr-FR" dirty="0"/>
          </a:p>
        </p:txBody>
      </p:sp>
      <p:sp>
        <p:nvSpPr>
          <p:cNvPr id="4" name="Espace réservé du numéro de diapositive 3"/>
          <p:cNvSpPr>
            <a:spLocks noGrp="1"/>
          </p:cNvSpPr>
          <p:nvPr>
            <p:ph type="sldNum" sz="quarter" idx="12"/>
          </p:nvPr>
        </p:nvSpPr>
        <p:spPr/>
        <p:txBody>
          <a:bodyPr/>
          <a:lstStyle/>
          <a:p>
            <a:pPr>
              <a:defRPr/>
            </a:pPr>
            <a:fld id="{24E1FF8C-50C7-40A6-962E-35B4D52CC16E}" type="slidenum">
              <a:rPr lang="fr-FR" smtClean="0"/>
              <a:pPr>
                <a:defRPr/>
              </a:pPr>
              <a:t>‹N°›</a:t>
            </a:fld>
            <a:endParaRPr lang="fr-FR" dirty="0"/>
          </a:p>
        </p:txBody>
      </p:sp>
    </p:spTree>
    <p:extLst>
      <p:ext uri="{BB962C8B-B14F-4D97-AF65-F5344CB8AC3E}">
        <p14:creationId xmlns:p14="http://schemas.microsoft.com/office/powerpoint/2010/main" val="4006312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4" y="273058"/>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pPr>
              <a:defRPr/>
            </a:pPr>
            <a:endParaRPr lang="fr-FR" dirty="0"/>
          </a:p>
        </p:txBody>
      </p:sp>
      <p:sp>
        <p:nvSpPr>
          <p:cNvPr id="6" name="Espace réservé du pied de page 5"/>
          <p:cNvSpPr>
            <a:spLocks noGrp="1"/>
          </p:cNvSpPr>
          <p:nvPr>
            <p:ph type="ftr" sz="quarter" idx="11"/>
          </p:nvPr>
        </p:nvSpPr>
        <p:spPr/>
        <p:txBody>
          <a:bodyPr/>
          <a:lstStyle/>
          <a:p>
            <a:pPr>
              <a:defRPr/>
            </a:pPr>
            <a:r>
              <a:rPr lang="fr-FR"/>
              <a:t>Rapport de l'Activité 2024</a:t>
            </a:r>
            <a:endParaRPr lang="fr-FR" dirty="0"/>
          </a:p>
        </p:txBody>
      </p:sp>
      <p:sp>
        <p:nvSpPr>
          <p:cNvPr id="7" name="Espace réservé du numéro de diapositive 6"/>
          <p:cNvSpPr>
            <a:spLocks noGrp="1"/>
          </p:cNvSpPr>
          <p:nvPr>
            <p:ph type="sldNum" sz="quarter" idx="12"/>
          </p:nvPr>
        </p:nvSpPr>
        <p:spPr/>
        <p:txBody>
          <a:bodyPr/>
          <a:lstStyle/>
          <a:p>
            <a:pPr>
              <a:defRPr/>
            </a:pPr>
            <a:fld id="{7B90FCBD-7CCD-4BDA-8973-38FC9D9B502C}" type="slidenum">
              <a:rPr lang="fr-FR" smtClean="0"/>
              <a:pPr>
                <a:defRPr/>
              </a:pPr>
              <a:t>‹N°›</a:t>
            </a:fld>
            <a:endParaRPr lang="fr-FR" dirty="0"/>
          </a:p>
        </p:txBody>
      </p:sp>
    </p:spTree>
    <p:extLst>
      <p:ext uri="{BB962C8B-B14F-4D97-AF65-F5344CB8AC3E}">
        <p14:creationId xmlns:p14="http://schemas.microsoft.com/office/powerpoint/2010/main" val="372735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dirty="0"/>
          </a:p>
        </p:txBody>
      </p:sp>
      <p:sp>
        <p:nvSpPr>
          <p:cNvPr id="4" name="Espace réservé du texte 3"/>
          <p:cNvSpPr>
            <a:spLocks noGrp="1"/>
          </p:cNvSpPr>
          <p:nvPr>
            <p:ph type="body" sz="half" idx="2"/>
          </p:nvPr>
        </p:nvSpPr>
        <p:spPr>
          <a:xfrm>
            <a:off x="1792288" y="5367339"/>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pPr>
              <a:defRPr/>
            </a:pPr>
            <a:endParaRPr lang="fr-FR" dirty="0"/>
          </a:p>
        </p:txBody>
      </p:sp>
      <p:sp>
        <p:nvSpPr>
          <p:cNvPr id="6" name="Espace réservé du pied de page 5"/>
          <p:cNvSpPr>
            <a:spLocks noGrp="1"/>
          </p:cNvSpPr>
          <p:nvPr>
            <p:ph type="ftr" sz="quarter" idx="11"/>
          </p:nvPr>
        </p:nvSpPr>
        <p:spPr/>
        <p:txBody>
          <a:bodyPr/>
          <a:lstStyle/>
          <a:p>
            <a:pPr>
              <a:defRPr/>
            </a:pPr>
            <a:r>
              <a:rPr lang="fr-FR"/>
              <a:t>Rapport de l'Activité 2024</a:t>
            </a:r>
            <a:endParaRPr lang="fr-FR" dirty="0"/>
          </a:p>
        </p:txBody>
      </p:sp>
      <p:sp>
        <p:nvSpPr>
          <p:cNvPr id="7" name="Espace réservé du numéro de diapositive 6"/>
          <p:cNvSpPr>
            <a:spLocks noGrp="1"/>
          </p:cNvSpPr>
          <p:nvPr>
            <p:ph type="sldNum" sz="quarter" idx="12"/>
          </p:nvPr>
        </p:nvSpPr>
        <p:spPr/>
        <p:txBody>
          <a:bodyPr/>
          <a:lstStyle/>
          <a:p>
            <a:pPr>
              <a:defRPr/>
            </a:pPr>
            <a:fld id="{778ABA15-38E3-485C-BE46-E06533756B76}" type="slidenum">
              <a:rPr lang="fr-FR" smtClean="0"/>
              <a:pPr>
                <a:defRPr/>
              </a:pPr>
              <a:t>‹N°›</a:t>
            </a:fld>
            <a:endParaRPr lang="fr-FR" dirty="0"/>
          </a:p>
        </p:txBody>
      </p:sp>
    </p:spTree>
    <p:extLst>
      <p:ext uri="{BB962C8B-B14F-4D97-AF65-F5344CB8AC3E}">
        <p14:creationId xmlns:p14="http://schemas.microsoft.com/office/powerpoint/2010/main" val="1822609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endParaRPr lang="fr-FR" dirty="0"/>
          </a:p>
        </p:txBody>
      </p:sp>
      <p:sp>
        <p:nvSpPr>
          <p:cNvPr id="5" name="Espace réservé du pied de page 4"/>
          <p:cNvSpPr>
            <a:spLocks noGrp="1"/>
          </p:cNvSpPr>
          <p:nvPr>
            <p:ph type="ftr" sz="quarter" idx="11"/>
          </p:nvPr>
        </p:nvSpPr>
        <p:spPr/>
        <p:txBody>
          <a:bodyPr/>
          <a:lstStyle/>
          <a:p>
            <a:pPr>
              <a:defRPr/>
            </a:pPr>
            <a:r>
              <a:rPr lang="fr-FR"/>
              <a:t>Rapport de l'Activité 2024</a:t>
            </a:r>
            <a:endParaRPr lang="fr-FR" dirty="0"/>
          </a:p>
        </p:txBody>
      </p:sp>
      <p:sp>
        <p:nvSpPr>
          <p:cNvPr id="6" name="Espace réservé du numéro de diapositive 5"/>
          <p:cNvSpPr>
            <a:spLocks noGrp="1"/>
          </p:cNvSpPr>
          <p:nvPr>
            <p:ph type="sldNum" sz="quarter" idx="12"/>
          </p:nvPr>
        </p:nvSpPr>
        <p:spPr/>
        <p:txBody>
          <a:bodyPr/>
          <a:lstStyle/>
          <a:p>
            <a:pPr>
              <a:defRPr/>
            </a:pPr>
            <a:fld id="{41EAAFE5-06A9-4263-9A1C-5166BD74562A}" type="slidenum">
              <a:rPr lang="fr-FR" smtClean="0"/>
              <a:pPr>
                <a:defRPr/>
              </a:pPr>
              <a:t>‹N°›</a:t>
            </a:fld>
            <a:endParaRPr lang="fr-FR" dirty="0"/>
          </a:p>
        </p:txBody>
      </p:sp>
    </p:spTree>
    <p:extLst>
      <p:ext uri="{BB962C8B-B14F-4D97-AF65-F5344CB8AC3E}">
        <p14:creationId xmlns:p14="http://schemas.microsoft.com/office/powerpoint/2010/main" val="4012087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4"/>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4"/>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endParaRPr lang="fr-FR" dirty="0"/>
          </a:p>
        </p:txBody>
      </p:sp>
      <p:sp>
        <p:nvSpPr>
          <p:cNvPr id="5" name="Espace réservé du pied de page 4"/>
          <p:cNvSpPr>
            <a:spLocks noGrp="1"/>
          </p:cNvSpPr>
          <p:nvPr>
            <p:ph type="ftr" sz="quarter" idx="11"/>
          </p:nvPr>
        </p:nvSpPr>
        <p:spPr/>
        <p:txBody>
          <a:bodyPr/>
          <a:lstStyle/>
          <a:p>
            <a:pPr>
              <a:defRPr/>
            </a:pPr>
            <a:r>
              <a:rPr lang="fr-FR"/>
              <a:t>Rapport de l'Activité 2024</a:t>
            </a:r>
            <a:endParaRPr lang="fr-FR" dirty="0"/>
          </a:p>
        </p:txBody>
      </p:sp>
      <p:sp>
        <p:nvSpPr>
          <p:cNvPr id="6" name="Espace réservé du numéro de diapositive 5"/>
          <p:cNvSpPr>
            <a:spLocks noGrp="1"/>
          </p:cNvSpPr>
          <p:nvPr>
            <p:ph type="sldNum" sz="quarter" idx="12"/>
          </p:nvPr>
        </p:nvSpPr>
        <p:spPr/>
        <p:txBody>
          <a:bodyPr/>
          <a:lstStyle/>
          <a:p>
            <a:pPr>
              <a:defRPr/>
            </a:pPr>
            <a:fld id="{496E4223-3FE6-4622-9DA8-E3372558D4D9}" type="slidenum">
              <a:rPr lang="fr-FR" smtClean="0"/>
              <a:pPr>
                <a:defRPr/>
              </a:pPr>
              <a:t>‹N°›</a:t>
            </a:fld>
            <a:endParaRPr lang="fr-FR" dirty="0"/>
          </a:p>
        </p:txBody>
      </p:sp>
    </p:spTree>
    <p:extLst>
      <p:ext uri="{BB962C8B-B14F-4D97-AF65-F5344CB8AC3E}">
        <p14:creationId xmlns:p14="http://schemas.microsoft.com/office/powerpoint/2010/main" val="392152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44"/>
            <a:ext cx="8229600" cy="58515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4"/>
          <p:cNvSpPr>
            <a:spLocks noGrp="1" noChangeArrowheads="1"/>
          </p:cNvSpPr>
          <p:nvPr>
            <p:ph type="dt" sz="half" idx="10"/>
          </p:nvPr>
        </p:nvSpPr>
        <p:spPr>
          <a:ln/>
        </p:spPr>
        <p:txBody>
          <a:bodyPr/>
          <a:lstStyle>
            <a:lvl1pPr>
              <a:defRPr/>
            </a:lvl1pPr>
          </a:lstStyle>
          <a:p>
            <a:pPr>
              <a:defRPr/>
            </a:pPr>
            <a:endParaRPr lang="fr-FR" dirty="0"/>
          </a:p>
        </p:txBody>
      </p:sp>
      <p:sp>
        <p:nvSpPr>
          <p:cNvPr id="4" name="Rectangle 5"/>
          <p:cNvSpPr>
            <a:spLocks noGrp="1" noChangeArrowheads="1"/>
          </p:cNvSpPr>
          <p:nvPr>
            <p:ph type="ftr" sz="quarter" idx="11"/>
          </p:nvPr>
        </p:nvSpPr>
        <p:spPr>
          <a:ln/>
        </p:spPr>
        <p:txBody>
          <a:bodyPr/>
          <a:lstStyle>
            <a:lvl1pPr>
              <a:defRPr/>
            </a:lvl1pPr>
          </a:lstStyle>
          <a:p>
            <a:pPr>
              <a:defRPr/>
            </a:pPr>
            <a:r>
              <a:rPr lang="fr-FR"/>
              <a:t>Rapport de l'Activité 2024</a:t>
            </a:r>
            <a:endParaRPr lang="fr-FR" dirty="0"/>
          </a:p>
        </p:txBody>
      </p:sp>
      <p:sp>
        <p:nvSpPr>
          <p:cNvPr id="5" name="Rectangle 6"/>
          <p:cNvSpPr>
            <a:spLocks noGrp="1" noChangeArrowheads="1"/>
          </p:cNvSpPr>
          <p:nvPr>
            <p:ph type="sldNum" sz="quarter" idx="12"/>
          </p:nvPr>
        </p:nvSpPr>
        <p:spPr>
          <a:ln/>
        </p:spPr>
        <p:txBody>
          <a:bodyPr/>
          <a:lstStyle>
            <a:lvl1pPr>
              <a:defRPr/>
            </a:lvl1pPr>
          </a:lstStyle>
          <a:p>
            <a:pPr>
              <a:defRPr/>
            </a:pPr>
            <a:fld id="{B66503DE-71A1-4DF0-A6EB-8235F24C8716}" type="slidenum">
              <a:rPr lang="fr-FR"/>
              <a:pPr>
                <a:defRPr/>
              </a:pPr>
              <a:t>‹N°›</a:t>
            </a:fld>
            <a:endParaRPr lang="fr-FR" dirty="0"/>
          </a:p>
        </p:txBody>
      </p:sp>
    </p:spTree>
    <p:extLst>
      <p:ext uri="{BB962C8B-B14F-4D97-AF65-F5344CB8AC3E}">
        <p14:creationId xmlns:p14="http://schemas.microsoft.com/office/powerpoint/2010/main" val="3002541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33"/>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3534755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3080206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4"/>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21"/>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2103967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356639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3"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2"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dirty="0">
              <a:solidFill>
                <a:prstClr val="black">
                  <a:tint val="75000"/>
                </a:prstClr>
              </a:solidFill>
            </a:endParaRPr>
          </a:p>
        </p:txBody>
      </p:sp>
      <p:sp>
        <p:nvSpPr>
          <p:cNvPr id="8" name="Espace réservé du pied de page 7"/>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889694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endParaRPr lang="fr-FR" dirty="0">
              <a:solidFill>
                <a:prstClr val="black">
                  <a:tint val="75000"/>
                </a:prstClr>
              </a:solidFill>
            </a:endParaRPr>
          </a:p>
        </p:txBody>
      </p:sp>
      <p:sp>
        <p:nvSpPr>
          <p:cNvPr id="4" name="Espace réservé du pied de page 3"/>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388874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dirty="0">
              <a:solidFill>
                <a:prstClr val="black">
                  <a:tint val="75000"/>
                </a:prstClr>
              </a:solidFill>
            </a:endParaRPr>
          </a:p>
        </p:txBody>
      </p:sp>
      <p:sp>
        <p:nvSpPr>
          <p:cNvPr id="3" name="Espace réservé du pied de page 2"/>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2744467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4" y="273058"/>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95907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dirty="0"/>
          </a:p>
        </p:txBody>
      </p:sp>
      <p:sp>
        <p:nvSpPr>
          <p:cNvPr id="4" name="Espace réservé du texte 3"/>
          <p:cNvSpPr>
            <a:spLocks noGrp="1"/>
          </p:cNvSpPr>
          <p:nvPr>
            <p:ph type="body" sz="half" idx="2"/>
          </p:nvPr>
        </p:nvSpPr>
        <p:spPr>
          <a:xfrm>
            <a:off x="1792288" y="5367339"/>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1416492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994452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4"/>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4"/>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a:solidFill>
                  <a:prstClr val="black">
                    <a:tint val="75000"/>
                  </a:prstClr>
                </a:solidFill>
              </a:rPr>
              <a:t>Rapport de l'Activité 2024</a:t>
            </a:r>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95457BA-61DD-4A04-9774-532CDEBCF870}" type="slidenum">
              <a:rPr lang="fr-FR" smtClean="0">
                <a:solidFill>
                  <a:prstClr val="black">
                    <a:tint val="75000"/>
                  </a:prstClr>
                </a:solidFill>
              </a:rPr>
              <a:pPr/>
              <a:t>‹N°›</a:t>
            </a:fld>
            <a:endParaRPr lang="fr-FR" dirty="0">
              <a:solidFill>
                <a:prstClr val="black">
                  <a:tint val="75000"/>
                </a:prstClr>
              </a:solidFill>
            </a:endParaRPr>
          </a:p>
        </p:txBody>
      </p:sp>
    </p:spTree>
    <p:extLst>
      <p:ext uri="{BB962C8B-B14F-4D97-AF65-F5344CB8AC3E}">
        <p14:creationId xmlns:p14="http://schemas.microsoft.com/office/powerpoint/2010/main" val="372340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fr-FR" dirty="0"/>
          </a:p>
        </p:txBody>
      </p:sp>
      <p:sp>
        <p:nvSpPr>
          <p:cNvPr id="5" name="Espace réservé du pied de page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fr-FR"/>
              <a:t>Rapport de l'Activité 2024</a:t>
            </a:r>
            <a:endParaRPr lang="fr-FR" dirty="0"/>
          </a:p>
        </p:txBody>
      </p:sp>
      <p:sp>
        <p:nvSpPr>
          <p:cNvPr id="6" name="Espace réservé du numéro de diapositive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8B165CF-3CA5-4C0C-8ED1-609D100E9B6B}" type="slidenum">
              <a:rPr lang="fr-FR" smtClean="0"/>
              <a:pPr>
                <a:defRPr/>
              </a:pPr>
              <a:t>‹N°›</a:t>
            </a:fld>
            <a:endParaRPr lang="fr-FR" dirty="0"/>
          </a:p>
        </p:txBody>
      </p:sp>
    </p:spTree>
    <p:extLst>
      <p:ext uri="{BB962C8B-B14F-4D97-AF65-F5344CB8AC3E}">
        <p14:creationId xmlns:p14="http://schemas.microsoft.com/office/powerpoint/2010/main" val="6125951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dt="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fr-FR" b="0" dirty="0">
              <a:solidFill>
                <a:prstClr val="black">
                  <a:tint val="75000"/>
                </a:prstClr>
              </a:solidFill>
              <a:latin typeface="Calibri"/>
            </a:endParaRPr>
          </a:p>
        </p:txBody>
      </p:sp>
      <p:sp>
        <p:nvSpPr>
          <p:cNvPr id="5" name="Espace réservé du pied de page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fr-FR" b="0">
                <a:solidFill>
                  <a:prstClr val="black">
                    <a:tint val="75000"/>
                  </a:prstClr>
                </a:solidFill>
                <a:latin typeface="Calibri"/>
              </a:rPr>
              <a:t>Rapport de l'Activité 2024</a:t>
            </a:r>
            <a:endParaRPr lang="fr-FR" b="0" dirty="0">
              <a:solidFill>
                <a:prstClr val="black">
                  <a:tint val="75000"/>
                </a:prstClr>
              </a:solidFill>
              <a:latin typeface="Calibri"/>
            </a:endParaRPr>
          </a:p>
        </p:txBody>
      </p:sp>
      <p:sp>
        <p:nvSpPr>
          <p:cNvPr id="6" name="Espace réservé du numéro de diapositive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5457BA-61DD-4A04-9774-532CDEBCF870}" type="slidenum">
              <a:rPr lang="fr-FR" b="0" smtClean="0">
                <a:solidFill>
                  <a:prstClr val="black">
                    <a:tint val="75000"/>
                  </a:prstClr>
                </a:solidFill>
                <a:latin typeface="Calibri"/>
              </a:rPr>
              <a:pPr fontAlgn="auto">
                <a:spcBef>
                  <a:spcPts val="0"/>
                </a:spcBef>
                <a:spcAft>
                  <a:spcPts val="0"/>
                </a:spcAft>
              </a:pPr>
              <a:t>‹N°›</a:t>
            </a:fld>
            <a:endParaRPr lang="fr-FR" b="0" dirty="0">
              <a:solidFill>
                <a:prstClr val="black">
                  <a:tint val="75000"/>
                </a:prstClr>
              </a:solidFill>
              <a:latin typeface="Calibri"/>
            </a:endParaRPr>
          </a:p>
        </p:txBody>
      </p:sp>
    </p:spTree>
    <p:extLst>
      <p:ext uri="{BB962C8B-B14F-4D97-AF65-F5344CB8AC3E}">
        <p14:creationId xmlns:p14="http://schemas.microsoft.com/office/powerpoint/2010/main" val="389388156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wmf"/><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jpe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800" name="Rectangle 16179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794" name="Text Box 2"/>
          <p:cNvSpPr txBox="1">
            <a:spLocks noChangeArrowheads="1"/>
          </p:cNvSpPr>
          <p:nvPr/>
        </p:nvSpPr>
        <p:spPr bwMode="auto">
          <a:xfrm>
            <a:off x="342900" y="153120"/>
            <a:ext cx="5907651" cy="720509"/>
          </a:xfrm>
          <a:prstGeom prst="rect">
            <a:avLst/>
          </a:prstGeom>
          <a:ln w="12700">
            <a:no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lvl1pPr algn="l">
              <a:defRPr>
                <a:solidFill>
                  <a:schemeClr val="tx1"/>
                </a:solidFill>
                <a:latin typeface="Arial" charset="0"/>
              </a:defRPr>
            </a:lvl1pPr>
            <a:lvl2pPr marL="571500" algn="l">
              <a:defRPr>
                <a:solidFill>
                  <a:schemeClr val="tx1"/>
                </a:solidFill>
                <a:latin typeface="Arial" charset="0"/>
              </a:defRPr>
            </a:lvl2pPr>
            <a:lvl3pPr marL="1143000" algn="l">
              <a:defRPr>
                <a:solidFill>
                  <a:schemeClr val="tx1"/>
                </a:solidFill>
                <a:latin typeface="Arial" charset="0"/>
              </a:defRPr>
            </a:lvl3pPr>
            <a:lvl4pPr marL="1714500" algn="l">
              <a:defRPr>
                <a:solidFill>
                  <a:schemeClr val="tx1"/>
                </a:solidFill>
                <a:latin typeface="Arial" charset="0"/>
              </a:defRPr>
            </a:lvl4pPr>
            <a:lvl5pPr marL="2286000" algn="l">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a:lnSpc>
                <a:spcPct val="90000"/>
              </a:lnSpc>
              <a:spcAft>
                <a:spcPts val="600"/>
              </a:spcAft>
              <a:defRPr/>
            </a:pPr>
            <a:r>
              <a:rPr lang="en-US" sz="350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A</a:t>
            </a:r>
            <a:r>
              <a:rPr lang="en-US" sz="3500" b="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ssociation </a:t>
            </a:r>
            <a:r>
              <a:rPr lang="en-US" sz="350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T</a:t>
            </a:r>
            <a:r>
              <a:rPr lang="en-US" sz="3500" b="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utélaire </a:t>
            </a:r>
            <a:r>
              <a:rPr lang="en-US" sz="350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H</a:t>
            </a:r>
            <a:r>
              <a:rPr lang="en-US" sz="3500" b="0" dirty="0">
                <a:solidFill>
                  <a:schemeClr val="accent1">
                    <a:lumMod val="75000"/>
                  </a:schemeClr>
                </a:solidFill>
                <a:effectLst>
                  <a:glow rad="63500">
                    <a:schemeClr val="accent1">
                      <a:satMod val="175000"/>
                      <a:alpha val="40000"/>
                    </a:schemeClr>
                  </a:glow>
                </a:effectLst>
                <a:latin typeface="Arial Narrow" panose="020B0606020202030204" pitchFamily="34" charset="0"/>
                <a:ea typeface="+mj-ea"/>
                <a:cs typeface="+mj-cs"/>
              </a:rPr>
              <a:t>élianthe</a:t>
            </a:r>
          </a:p>
        </p:txBody>
      </p:sp>
      <p:sp>
        <p:nvSpPr>
          <p:cNvPr id="161802" name="Rectangle 16180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804" name="Rectangle 16180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806" name="Rectangle 16180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808" name="Rectangle 16180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2" name="Picture 4"/>
          <p:cNvPicPr>
            <a:picLocks noGrp="1" noChangeAspect="1" noChangeArrowheads="1"/>
          </p:cNvPicPr>
          <p:nvPr>
            <p:ph/>
          </p:nvPr>
        </p:nvPicPr>
        <p:blipFill>
          <a:blip r:embed="rId3" cstate="print">
            <a:alphaModFix amt="85000"/>
            <a:lum contrast="-20000"/>
            <a:extLst>
              <a:ext uri="{28A0092B-C50C-407E-A947-70E740481C1C}">
                <a14:useLocalDpi xmlns:a14="http://schemas.microsoft.com/office/drawing/2010/main" val="0"/>
              </a:ext>
            </a:extLst>
          </a:blip>
          <a:stretch>
            <a:fillRect/>
          </a:stretch>
        </p:blipFill>
        <p:spPr>
          <a:xfrm>
            <a:off x="5571069" y="1452750"/>
            <a:ext cx="2863804" cy="3647987"/>
          </a:xfrm>
          <a:prstGeom prst="rect">
            <a:avLst/>
          </a:prstGeom>
          <a:noFill/>
        </p:spPr>
      </p:pic>
      <p:graphicFrame>
        <p:nvGraphicFramePr>
          <p:cNvPr id="161810" name="Text Box 3">
            <a:extLst>
              <a:ext uri="{FF2B5EF4-FFF2-40B4-BE49-F238E27FC236}">
                <a16:creationId xmlns:a16="http://schemas.microsoft.com/office/drawing/2014/main" id="{A814D068-1DA8-922C-6264-FCAD11CD65C6}"/>
              </a:ext>
            </a:extLst>
          </p:cNvPr>
          <p:cNvGraphicFramePr/>
          <p:nvPr>
            <p:extLst>
              <p:ext uri="{D42A27DB-BD31-4B8C-83A1-F6EECF244321}">
                <p14:modId xmlns:p14="http://schemas.microsoft.com/office/powerpoint/2010/main" val="1508199122"/>
              </p:ext>
            </p:extLst>
          </p:nvPr>
        </p:nvGraphicFramePr>
        <p:xfrm>
          <a:off x="423005" y="1397019"/>
          <a:ext cx="4725060" cy="48402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 7" descr="Une image contenant texte, capture d’écran, nombre, Police&#10;&#10;Le contenu généré par l’IA peut être incorrect.">
            <a:extLst>
              <a:ext uri="{FF2B5EF4-FFF2-40B4-BE49-F238E27FC236}">
                <a16:creationId xmlns:a16="http://schemas.microsoft.com/office/drawing/2014/main" id="{5D0CAB18-9DE9-A017-E4E5-39ADE623B55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2005" y="2924944"/>
            <a:ext cx="1712211" cy="12961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63880" name="Rectangle 16387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82" name="Rectangle 16388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84" name="Rectangle 16388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2"/>
            <a:ext cx="6086479" cy="159074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86" name="Rectangle 16388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88" name="Rectangle 16388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re 2">
            <a:extLst>
              <a:ext uri="{FF2B5EF4-FFF2-40B4-BE49-F238E27FC236}">
                <a16:creationId xmlns:a16="http://schemas.microsoft.com/office/drawing/2014/main" id="{091817E1-C1A1-E8A0-71A7-A6FA054179AB}"/>
              </a:ext>
            </a:extLst>
          </p:cNvPr>
          <p:cNvSpPr>
            <a:spLocks noGrp="1"/>
          </p:cNvSpPr>
          <p:nvPr>
            <p:ph type="title"/>
          </p:nvPr>
        </p:nvSpPr>
        <p:spPr>
          <a:xfrm>
            <a:off x="1028702" y="294541"/>
            <a:ext cx="7421963" cy="758195"/>
          </a:xfrm>
        </p:spPr>
        <p:txBody>
          <a:bodyPr>
            <a:normAutofit/>
          </a:bodyPr>
          <a:lstStyle/>
          <a:p>
            <a:r>
              <a:rPr lang="fr-FR" sz="3200" b="1" dirty="0">
                <a:solidFill>
                  <a:srgbClr val="FFCC66"/>
                </a:solidFill>
                <a:latin typeface="Arial Narrow" panose="020B0606020202030204" pitchFamily="34" charset="0"/>
              </a:rPr>
              <a:t>Ordre du jour</a:t>
            </a:r>
          </a:p>
        </p:txBody>
      </p:sp>
      <p:sp>
        <p:nvSpPr>
          <p:cNvPr id="163843" name="Rectangle 3"/>
          <p:cNvSpPr>
            <a:spLocks noGrp="1" noChangeArrowheads="1"/>
          </p:cNvSpPr>
          <p:nvPr>
            <p:ph idx="1"/>
          </p:nvPr>
        </p:nvSpPr>
        <p:spPr>
          <a:xfrm>
            <a:off x="179513" y="1988840"/>
            <a:ext cx="8799485" cy="4176464"/>
          </a:xfrm>
        </p:spPr>
        <p:txBody>
          <a:bodyPr anchor="ctr">
            <a:normAutofit/>
          </a:bodyPr>
          <a:lstStyle/>
          <a:p>
            <a:pPr lvl="0">
              <a:buFont typeface="Wingdings" panose="05000000000000000000" pitchFamily="2" charset="2"/>
              <a:buChar char="ü"/>
            </a:pPr>
            <a:endParaRPr lang="fr-FR" sz="1700" dirty="0">
              <a:latin typeface="Arial Narrow" panose="020B0606020202030204" pitchFamily="34" charset="0"/>
            </a:endParaRP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Adoption du compte rendu de l’Assemblée Générale du  25 juin 2024,</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Rapport moral présenté par  Lysiane DANIEL, présidente,</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Rapport d'activité 2024, présenté par Christine BACCETTI, secrétaire,</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Rapport financier 2024, présenté par Alain GINGOLD, trésorier,</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Rapport de Madame la Commissaire aux Comptes,</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Election des éventuels nouveaux membres du CA,</a:t>
            </a:r>
          </a:p>
          <a:p>
            <a:pPr lvl="0">
              <a:buFont typeface="Wingdings" panose="05000000000000000000" pitchFamily="2" charset="2"/>
              <a:buChar char="ü"/>
            </a:pPr>
            <a:r>
              <a:rPr lang="fr-FR" sz="2400" b="1" dirty="0">
                <a:solidFill>
                  <a:schemeClr val="accent1">
                    <a:lumMod val="75000"/>
                  </a:schemeClr>
                </a:solidFill>
                <a:latin typeface="Arial Narrow" panose="020B0606020202030204" pitchFamily="34" charset="0"/>
              </a:rPr>
              <a:t>Questions diverses.</a:t>
            </a:r>
          </a:p>
          <a:p>
            <a:pPr defTabSz="761981"/>
            <a:endParaRPr lang="fr-FR" altLang="fr-FR" sz="1700" b="1" dirty="0">
              <a:latin typeface="Arial Narrow" panose="020B0606020202030204" pitchFamily="34" charset="0"/>
            </a:endParaRPr>
          </a:p>
          <a:p>
            <a:pPr marL="0" indent="0" defTabSz="761981">
              <a:buNone/>
            </a:pPr>
            <a:endParaRPr lang="fr-FR" altLang="fr-FR" sz="1700" b="1" i="1" dirty="0">
              <a:latin typeface="Arial Narrow" panose="020B0606020202030204" pitchFamily="34" charset="0"/>
            </a:endParaRPr>
          </a:p>
        </p:txBody>
      </p:sp>
      <p:sp>
        <p:nvSpPr>
          <p:cNvPr id="5" name="Espace réservé du pied de page 1">
            <a:extLst>
              <a:ext uri="{FF2B5EF4-FFF2-40B4-BE49-F238E27FC236}">
                <a16:creationId xmlns:a16="http://schemas.microsoft.com/office/drawing/2014/main" id="{73CFAEF9-E27B-4F67-5181-659453E5D2BA}"/>
              </a:ext>
            </a:extLst>
          </p:cNvPr>
          <p:cNvSpPr>
            <a:spLocks noGrp="1"/>
          </p:cNvSpPr>
          <p:nvPr>
            <p:ph type="ftr" sz="quarter" idx="11"/>
          </p:nvPr>
        </p:nvSpPr>
        <p:spPr>
          <a:xfrm>
            <a:off x="7466830" y="6441578"/>
            <a:ext cx="1512168" cy="365125"/>
          </a:xfrm>
        </p:spPr>
        <p:txBody>
          <a:bodyPr/>
          <a:lstStyle/>
          <a:p>
            <a:pPr>
              <a:defRPr/>
            </a:pPr>
            <a:r>
              <a:rPr lang="fr-FR" sz="800" b="0" i="1" dirty="0">
                <a:solidFill>
                  <a:schemeClr val="accent1">
                    <a:lumMod val="75000"/>
                  </a:schemeClr>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395735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space réservé du contenu 2"/>
          <p:cNvSpPr>
            <a:spLocks noGrp="1"/>
          </p:cNvSpPr>
          <p:nvPr>
            <p:ph idx="1"/>
          </p:nvPr>
        </p:nvSpPr>
        <p:spPr>
          <a:xfrm>
            <a:off x="481907" y="1160748"/>
            <a:ext cx="5214767" cy="4536504"/>
          </a:xfrm>
          <a:solidFill>
            <a:schemeClr val="accent1"/>
          </a:solidFill>
          <a:ln>
            <a:solidFill>
              <a:srgbClr val="FFCC66"/>
            </a:solidFill>
          </a:ln>
        </p:spPr>
        <p:style>
          <a:lnRef idx="1">
            <a:schemeClr val="accent6"/>
          </a:lnRef>
          <a:fillRef idx="2">
            <a:schemeClr val="accent6"/>
          </a:fillRef>
          <a:effectRef idx="1">
            <a:schemeClr val="accent6"/>
          </a:effectRef>
          <a:fontRef idx="minor">
            <a:schemeClr val="dk1"/>
          </a:fontRef>
        </p:style>
        <p:txBody>
          <a:bodyPr anchor="t">
            <a:normAutofit/>
          </a:bodyPr>
          <a:lstStyle/>
          <a:p>
            <a:pPr marL="0" indent="0">
              <a:buNone/>
            </a:pPr>
            <a:endParaRPr lang="fr-FR" sz="1700" dirty="0"/>
          </a:p>
          <a:p>
            <a:pPr marL="0" indent="0">
              <a:buNone/>
            </a:pPr>
            <a:endParaRPr lang="fr-FR" sz="1700" dirty="0"/>
          </a:p>
          <a:p>
            <a:pPr marL="0" indent="0" algn="ctr">
              <a:buNone/>
            </a:pPr>
            <a:r>
              <a:rPr lang="fr-FR" sz="3600" b="1" dirty="0">
                <a:solidFill>
                  <a:srgbClr val="FFCC66"/>
                </a:solidFill>
                <a:latin typeface="Arial Narrow" panose="020B0606020202030204" pitchFamily="34" charset="0"/>
                <a:cs typeface="Arial" panose="020B0604020202020204" pitchFamily="34" charset="0"/>
              </a:rPr>
              <a:t>Rapport Moral présenté par</a:t>
            </a:r>
          </a:p>
          <a:p>
            <a:pPr marL="0" indent="0" algn="ctr">
              <a:buNone/>
            </a:pPr>
            <a:endParaRPr lang="fr-FR" sz="3600" b="1" dirty="0">
              <a:solidFill>
                <a:srgbClr val="FFCC66"/>
              </a:solidFill>
              <a:latin typeface="Arial Narrow" panose="020B0606020202030204" pitchFamily="34" charset="0"/>
              <a:cs typeface="Arial" panose="020B0604020202020204" pitchFamily="34" charset="0"/>
            </a:endParaRPr>
          </a:p>
          <a:p>
            <a:pPr marL="0" indent="0" algn="ctr">
              <a:buNone/>
            </a:pPr>
            <a:r>
              <a:rPr lang="fr-FR" sz="3600" b="1" dirty="0">
                <a:solidFill>
                  <a:srgbClr val="FFCC66"/>
                </a:solidFill>
                <a:latin typeface="Arial Narrow" panose="020B0606020202030204" pitchFamily="34" charset="0"/>
                <a:cs typeface="Arial" panose="020B0604020202020204" pitchFamily="34" charset="0"/>
              </a:rPr>
              <a:t>Madame Lysiane DANIEL</a:t>
            </a:r>
          </a:p>
          <a:p>
            <a:pPr marL="0" indent="0" algn="ctr">
              <a:buNone/>
            </a:pPr>
            <a:endParaRPr lang="fr-FR" sz="3600" b="1" dirty="0">
              <a:solidFill>
                <a:srgbClr val="FFCC66"/>
              </a:solidFill>
              <a:latin typeface="Arial Narrow" panose="020B0606020202030204" pitchFamily="34" charset="0"/>
              <a:cs typeface="Arial" panose="020B0604020202020204" pitchFamily="34" charset="0"/>
            </a:endParaRPr>
          </a:p>
          <a:p>
            <a:pPr marL="0" indent="0" algn="ctr">
              <a:buNone/>
            </a:pPr>
            <a:r>
              <a:rPr lang="fr-FR" sz="3600" b="1" dirty="0">
                <a:solidFill>
                  <a:srgbClr val="FFCC66"/>
                </a:solidFill>
                <a:latin typeface="Arial Narrow" panose="020B0606020202030204" pitchFamily="34" charset="0"/>
                <a:cs typeface="Arial" panose="020B0604020202020204" pitchFamily="34" charset="0"/>
              </a:rPr>
              <a:t> Présidente</a:t>
            </a:r>
          </a:p>
          <a:p>
            <a:pPr marL="0" indent="0">
              <a:buNone/>
            </a:pPr>
            <a:endParaRPr lang="fr-FR" sz="1700" dirty="0">
              <a:latin typeface="Arial Narrow" panose="020B060602020203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Conférencier">
            <a:extLst>
              <a:ext uri="{FF2B5EF4-FFF2-40B4-BE49-F238E27FC236}">
                <a16:creationId xmlns:a16="http://schemas.microsoft.com/office/drawing/2014/main" id="{0A961D63-FE87-3385-EBA1-69C8ED2FCE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6139" y="1865042"/>
            <a:ext cx="3127897" cy="3127897"/>
          </a:xfrm>
          <a:prstGeom prst="rect">
            <a:avLst/>
          </a:prstGeom>
        </p:spPr>
      </p:pic>
      <p:sp>
        <p:nvSpPr>
          <p:cNvPr id="2" name="Espace réservé du pied de page 1">
            <a:extLst>
              <a:ext uri="{FF2B5EF4-FFF2-40B4-BE49-F238E27FC236}">
                <a16:creationId xmlns:a16="http://schemas.microsoft.com/office/drawing/2014/main" id="{DAEE9C85-067B-47B2-2041-56E84FBB00B7}"/>
              </a:ext>
            </a:extLst>
          </p:cNvPr>
          <p:cNvSpPr>
            <a:spLocks noGrp="1"/>
          </p:cNvSpPr>
          <p:nvPr>
            <p:ph type="ftr" sz="quarter" idx="11"/>
          </p:nvPr>
        </p:nvSpPr>
        <p:spPr>
          <a:xfrm>
            <a:off x="107504" y="6448044"/>
            <a:ext cx="1368152" cy="365125"/>
          </a:xfrm>
        </p:spPr>
        <p:txBody>
          <a:bodyPr/>
          <a:lstStyle/>
          <a:p>
            <a:pPr algn="l">
              <a:defRPr/>
            </a:pPr>
            <a:r>
              <a:rPr lang="fr-FR" sz="800" b="0" i="1" dirty="0">
                <a:solidFill>
                  <a:schemeClr val="accent1">
                    <a:lumMod val="75000"/>
                  </a:schemeClr>
                </a:solidFill>
                <a:latin typeface="Arial Narrow" panose="020B0606020202030204" pitchFamily="34" charset="0"/>
              </a:rPr>
              <a:t>Rapport ATH sur l'Activité 2024</a:t>
            </a:r>
          </a:p>
        </p:txBody>
      </p:sp>
    </p:spTree>
    <p:extLst>
      <p:ext uri="{BB962C8B-B14F-4D97-AF65-F5344CB8AC3E}">
        <p14:creationId xmlns:p14="http://schemas.microsoft.com/office/powerpoint/2010/main" val="783722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CDF532-8A0E-E8D7-FF5B-4930F294D7EC}"/>
            </a:ext>
          </a:extLst>
        </p:cNvPr>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71D063BA-EFDB-755B-1691-CF9D4015F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4EC776-2D41-8A76-4296-D326F852CF7A}"/>
              </a:ext>
            </a:extLst>
          </p:cNvPr>
          <p:cNvSpPr/>
          <p:nvPr/>
        </p:nvSpPr>
        <p:spPr>
          <a:xfrm>
            <a:off x="179512" y="1844824"/>
            <a:ext cx="4165573" cy="2592288"/>
          </a:xfrm>
          <a:prstGeom prst="rect">
            <a:avLst/>
          </a:prstGeom>
          <a:solidFill>
            <a:schemeClr val="accent1">
              <a:lumMod val="50000"/>
            </a:schemeClr>
          </a:solidFill>
          <a:ln>
            <a:solidFill>
              <a:srgbClr val="FFCC66"/>
            </a:solidFill>
          </a:ln>
          <a:scene3d>
            <a:camera prst="perspectiveHeroicExtremeLeftFacing"/>
            <a:lightRig rig="threePt" dir="t"/>
          </a:scene3d>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b">
            <a:noAutofit/>
          </a:bodyPr>
          <a:lstStyle/>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La gouvernance </a:t>
            </a:r>
          </a:p>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de </a:t>
            </a:r>
          </a:p>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l’ATH</a:t>
            </a:r>
          </a:p>
        </p:txBody>
      </p:sp>
      <p:sp>
        <p:nvSpPr>
          <p:cNvPr id="5133" name="Rectangle 5132">
            <a:extLst>
              <a:ext uri="{FF2B5EF4-FFF2-40B4-BE49-F238E27FC236}">
                <a16:creationId xmlns:a16="http://schemas.microsoft.com/office/drawing/2014/main" id="{8D57E25C-524D-DC24-62C0-4EE11D44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Rectangle 5134">
            <a:extLst>
              <a:ext uri="{FF2B5EF4-FFF2-40B4-BE49-F238E27FC236}">
                <a16:creationId xmlns:a16="http://schemas.microsoft.com/office/drawing/2014/main" id="{750C7A10-8834-87BC-EB2A-F4C4896E8E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7" name="Rectangle 5136">
            <a:extLst>
              <a:ext uri="{FF2B5EF4-FFF2-40B4-BE49-F238E27FC236}">
                <a16:creationId xmlns:a16="http://schemas.microsoft.com/office/drawing/2014/main" id="{49F329EB-7551-D865-1487-2A73FA113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9" name="Rectangle 5138">
            <a:extLst>
              <a:ext uri="{FF2B5EF4-FFF2-40B4-BE49-F238E27FC236}">
                <a16:creationId xmlns:a16="http://schemas.microsoft.com/office/drawing/2014/main" id="{9E7CAA61-2579-642C-74EA-3ECEFB909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6" name="Picture 6">
            <a:extLst>
              <a:ext uri="{FF2B5EF4-FFF2-40B4-BE49-F238E27FC236}">
                <a16:creationId xmlns:a16="http://schemas.microsoft.com/office/drawing/2014/main" id="{3842A7E8-8419-2C87-336D-6BCAB56DC4EB}"/>
              </a:ext>
            </a:extLst>
          </p:cNvPr>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508104" y="1432763"/>
            <a:ext cx="2682007" cy="3416409"/>
          </a:xfrm>
          <a:prstGeom prst="rect">
            <a:avLst/>
          </a:prstGeom>
          <a:noFill/>
          <a:scene3d>
            <a:camera prst="isometricOffAxis2Left"/>
            <a:lightRig rig="threePt" dir="t"/>
          </a:scene3d>
        </p:spPr>
      </p:pic>
    </p:spTree>
    <p:extLst>
      <p:ext uri="{BB962C8B-B14F-4D97-AF65-F5344CB8AC3E}">
        <p14:creationId xmlns:p14="http://schemas.microsoft.com/office/powerpoint/2010/main" val="109183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8" descr="Utilisateur">
            <a:extLst>
              <a:ext uri="{FF2B5EF4-FFF2-40B4-BE49-F238E27FC236}">
                <a16:creationId xmlns:a16="http://schemas.microsoft.com/office/drawing/2014/main" id="{8C5419BF-3C61-190A-FDF0-1C56B66F1D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03" y="1759591"/>
            <a:ext cx="2907124" cy="2907124"/>
          </a:xfrm>
          <a:prstGeom prst="rect">
            <a:avLst/>
          </a:prstGeom>
          <a:effectLst>
            <a:outerShdw blurRad="76200" dir="18900000" sy="23000" kx="-1200000" algn="bl" rotWithShape="0">
              <a:prstClr val="black">
                <a:alpha val="20000"/>
              </a:prstClr>
            </a:outerShdw>
          </a:effectLst>
        </p:spPr>
      </p:pic>
      <p:sp>
        <p:nvSpPr>
          <p:cNvPr id="3" name="Espace réservé du contenu 2"/>
          <p:cNvSpPr>
            <a:spLocks noGrp="1"/>
          </p:cNvSpPr>
          <p:nvPr>
            <p:ph idx="1"/>
          </p:nvPr>
        </p:nvSpPr>
        <p:spPr>
          <a:xfrm>
            <a:off x="4026731" y="1759591"/>
            <a:ext cx="4316172" cy="4019364"/>
          </a:xfrm>
        </p:spPr>
        <p:txBody>
          <a:bodyPr anchor="t">
            <a:noAutofit/>
          </a:bodyPr>
          <a:lstStyle/>
          <a:p>
            <a:pPr marL="0" indent="0">
              <a:buNone/>
            </a:pPr>
            <a:endParaRPr lang="fr-FR" sz="1800" b="1" u="sng" dirty="0">
              <a:solidFill>
                <a:schemeClr val="accent1">
                  <a:lumMod val="75000"/>
                </a:schemeClr>
              </a:solidFill>
              <a:latin typeface="Arial Narrow" panose="020B0606020202030204" pitchFamily="34" charset="0"/>
            </a:endParaRPr>
          </a:p>
          <a:p>
            <a:pPr>
              <a:lnSpc>
                <a:spcPct val="150000"/>
              </a:lnSpc>
              <a:buFont typeface="Wingdings" panose="05000000000000000000" pitchFamily="2" charset="2"/>
              <a:buChar char="w"/>
              <a:tabLst>
                <a:tab pos="4305192" algn="l"/>
              </a:tabLst>
            </a:pPr>
            <a:r>
              <a:rPr lang="fr-FR" sz="1800" b="1" u="sng" dirty="0">
                <a:solidFill>
                  <a:schemeClr val="accent1">
                    <a:lumMod val="75000"/>
                  </a:schemeClr>
                </a:solidFill>
                <a:latin typeface="Arial Narrow" panose="020B0606020202030204" pitchFamily="34" charset="0"/>
              </a:rPr>
              <a:t>Présidente</a:t>
            </a:r>
            <a:r>
              <a:rPr lang="fr-FR" sz="1800" b="1" dirty="0">
                <a:solidFill>
                  <a:schemeClr val="accent1">
                    <a:lumMod val="75000"/>
                  </a:schemeClr>
                </a:solidFill>
                <a:latin typeface="Arial Narrow" panose="020B0606020202030204" pitchFamily="34" charset="0"/>
              </a:rPr>
              <a:t> </a:t>
            </a:r>
            <a:r>
              <a:rPr lang="fr-FR" sz="1800" dirty="0">
                <a:solidFill>
                  <a:schemeClr val="accent1">
                    <a:lumMod val="75000"/>
                  </a:schemeClr>
                </a:solidFill>
                <a:latin typeface="Arial Narrow" panose="020B0606020202030204" pitchFamily="34" charset="0"/>
              </a:rPr>
              <a:t>: Lysiane DANIEL</a:t>
            </a:r>
          </a:p>
          <a:p>
            <a:pPr>
              <a:lnSpc>
                <a:spcPct val="150000"/>
              </a:lnSpc>
              <a:buFont typeface="Wingdings" panose="05000000000000000000" pitchFamily="2" charset="2"/>
              <a:buChar char="w"/>
            </a:pPr>
            <a:r>
              <a:rPr lang="fr-FR" sz="1800" u="sng" dirty="0">
                <a:solidFill>
                  <a:schemeClr val="accent1">
                    <a:lumMod val="75000"/>
                  </a:schemeClr>
                </a:solidFill>
                <a:latin typeface="Arial Narrow" panose="020B0606020202030204" pitchFamily="34" charset="0"/>
              </a:rPr>
              <a:t>Vice-Présidente</a:t>
            </a:r>
            <a:r>
              <a:rPr lang="fr-FR" sz="1800" dirty="0">
                <a:solidFill>
                  <a:schemeClr val="accent1">
                    <a:lumMod val="75000"/>
                  </a:schemeClr>
                </a:solidFill>
                <a:latin typeface="Arial Narrow" panose="020B0606020202030204" pitchFamily="34" charset="0"/>
              </a:rPr>
              <a:t> : Annick TROTTIN</a:t>
            </a:r>
          </a:p>
          <a:p>
            <a:pPr>
              <a:lnSpc>
                <a:spcPct val="150000"/>
              </a:lnSpc>
              <a:buFont typeface="Wingdings" panose="05000000000000000000" pitchFamily="2" charset="2"/>
              <a:buChar char="w"/>
              <a:tabLst>
                <a:tab pos="4305192" algn="l"/>
              </a:tabLst>
            </a:pPr>
            <a:r>
              <a:rPr lang="fr-FR" sz="1800" u="sng" dirty="0">
                <a:solidFill>
                  <a:schemeClr val="accent1">
                    <a:lumMod val="75000"/>
                  </a:schemeClr>
                </a:solidFill>
                <a:latin typeface="Arial Narrow" panose="020B0606020202030204" pitchFamily="34" charset="0"/>
              </a:rPr>
              <a:t>Vice-Président Adjoint </a:t>
            </a:r>
            <a:r>
              <a:rPr lang="fr-FR" sz="1800" dirty="0">
                <a:solidFill>
                  <a:schemeClr val="accent1">
                    <a:lumMod val="75000"/>
                  </a:schemeClr>
                </a:solidFill>
                <a:latin typeface="Arial Narrow" panose="020B0606020202030204" pitchFamily="34" charset="0"/>
              </a:rPr>
              <a:t>: Alain PHILIPPON</a:t>
            </a:r>
          </a:p>
          <a:p>
            <a:pPr>
              <a:lnSpc>
                <a:spcPct val="150000"/>
              </a:lnSpc>
              <a:buFont typeface="Wingdings" panose="05000000000000000000" pitchFamily="2" charset="2"/>
              <a:buChar char="w"/>
            </a:pPr>
            <a:r>
              <a:rPr lang="fr-FR" sz="1800" u="sng" dirty="0">
                <a:solidFill>
                  <a:schemeClr val="accent1">
                    <a:lumMod val="75000"/>
                  </a:schemeClr>
                </a:solidFill>
                <a:latin typeface="Arial Narrow" panose="020B0606020202030204" pitchFamily="34" charset="0"/>
              </a:rPr>
              <a:t>Secrétaire Générale </a:t>
            </a:r>
            <a:r>
              <a:rPr lang="fr-FR" sz="1800" dirty="0">
                <a:solidFill>
                  <a:schemeClr val="accent1">
                    <a:lumMod val="75000"/>
                  </a:schemeClr>
                </a:solidFill>
                <a:latin typeface="Arial Narrow" panose="020B0606020202030204" pitchFamily="34" charset="0"/>
              </a:rPr>
              <a:t>: Christine BACCETTI</a:t>
            </a:r>
          </a:p>
          <a:p>
            <a:pPr>
              <a:lnSpc>
                <a:spcPct val="150000"/>
              </a:lnSpc>
              <a:buFont typeface="Wingdings" panose="05000000000000000000" pitchFamily="2" charset="2"/>
              <a:buChar char="w"/>
            </a:pPr>
            <a:r>
              <a:rPr lang="fr-FR" sz="1800" u="sng" dirty="0">
                <a:solidFill>
                  <a:schemeClr val="accent1">
                    <a:lumMod val="75000"/>
                  </a:schemeClr>
                </a:solidFill>
                <a:latin typeface="Arial Narrow" panose="020B0606020202030204" pitchFamily="34" charset="0"/>
              </a:rPr>
              <a:t>Secrétaire Adjoint </a:t>
            </a:r>
            <a:r>
              <a:rPr lang="fr-FR" sz="1800" dirty="0">
                <a:solidFill>
                  <a:schemeClr val="accent1">
                    <a:lumMod val="75000"/>
                  </a:schemeClr>
                </a:solidFill>
                <a:latin typeface="Arial Narrow" panose="020B0606020202030204" pitchFamily="34" charset="0"/>
              </a:rPr>
              <a:t>: Michel ROUILLON</a:t>
            </a:r>
          </a:p>
          <a:p>
            <a:pPr>
              <a:lnSpc>
                <a:spcPct val="150000"/>
              </a:lnSpc>
              <a:buFont typeface="Wingdings" panose="05000000000000000000" pitchFamily="2" charset="2"/>
              <a:buChar char="w"/>
            </a:pPr>
            <a:r>
              <a:rPr lang="fr-FR" sz="1800" u="sng" dirty="0">
                <a:solidFill>
                  <a:schemeClr val="accent1">
                    <a:lumMod val="75000"/>
                  </a:schemeClr>
                </a:solidFill>
                <a:latin typeface="Arial Narrow" panose="020B0606020202030204" pitchFamily="34" charset="0"/>
              </a:rPr>
              <a:t>Trésorier </a:t>
            </a:r>
            <a:r>
              <a:rPr lang="fr-FR" sz="1800" dirty="0">
                <a:solidFill>
                  <a:schemeClr val="accent1">
                    <a:lumMod val="75000"/>
                  </a:schemeClr>
                </a:solidFill>
                <a:latin typeface="Arial Narrow" panose="020B0606020202030204" pitchFamily="34" charset="0"/>
              </a:rPr>
              <a:t>: Alain GINGOLD</a:t>
            </a:r>
          </a:p>
          <a:p>
            <a:pPr>
              <a:lnSpc>
                <a:spcPct val="150000"/>
              </a:lnSpc>
              <a:buFont typeface="Wingdings" panose="05000000000000000000" pitchFamily="2" charset="2"/>
              <a:buChar char="w"/>
            </a:pPr>
            <a:r>
              <a:rPr lang="fr-FR" sz="1800" u="sng" dirty="0">
                <a:solidFill>
                  <a:schemeClr val="accent1">
                    <a:lumMod val="75000"/>
                  </a:schemeClr>
                </a:solidFill>
                <a:latin typeface="Arial Narrow" panose="020B0606020202030204" pitchFamily="34" charset="0"/>
              </a:rPr>
              <a:t>Trésorière Adjointe</a:t>
            </a:r>
            <a:r>
              <a:rPr lang="fr-FR" sz="1800" dirty="0">
                <a:solidFill>
                  <a:schemeClr val="accent1">
                    <a:lumMod val="75000"/>
                  </a:schemeClr>
                </a:solidFill>
                <a:latin typeface="Arial Narrow" panose="020B0606020202030204" pitchFamily="34" charset="0"/>
              </a:rPr>
              <a:t> : Laurence MOREAU</a:t>
            </a:r>
          </a:p>
          <a:p>
            <a:pPr marL="0" indent="0">
              <a:buNone/>
            </a:pPr>
            <a:br>
              <a:rPr lang="fr-FR" sz="1800" dirty="0"/>
            </a:br>
            <a:endParaRPr lang="fr-FR" sz="1800" dirty="0"/>
          </a:p>
        </p:txBody>
      </p:sp>
      <p:sp>
        <p:nvSpPr>
          <p:cNvPr id="35" name="Rectangle 34">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801"/>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1"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pied de page 1">
            <a:extLst>
              <a:ext uri="{FF2B5EF4-FFF2-40B4-BE49-F238E27FC236}">
                <a16:creationId xmlns:a16="http://schemas.microsoft.com/office/drawing/2014/main" id="{BFA82C4B-D343-4778-B58D-73CC397EDA8C}"/>
              </a:ext>
            </a:extLst>
          </p:cNvPr>
          <p:cNvSpPr txBox="1">
            <a:spLocks/>
          </p:cNvSpPr>
          <p:nvPr/>
        </p:nvSpPr>
        <p:spPr>
          <a:xfrm>
            <a:off x="1" y="6436141"/>
            <a:ext cx="1543051" cy="365125"/>
          </a:xfrm>
          <a:prstGeom prst="rect">
            <a:avLst/>
          </a:prstGeom>
        </p:spPr>
        <p:txBody>
          <a:bodyPr vert="horz" lIns="91440" tIns="45720" rIns="91440" bIns="45720" rtlCol="0" anchor="ctr">
            <a:normAutofit fontScale="92500"/>
          </a:bodyPr>
          <a:lstStyle>
            <a:defPPr>
              <a:defRPr lang="fr-FR"/>
            </a:defPPr>
            <a:lvl1pPr algn="ctr" rtl="0" fontAlgn="base">
              <a:spcBef>
                <a:spcPct val="0"/>
              </a:spcBef>
              <a:spcAft>
                <a:spcPct val="0"/>
              </a:spcAft>
              <a:defRPr sz="1200" b="1" kern="1200">
                <a:solidFill>
                  <a:schemeClr val="tx1">
                    <a:tint val="75000"/>
                  </a:schemeClr>
                </a:solidFill>
                <a:latin typeface="Arial Black" pitchFamily="34" charset="0"/>
                <a:ea typeface="+mn-ea"/>
                <a:cs typeface="+mn-cs"/>
              </a:defRPr>
            </a:lvl1pPr>
            <a:lvl2pPr marL="457200" algn="ctr" rtl="0" fontAlgn="base">
              <a:spcBef>
                <a:spcPct val="0"/>
              </a:spcBef>
              <a:spcAft>
                <a:spcPct val="0"/>
              </a:spcAft>
              <a:defRPr sz="2600" b="1" kern="1200">
                <a:solidFill>
                  <a:srgbClr val="FF3300"/>
                </a:solidFill>
                <a:latin typeface="Arial Black" pitchFamily="34" charset="0"/>
                <a:ea typeface="+mn-ea"/>
                <a:cs typeface="+mn-cs"/>
              </a:defRPr>
            </a:lvl2pPr>
            <a:lvl3pPr marL="914400" algn="ctr" rtl="0" fontAlgn="base">
              <a:spcBef>
                <a:spcPct val="0"/>
              </a:spcBef>
              <a:spcAft>
                <a:spcPct val="0"/>
              </a:spcAft>
              <a:defRPr sz="2600" b="1" kern="1200">
                <a:solidFill>
                  <a:srgbClr val="FF3300"/>
                </a:solidFill>
                <a:latin typeface="Arial Black" pitchFamily="34" charset="0"/>
                <a:ea typeface="+mn-ea"/>
                <a:cs typeface="+mn-cs"/>
              </a:defRPr>
            </a:lvl3pPr>
            <a:lvl4pPr marL="1371600" algn="ctr" rtl="0" fontAlgn="base">
              <a:spcBef>
                <a:spcPct val="0"/>
              </a:spcBef>
              <a:spcAft>
                <a:spcPct val="0"/>
              </a:spcAft>
              <a:defRPr sz="2600" b="1" kern="1200">
                <a:solidFill>
                  <a:srgbClr val="FF3300"/>
                </a:solidFill>
                <a:latin typeface="Arial Black" pitchFamily="34" charset="0"/>
                <a:ea typeface="+mn-ea"/>
                <a:cs typeface="+mn-cs"/>
              </a:defRPr>
            </a:lvl4pPr>
            <a:lvl5pPr marL="1828800" algn="ctr" rtl="0" fontAlgn="base">
              <a:spcBef>
                <a:spcPct val="0"/>
              </a:spcBef>
              <a:spcAft>
                <a:spcPct val="0"/>
              </a:spcAft>
              <a:defRPr sz="2600" b="1" kern="1200">
                <a:solidFill>
                  <a:srgbClr val="FF3300"/>
                </a:solidFill>
                <a:latin typeface="Arial Black" pitchFamily="34" charset="0"/>
                <a:ea typeface="+mn-ea"/>
                <a:cs typeface="+mn-cs"/>
              </a:defRPr>
            </a:lvl5pPr>
            <a:lvl6pPr marL="2286000" algn="l" defTabSz="914400" rtl="0" eaLnBrk="1" latinLnBrk="0" hangingPunct="1">
              <a:defRPr sz="2600" b="1" kern="1200">
                <a:solidFill>
                  <a:srgbClr val="FF3300"/>
                </a:solidFill>
                <a:latin typeface="Arial Black" pitchFamily="34" charset="0"/>
                <a:ea typeface="+mn-ea"/>
                <a:cs typeface="+mn-cs"/>
              </a:defRPr>
            </a:lvl6pPr>
            <a:lvl7pPr marL="2743200" algn="l" defTabSz="914400" rtl="0" eaLnBrk="1" latinLnBrk="0" hangingPunct="1">
              <a:defRPr sz="2600" b="1" kern="1200">
                <a:solidFill>
                  <a:srgbClr val="FF3300"/>
                </a:solidFill>
                <a:latin typeface="Arial Black" pitchFamily="34" charset="0"/>
                <a:ea typeface="+mn-ea"/>
                <a:cs typeface="+mn-cs"/>
              </a:defRPr>
            </a:lvl7pPr>
            <a:lvl8pPr marL="3200400" algn="l" defTabSz="914400" rtl="0" eaLnBrk="1" latinLnBrk="0" hangingPunct="1">
              <a:defRPr sz="2600" b="1" kern="1200">
                <a:solidFill>
                  <a:srgbClr val="FF3300"/>
                </a:solidFill>
                <a:latin typeface="Arial Black" pitchFamily="34" charset="0"/>
                <a:ea typeface="+mn-ea"/>
                <a:cs typeface="+mn-cs"/>
              </a:defRPr>
            </a:lvl8pPr>
            <a:lvl9pPr marL="3657600" algn="l" defTabSz="914400" rtl="0" eaLnBrk="1" latinLnBrk="0" hangingPunct="1">
              <a:defRPr sz="2600" b="1" kern="1200">
                <a:solidFill>
                  <a:srgbClr val="FF3300"/>
                </a:solidFill>
                <a:latin typeface="Arial Black" pitchFamily="34" charset="0"/>
                <a:ea typeface="+mn-ea"/>
                <a:cs typeface="+mn-cs"/>
              </a:defRPr>
            </a:lvl9pPr>
          </a:lstStyle>
          <a:p>
            <a:pPr algn="l">
              <a:spcAft>
                <a:spcPts val="600"/>
              </a:spcAft>
              <a:defRPr/>
            </a:pPr>
            <a:r>
              <a:rPr lang="fr-FR" sz="1000" b="0" i="1" dirty="0">
                <a:solidFill>
                  <a:srgbClr val="FFFFFF"/>
                </a:solidFill>
                <a:latin typeface="Arial Narrow" panose="020B0606020202030204" pitchFamily="34" charset="0"/>
              </a:rPr>
              <a:t>Rapport ATH sur l'Activité 2024</a:t>
            </a:r>
          </a:p>
        </p:txBody>
      </p:sp>
      <p:sp>
        <p:nvSpPr>
          <p:cNvPr id="10" name="Titre 9">
            <a:extLst>
              <a:ext uri="{FF2B5EF4-FFF2-40B4-BE49-F238E27FC236}">
                <a16:creationId xmlns:a16="http://schemas.microsoft.com/office/drawing/2014/main" id="{648E9310-51CB-F15C-EC52-F65F813210EC}"/>
              </a:ext>
            </a:extLst>
          </p:cNvPr>
          <p:cNvSpPr>
            <a:spLocks noGrp="1"/>
          </p:cNvSpPr>
          <p:nvPr>
            <p:ph type="title"/>
          </p:nvPr>
        </p:nvSpPr>
        <p:spPr>
          <a:xfrm>
            <a:off x="3923928" y="547168"/>
            <a:ext cx="5050904" cy="590579"/>
          </a:xfrm>
          <a:solidFill>
            <a:schemeClr val="accent1">
              <a:lumMod val="75000"/>
            </a:schemeClr>
          </a:solidFill>
        </p:spPr>
        <p:txBody>
          <a:bodyPr>
            <a:normAutofit/>
          </a:bodyPr>
          <a:lstStyle/>
          <a:p>
            <a:r>
              <a:rPr lang="fr-FR" sz="2800" b="1" dirty="0">
                <a:solidFill>
                  <a:srgbClr val="FFCC66"/>
                </a:solidFill>
                <a:latin typeface="Arial Narrow" panose="020B0606020202030204" pitchFamily="34" charset="0"/>
              </a:rPr>
              <a:t>Les membres du bureau</a:t>
            </a:r>
          </a:p>
        </p:txBody>
      </p:sp>
      <p:pic>
        <p:nvPicPr>
          <p:cNvPr id="2" name="Graphic 8" descr="Utilisateur">
            <a:extLst>
              <a:ext uri="{FF2B5EF4-FFF2-40B4-BE49-F238E27FC236}">
                <a16:creationId xmlns:a16="http://schemas.microsoft.com/office/drawing/2014/main" id="{196D013D-001C-B3AA-EA3D-03732E3494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804" y="1443776"/>
            <a:ext cx="2907124" cy="2907124"/>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3389130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Une image contenant bleu, bleu vert, Bleu sarcelle, Art fractal&#10;&#10;Le contenu généré par l’IA peut être incorrect.">
            <a:extLst>
              <a:ext uri="{FF2B5EF4-FFF2-40B4-BE49-F238E27FC236}">
                <a16:creationId xmlns:a16="http://schemas.microsoft.com/office/drawing/2014/main" id="{9B7A6E8B-72C2-0121-5B64-0BB3E21E4DB7}"/>
              </a:ext>
            </a:extLst>
          </p:cNvPr>
          <p:cNvPicPr>
            <a:picLocks noChangeAspect="1"/>
          </p:cNvPicPr>
          <p:nvPr/>
        </p:nvPicPr>
        <p:blipFill>
          <a:blip r:embed="rId2"/>
          <a:srcRect l="18862" r="20410" b="2"/>
          <a:stretch>
            <a:fillRect/>
          </a:stretch>
        </p:blipFill>
        <p:spPr>
          <a:xfrm>
            <a:off x="20" y="10"/>
            <a:ext cx="4653283" cy="5114534"/>
          </a:xfrm>
          <a:custGeom>
            <a:avLst/>
            <a:gdLst/>
            <a:ahLst/>
            <a:cxnLst/>
            <a:rect l="l" t="t" r="r" b="b"/>
            <a:pathLst>
              <a:path w="6204404" h="5114544">
                <a:moveTo>
                  <a:pt x="5659431" y="0"/>
                </a:moveTo>
                <a:lnTo>
                  <a:pt x="6157098" y="0"/>
                </a:lnTo>
                <a:lnTo>
                  <a:pt x="6181355" y="190991"/>
                </a:lnTo>
                <a:cubicBezTo>
                  <a:pt x="6196596" y="341154"/>
                  <a:pt x="6204404" y="493515"/>
                  <a:pt x="6204404" y="647700"/>
                </a:cubicBezTo>
                <a:cubicBezTo>
                  <a:pt x="6204404" y="3114670"/>
                  <a:pt x="4205578" y="5114544"/>
                  <a:pt x="1739900" y="5114544"/>
                </a:cubicBezTo>
                <a:cubicBezTo>
                  <a:pt x="1123481" y="5114544"/>
                  <a:pt x="536240" y="4989552"/>
                  <a:pt x="2114" y="4763518"/>
                </a:cubicBezTo>
                <a:lnTo>
                  <a:pt x="0" y="4762561"/>
                </a:lnTo>
                <a:lnTo>
                  <a:pt x="0" y="4226363"/>
                </a:lnTo>
                <a:lnTo>
                  <a:pt x="15791" y="4234455"/>
                </a:lnTo>
                <a:cubicBezTo>
                  <a:pt x="537360" y="4485921"/>
                  <a:pt x="1122182" y="4626842"/>
                  <a:pt x="1739899" y="4626842"/>
                </a:cubicBezTo>
                <a:cubicBezTo>
                  <a:pt x="3936226" y="4626842"/>
                  <a:pt x="5716700" y="2845319"/>
                  <a:pt x="5716700" y="647700"/>
                </a:cubicBezTo>
                <a:cubicBezTo>
                  <a:pt x="5716700" y="510349"/>
                  <a:pt x="5709745" y="374623"/>
                  <a:pt x="5696169" y="240856"/>
                </a:cubicBezTo>
                <a:close/>
              </a:path>
            </a:pathLst>
          </a:custGeom>
        </p:spPr>
      </p:pic>
      <p:sp>
        <p:nvSpPr>
          <p:cNvPr id="7" name="Titre 9">
            <a:extLst>
              <a:ext uri="{FF2B5EF4-FFF2-40B4-BE49-F238E27FC236}">
                <a16:creationId xmlns:a16="http://schemas.microsoft.com/office/drawing/2014/main" id="{0F3071E9-E7B1-1FB6-D729-C7F4129445E9}"/>
              </a:ext>
            </a:extLst>
          </p:cNvPr>
          <p:cNvSpPr>
            <a:spLocks noGrp="1"/>
          </p:cNvSpPr>
          <p:nvPr>
            <p:ph type="title"/>
          </p:nvPr>
        </p:nvSpPr>
        <p:spPr>
          <a:xfrm>
            <a:off x="179512" y="1124744"/>
            <a:ext cx="3672408" cy="1157757"/>
          </a:xfrm>
          <a:solidFill>
            <a:schemeClr val="accent1">
              <a:lumMod val="50000"/>
            </a:schemeClr>
          </a:solidFill>
          <a:ln>
            <a:solidFill>
              <a:srgbClr val="FFCC66"/>
            </a:solidFill>
          </a:ln>
        </p:spPr>
        <p:txBody>
          <a:bodyPr vert="horz" lIns="91440" tIns="45720" rIns="91440" bIns="45720" rtlCol="0" anchor="ctr">
            <a:normAutofit/>
          </a:bodyPr>
          <a:lstStyle/>
          <a:p>
            <a:pPr defTabSz="914400">
              <a:lnSpc>
                <a:spcPct val="90000"/>
              </a:lnSpc>
            </a:pPr>
            <a:r>
              <a:rPr lang="en-US" sz="2800" b="1" dirty="0">
                <a:solidFill>
                  <a:srgbClr val="FFCC66"/>
                </a:solidFill>
                <a:latin typeface="Arial Narrow" panose="020B0606020202030204" pitchFamily="34" charset="0"/>
              </a:rPr>
              <a:t>Les membres du Conseil d’Administration</a:t>
            </a:r>
            <a:endParaRPr lang="en-US" sz="2800" b="1" i="1" dirty="0">
              <a:solidFill>
                <a:srgbClr val="FFCC66"/>
              </a:solidFill>
              <a:latin typeface="Arial Narrow" panose="020B0606020202030204" pitchFamily="34" charset="0"/>
            </a:endParaRPr>
          </a:p>
        </p:txBody>
      </p:sp>
      <p:sp>
        <p:nvSpPr>
          <p:cNvPr id="2" name="Espace réservé du pied de page 1">
            <a:extLst>
              <a:ext uri="{FF2B5EF4-FFF2-40B4-BE49-F238E27FC236}">
                <a16:creationId xmlns:a16="http://schemas.microsoft.com/office/drawing/2014/main" id="{253015F6-7FEE-8CC2-B9F0-EF4483BCBB7C}"/>
              </a:ext>
            </a:extLst>
          </p:cNvPr>
          <p:cNvSpPr>
            <a:spLocks noGrp="1"/>
          </p:cNvSpPr>
          <p:nvPr>
            <p:ph type="ftr" sz="quarter" idx="11"/>
          </p:nvPr>
        </p:nvSpPr>
        <p:spPr>
          <a:xfrm>
            <a:off x="21700" y="6492865"/>
            <a:ext cx="1597972" cy="365125"/>
          </a:xfrm>
        </p:spPr>
        <p:txBody>
          <a:bodyPr vert="horz" lIns="91440" tIns="45720" rIns="91440" bIns="45720" rtlCol="0" anchor="ctr">
            <a:normAutofit/>
          </a:bodyPr>
          <a:lstStyle/>
          <a:p>
            <a:pPr fontAlgn="auto">
              <a:spcBef>
                <a:spcPts val="0"/>
              </a:spcBef>
              <a:spcAft>
                <a:spcPts val="600"/>
              </a:spcAft>
              <a:defRPr/>
            </a:pPr>
            <a:r>
              <a:rPr lang="en-US" sz="900" b="0" i="1" kern="1200" dirty="0">
                <a:solidFill>
                  <a:schemeClr val="accent1">
                    <a:lumMod val="75000"/>
                  </a:schemeClr>
                </a:solidFill>
                <a:latin typeface="Arial Narrow" panose="020B0606020202030204" pitchFamily="34" charset="0"/>
              </a:rPr>
              <a:t>Rapport ATH sur l'Activité 2024</a:t>
            </a:r>
          </a:p>
        </p:txBody>
      </p:sp>
      <p:graphicFrame>
        <p:nvGraphicFramePr>
          <p:cNvPr id="6" name="Espace réservé du contenu 2">
            <a:extLst>
              <a:ext uri="{FF2B5EF4-FFF2-40B4-BE49-F238E27FC236}">
                <a16:creationId xmlns:a16="http://schemas.microsoft.com/office/drawing/2014/main" id="{32CA0BC3-FEB1-962C-430B-13C01A383171}"/>
              </a:ext>
            </a:extLst>
          </p:cNvPr>
          <p:cNvGraphicFramePr>
            <a:graphicFrameLocks noGrp="1"/>
          </p:cNvGraphicFramePr>
          <p:nvPr>
            <p:ph idx="1"/>
            <p:extLst>
              <p:ext uri="{D42A27DB-BD31-4B8C-83A1-F6EECF244321}">
                <p14:modId xmlns:p14="http://schemas.microsoft.com/office/powerpoint/2010/main" val="4294884095"/>
              </p:ext>
            </p:extLst>
          </p:nvPr>
        </p:nvGraphicFramePr>
        <p:xfrm>
          <a:off x="4786312" y="2119313"/>
          <a:ext cx="3996927" cy="405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405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Rectangle 4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8" y="4092817"/>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3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0" y="969719"/>
            <a:ext cx="2925267" cy="417895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Rectangle 4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re 9">
            <a:extLst>
              <a:ext uri="{FF2B5EF4-FFF2-40B4-BE49-F238E27FC236}">
                <a16:creationId xmlns:a16="http://schemas.microsoft.com/office/drawing/2014/main" id="{6698E200-4375-A17A-F51B-5CF5131B83F5}"/>
              </a:ext>
            </a:extLst>
          </p:cNvPr>
          <p:cNvSpPr>
            <a:spLocks noGrp="1"/>
          </p:cNvSpPr>
          <p:nvPr>
            <p:ph type="title"/>
          </p:nvPr>
        </p:nvSpPr>
        <p:spPr>
          <a:xfrm>
            <a:off x="146032" y="463151"/>
            <a:ext cx="2736303" cy="3387497"/>
          </a:xfrm>
        </p:spPr>
        <p:txBody>
          <a:bodyPr anchor="b">
            <a:normAutofit/>
          </a:bodyPr>
          <a:lstStyle/>
          <a:p>
            <a:pPr algn="l"/>
            <a:r>
              <a:rPr lang="fr-FR" sz="3500" b="1" dirty="0">
                <a:solidFill>
                  <a:srgbClr val="FFCC66"/>
                </a:solidFill>
                <a:latin typeface="Arial Narrow" panose="020B0606020202030204" pitchFamily="34" charset="0"/>
              </a:rPr>
              <a:t>La Gouvernance de l’ATH </a:t>
            </a:r>
            <a:br>
              <a:rPr lang="fr-FR" sz="3500" b="1" dirty="0">
                <a:solidFill>
                  <a:srgbClr val="FFCC66"/>
                </a:solidFill>
                <a:latin typeface="Arial Narrow" panose="020B0606020202030204" pitchFamily="34" charset="0"/>
              </a:rPr>
            </a:br>
            <a:r>
              <a:rPr lang="fr-FR" sz="3500" b="1" dirty="0">
                <a:solidFill>
                  <a:srgbClr val="FFCC66"/>
                </a:solidFill>
                <a:latin typeface="Arial Narrow" panose="020B0606020202030204" pitchFamily="34" charset="0"/>
              </a:rPr>
              <a:t>en 2024</a:t>
            </a:r>
          </a:p>
        </p:txBody>
      </p:sp>
      <p:sp>
        <p:nvSpPr>
          <p:cNvPr id="5" name="Espace réservé du pied de page 1">
            <a:extLst>
              <a:ext uri="{FF2B5EF4-FFF2-40B4-BE49-F238E27FC236}">
                <a16:creationId xmlns:a16="http://schemas.microsoft.com/office/drawing/2014/main" id="{015D383B-895F-BDA2-D923-AF69FE6F233A}"/>
              </a:ext>
            </a:extLst>
          </p:cNvPr>
          <p:cNvSpPr>
            <a:spLocks noGrp="1"/>
          </p:cNvSpPr>
          <p:nvPr>
            <p:ph type="ftr" sz="quarter" idx="11"/>
          </p:nvPr>
        </p:nvSpPr>
        <p:spPr>
          <a:xfrm>
            <a:off x="7504" y="6482739"/>
            <a:ext cx="1543051" cy="365125"/>
          </a:xfrm>
        </p:spPr>
        <p:txBody>
          <a:bodyPr>
            <a:normAutofit fontScale="92500"/>
          </a:bodyPr>
          <a:lstStyle/>
          <a:p>
            <a:pPr algn="l">
              <a:spcAft>
                <a:spcPts val="600"/>
              </a:spcAft>
              <a:defRPr/>
            </a:pPr>
            <a:r>
              <a:rPr lang="fr-FR" sz="1000" b="0" i="1" dirty="0">
                <a:solidFill>
                  <a:srgbClr val="FFFFFF"/>
                </a:solidFill>
                <a:latin typeface="Arial Narrow" panose="020B0606020202030204" pitchFamily="34" charset="0"/>
              </a:rPr>
              <a:t>Rapport ATH sur l'Activité 2024</a:t>
            </a:r>
          </a:p>
        </p:txBody>
      </p:sp>
      <p:sp>
        <p:nvSpPr>
          <p:cNvPr id="14" name="Espace réservé du contenu 13">
            <a:extLst>
              <a:ext uri="{FF2B5EF4-FFF2-40B4-BE49-F238E27FC236}">
                <a16:creationId xmlns:a16="http://schemas.microsoft.com/office/drawing/2014/main" id="{506CC25F-CE87-1C5E-593F-634554A38729}"/>
              </a:ext>
            </a:extLst>
          </p:cNvPr>
          <p:cNvSpPr>
            <a:spLocks noGrp="1"/>
          </p:cNvSpPr>
          <p:nvPr>
            <p:ph idx="1"/>
          </p:nvPr>
        </p:nvSpPr>
        <p:spPr>
          <a:xfrm>
            <a:off x="3216416" y="463149"/>
            <a:ext cx="5676067" cy="5918180"/>
          </a:xfrm>
        </p:spPr>
        <p:txBody>
          <a:bodyPr anchor="ctr">
            <a:normAutofit/>
          </a:bodyPr>
          <a:lstStyle/>
          <a:p>
            <a:pPr marL="0" indent="0">
              <a:buNone/>
            </a:pPr>
            <a:r>
              <a:rPr lang="fr-FR" b="1" dirty="0">
                <a:solidFill>
                  <a:srgbClr val="FFCC66"/>
                </a:solidFill>
                <a:sym typeface="Wingdings 2" panose="05020102010507070707" pitchFamily="18" charset="2"/>
              </a:rPr>
              <a:t></a:t>
            </a:r>
            <a:r>
              <a:rPr lang="fr-FR" dirty="0">
                <a:solidFill>
                  <a:schemeClr val="accent1">
                    <a:lumMod val="75000"/>
                  </a:schemeClr>
                </a:solidFill>
                <a:sym typeface="Wingdings 2" panose="05020102010507070707" pitchFamily="18" charset="2"/>
              </a:rPr>
              <a:t> </a:t>
            </a:r>
            <a:r>
              <a:rPr lang="fr-FR" b="1" dirty="0">
                <a:solidFill>
                  <a:schemeClr val="accent1">
                    <a:lumMod val="75000"/>
                  </a:schemeClr>
                </a:solidFill>
              </a:rPr>
              <a:t>6 Conseils d’Administration</a:t>
            </a:r>
          </a:p>
          <a:p>
            <a:pPr marL="0" indent="0">
              <a:buNone/>
            </a:pPr>
            <a:r>
              <a:rPr lang="fr-FR" b="1" dirty="0">
                <a:solidFill>
                  <a:srgbClr val="FFCC66"/>
                </a:solidFill>
                <a:sym typeface="Wingdings 2" panose="05020102010507070707" pitchFamily="18" charset="2"/>
              </a:rPr>
              <a:t></a:t>
            </a:r>
            <a:r>
              <a:rPr lang="fr-FR" b="1" dirty="0">
                <a:solidFill>
                  <a:schemeClr val="accent1">
                    <a:lumMod val="75000"/>
                  </a:schemeClr>
                </a:solidFill>
                <a:sym typeface="Wingdings 2" panose="05020102010507070707" pitchFamily="18" charset="2"/>
              </a:rPr>
              <a:t> </a:t>
            </a:r>
            <a:r>
              <a:rPr lang="fr-FR" b="1" dirty="0">
                <a:solidFill>
                  <a:schemeClr val="accent1">
                    <a:lumMod val="75000"/>
                  </a:schemeClr>
                </a:solidFill>
              </a:rPr>
              <a:t>4 réunions de bureau</a:t>
            </a:r>
            <a:br>
              <a:rPr lang="fr-FR" b="1" dirty="0">
                <a:solidFill>
                  <a:schemeClr val="accent1">
                    <a:lumMod val="75000"/>
                  </a:schemeClr>
                </a:solidFill>
              </a:rPr>
            </a:br>
            <a:r>
              <a:rPr lang="fr-FR" b="1" dirty="0">
                <a:solidFill>
                  <a:srgbClr val="FFCC66"/>
                </a:solidFill>
                <a:sym typeface="Wingdings 2" panose="05020102010507070707" pitchFamily="18" charset="2"/>
              </a:rPr>
              <a:t></a:t>
            </a:r>
            <a:r>
              <a:rPr lang="fr-FR" b="1" dirty="0">
                <a:solidFill>
                  <a:schemeClr val="accent1">
                    <a:lumMod val="75000"/>
                  </a:schemeClr>
                </a:solidFill>
                <a:sym typeface="Wingdings 2" panose="05020102010507070707" pitchFamily="18" charset="2"/>
              </a:rPr>
              <a:t> </a:t>
            </a:r>
            <a:r>
              <a:rPr lang="fr-FR" b="1" dirty="0">
                <a:solidFill>
                  <a:schemeClr val="accent1">
                    <a:lumMod val="75000"/>
                  </a:schemeClr>
                </a:solidFill>
              </a:rPr>
              <a:t>1 Assemblée Générale</a:t>
            </a:r>
          </a:p>
          <a:p>
            <a:pPr marL="0" indent="0">
              <a:buNone/>
            </a:pPr>
            <a:r>
              <a:rPr lang="fr-FR" b="1" dirty="0">
                <a:solidFill>
                  <a:srgbClr val="FFCC66"/>
                </a:solidFill>
                <a:sym typeface="Wingdings 2" panose="05020102010507070707" pitchFamily="18" charset="2"/>
              </a:rPr>
              <a:t></a:t>
            </a:r>
            <a:r>
              <a:rPr lang="fr-FR" b="1" dirty="0">
                <a:solidFill>
                  <a:schemeClr val="accent1">
                    <a:lumMod val="75000"/>
                  </a:schemeClr>
                </a:solidFill>
                <a:sym typeface="Wingdings 2" panose="05020102010507070707" pitchFamily="18" charset="2"/>
              </a:rPr>
              <a:t> </a:t>
            </a:r>
            <a:r>
              <a:rPr lang="fr-FR" b="1" dirty="0">
                <a:solidFill>
                  <a:schemeClr val="accent1">
                    <a:lumMod val="75000"/>
                  </a:schemeClr>
                </a:solidFill>
              </a:rPr>
              <a:t>2 commissions</a:t>
            </a:r>
            <a:r>
              <a:rPr lang="fr-FR" dirty="0">
                <a:solidFill>
                  <a:schemeClr val="accent1">
                    <a:lumMod val="75000"/>
                  </a:schemeClr>
                </a:solidFill>
              </a:rPr>
              <a:t>:</a:t>
            </a:r>
          </a:p>
          <a:p>
            <a:pPr lvl="1">
              <a:buFont typeface="Wingdings" panose="05000000000000000000" pitchFamily="2" charset="2"/>
              <a:buChar char="Ø"/>
            </a:pPr>
            <a:r>
              <a:rPr lang="fr-FR" dirty="0">
                <a:solidFill>
                  <a:schemeClr val="accent1">
                    <a:lumMod val="75000"/>
                  </a:schemeClr>
                </a:solidFill>
              </a:rPr>
              <a:t>Actualisation Charte Télétravail</a:t>
            </a:r>
          </a:p>
          <a:p>
            <a:pPr lvl="1">
              <a:buFont typeface="Wingdings" panose="05000000000000000000" pitchFamily="2" charset="2"/>
              <a:buChar char="Ø"/>
            </a:pPr>
            <a:r>
              <a:rPr lang="fr-FR" dirty="0">
                <a:solidFill>
                  <a:schemeClr val="accent1">
                    <a:lumMod val="75000"/>
                  </a:schemeClr>
                </a:solidFill>
              </a:rPr>
              <a:t>Actualisation règlement intérieur</a:t>
            </a:r>
          </a:p>
          <a:p>
            <a:pPr>
              <a:buFont typeface="Wingdings" panose="05000000000000000000" pitchFamily="2" charset="2"/>
              <a:buChar char="§"/>
            </a:pPr>
            <a:endParaRPr lang="fr-FR" sz="1700" dirty="0"/>
          </a:p>
        </p:txBody>
      </p:sp>
    </p:spTree>
    <p:extLst>
      <p:ext uri="{BB962C8B-B14F-4D97-AF65-F5344CB8AC3E}">
        <p14:creationId xmlns:p14="http://schemas.microsoft.com/office/powerpoint/2010/main" val="230796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 295" descr="fleur[1]">
            <a:extLst>
              <a:ext uri="{FF2B5EF4-FFF2-40B4-BE49-F238E27FC236}">
                <a16:creationId xmlns:a16="http://schemas.microsoft.com/office/drawing/2014/main" id="{2888B656-8951-493B-8A82-6E481E3ABDD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306978" y="1570795"/>
            <a:ext cx="3127897" cy="37483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Espace réservé du contenu 2">
            <a:extLst>
              <a:ext uri="{FF2B5EF4-FFF2-40B4-BE49-F238E27FC236}">
                <a16:creationId xmlns:a16="http://schemas.microsoft.com/office/drawing/2014/main" id="{3541852D-E48E-1523-D61C-92BDC483C766}"/>
              </a:ext>
            </a:extLst>
          </p:cNvPr>
          <p:cNvGraphicFramePr>
            <a:graphicFrameLocks noGrp="1"/>
          </p:cNvGraphicFramePr>
          <p:nvPr>
            <p:ph idx="1"/>
            <p:extLst>
              <p:ext uri="{D42A27DB-BD31-4B8C-83A1-F6EECF244321}">
                <p14:modId xmlns:p14="http://schemas.microsoft.com/office/powerpoint/2010/main" val="38425050"/>
              </p:ext>
            </p:extLst>
          </p:nvPr>
        </p:nvGraphicFramePr>
        <p:xfrm>
          <a:off x="529283" y="1196752"/>
          <a:ext cx="4546775"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2060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D3F535-F0A7-906F-5221-4CD0A847438E}"/>
              </a:ext>
            </a:extLst>
          </p:cNvPr>
          <p:cNvSpPr>
            <a:spLocks noGrp="1"/>
          </p:cNvSpPr>
          <p:nvPr>
            <p:ph type="title"/>
          </p:nvPr>
        </p:nvSpPr>
        <p:spPr>
          <a:xfrm>
            <a:off x="3419872" y="116632"/>
            <a:ext cx="2098576" cy="412163"/>
          </a:xfrm>
          <a:ln>
            <a:solidFill>
              <a:srgbClr val="FFCC66"/>
            </a:solidFill>
          </a:ln>
        </p:spPr>
        <p:txBody>
          <a:bodyPr>
            <a:normAutofit fontScale="90000"/>
          </a:bodyPr>
          <a:lstStyle/>
          <a:p>
            <a:r>
              <a:rPr lang="fr-FR" sz="2800">
                <a:solidFill>
                  <a:schemeClr val="accent1">
                    <a:lumMod val="50000"/>
                  </a:schemeClr>
                </a:solidFill>
                <a:latin typeface="Arial Narrow" panose="020B0606020202030204" pitchFamily="34" charset="0"/>
              </a:rPr>
              <a:t>Sommaire</a:t>
            </a:r>
            <a:endParaRPr lang="fr-FR" sz="2800" dirty="0">
              <a:solidFill>
                <a:schemeClr val="accent1">
                  <a:lumMod val="50000"/>
                </a:schemeClr>
              </a:solidFill>
              <a:latin typeface="Arial Narrow" panose="020B0606020202030204" pitchFamily="34" charset="0"/>
            </a:endParaRPr>
          </a:p>
        </p:txBody>
      </p:sp>
      <p:sp>
        <p:nvSpPr>
          <p:cNvPr id="3" name="Espace réservé du contenu 2">
            <a:extLst>
              <a:ext uri="{FF2B5EF4-FFF2-40B4-BE49-F238E27FC236}">
                <a16:creationId xmlns:a16="http://schemas.microsoft.com/office/drawing/2014/main" id="{38B3ACF4-2BFE-3238-A2C9-539B0680FB2F}"/>
              </a:ext>
            </a:extLst>
          </p:cNvPr>
          <p:cNvSpPr>
            <a:spLocks noGrp="1"/>
          </p:cNvSpPr>
          <p:nvPr>
            <p:ph idx="1"/>
          </p:nvPr>
        </p:nvSpPr>
        <p:spPr>
          <a:xfrm>
            <a:off x="457200" y="836712"/>
            <a:ext cx="8229600" cy="5505481"/>
          </a:xfrm>
        </p:spPr>
        <p:txBody>
          <a:bodyPr>
            <a:normAutofit lnSpcReduction="10000"/>
          </a:bodyPr>
          <a:lstStyle/>
          <a:p>
            <a:pPr>
              <a:lnSpc>
                <a:spcPct val="150000"/>
              </a:lnSpc>
              <a:tabLst>
                <a:tab pos="7261225" algn="l"/>
              </a:tabLst>
            </a:pPr>
            <a:r>
              <a:rPr lang="fr-FR" sz="1700" dirty="0">
                <a:solidFill>
                  <a:schemeClr val="accent1">
                    <a:lumMod val="75000"/>
                  </a:schemeClr>
                </a:solidFill>
                <a:latin typeface="Arial Narrow" panose="020B0606020202030204" pitchFamily="34" charset="0"/>
              </a:rPr>
              <a:t>L’Effectif des ETP accordé au budget 2024	D11</a:t>
            </a:r>
          </a:p>
          <a:p>
            <a:pPr>
              <a:lnSpc>
                <a:spcPct val="150000"/>
              </a:lnSpc>
              <a:tabLst>
                <a:tab pos="7261225" algn="l"/>
              </a:tabLst>
            </a:pPr>
            <a:r>
              <a:rPr lang="fr-FR" sz="1700" dirty="0">
                <a:solidFill>
                  <a:schemeClr val="accent1">
                    <a:lumMod val="75000"/>
                  </a:schemeClr>
                </a:solidFill>
                <a:latin typeface="Arial Narrow" panose="020B0606020202030204" pitchFamily="34" charset="0"/>
              </a:rPr>
              <a:t>Mouvement de l’Equipe	D12</a:t>
            </a:r>
          </a:p>
          <a:p>
            <a:pPr>
              <a:lnSpc>
                <a:spcPct val="150000"/>
              </a:lnSpc>
              <a:tabLst>
                <a:tab pos="7261225" algn="l"/>
              </a:tabLst>
            </a:pPr>
            <a:r>
              <a:rPr lang="fr-FR" sz="1700" b="1" u="sng" dirty="0">
                <a:solidFill>
                  <a:schemeClr val="accent1">
                    <a:lumMod val="75000"/>
                  </a:schemeClr>
                </a:solidFill>
                <a:latin typeface="Arial Narrow" panose="020B0606020202030204" pitchFamily="34" charset="0"/>
              </a:rPr>
              <a:t>L’ACTIVITE DMJPM EN 2024</a:t>
            </a:r>
            <a:r>
              <a:rPr lang="fr-FR" sz="1700" dirty="0">
                <a:solidFill>
                  <a:schemeClr val="accent1">
                    <a:lumMod val="75000"/>
                  </a:schemeClr>
                </a:solidFill>
                <a:latin typeface="Arial Narrow" panose="020B0606020202030204" pitchFamily="34" charset="0"/>
              </a:rPr>
              <a:t>	</a:t>
            </a:r>
            <a:r>
              <a:rPr lang="fr-FR" sz="1700" b="1" dirty="0">
                <a:solidFill>
                  <a:schemeClr val="accent1">
                    <a:lumMod val="75000"/>
                  </a:schemeClr>
                </a:solidFill>
                <a:latin typeface="Arial Narrow" panose="020B0606020202030204" pitchFamily="34" charset="0"/>
              </a:rPr>
              <a:t>D13</a:t>
            </a:r>
          </a:p>
          <a:p>
            <a:pPr>
              <a:lnSpc>
                <a:spcPct val="150000"/>
              </a:lnSpc>
              <a:tabLst>
                <a:tab pos="7261225" algn="l"/>
              </a:tabLst>
            </a:pPr>
            <a:r>
              <a:rPr lang="fr-FR" altLang="fr-FR" sz="1700" dirty="0">
                <a:solidFill>
                  <a:schemeClr val="accent1">
                    <a:lumMod val="75000"/>
                  </a:schemeClr>
                </a:solidFill>
                <a:latin typeface="Arial Narrow" panose="020B0606020202030204" pitchFamily="34" charset="0"/>
                <a:cs typeface="Arial" panose="020B0604020202020204" pitchFamily="34" charset="0"/>
              </a:rPr>
              <a:t>Evolution par type de mesures entre 2020 et 2024	D14</a:t>
            </a:r>
          </a:p>
          <a:p>
            <a:pPr>
              <a:lnSpc>
                <a:spcPct val="150000"/>
              </a:lnSpc>
              <a:tabLst>
                <a:tab pos="7261225" algn="l"/>
              </a:tabLst>
            </a:pPr>
            <a:r>
              <a:rPr lang="fr-FR" sz="1700" dirty="0">
                <a:solidFill>
                  <a:schemeClr val="accent1">
                    <a:lumMod val="75000"/>
                  </a:schemeClr>
                </a:solidFill>
                <a:latin typeface="Arial Narrow" panose="020B0606020202030204" pitchFamily="34" charset="0"/>
                <a:cs typeface="Arial" panose="020B0604020202020204" pitchFamily="34" charset="0"/>
              </a:rPr>
              <a:t>Evolution du flux des mesures entre 2020 et  2024	D15</a:t>
            </a:r>
          </a:p>
          <a:p>
            <a:pPr>
              <a:lnSpc>
                <a:spcPct val="150000"/>
              </a:lnSpc>
              <a:tabLst>
                <a:tab pos="7261225" algn="l"/>
              </a:tabLst>
            </a:pPr>
            <a:r>
              <a:rPr lang="fr-FR" sz="1700" dirty="0">
                <a:solidFill>
                  <a:schemeClr val="accent1">
                    <a:lumMod val="75000"/>
                  </a:schemeClr>
                </a:solidFill>
                <a:latin typeface="Arial Narrow" panose="020B0606020202030204" pitchFamily="34" charset="0"/>
                <a:cs typeface="Arial" panose="020B0604020202020204" pitchFamily="34" charset="0"/>
              </a:rPr>
              <a:t>Les origines des entrées	D16</a:t>
            </a:r>
          </a:p>
          <a:p>
            <a:pPr>
              <a:lnSpc>
                <a:spcPct val="150000"/>
              </a:lnSpc>
              <a:tabLst>
                <a:tab pos="7261225" algn="l"/>
              </a:tabLst>
            </a:pPr>
            <a:r>
              <a:rPr lang="en-US" sz="1700" dirty="0">
                <a:solidFill>
                  <a:schemeClr val="accent1">
                    <a:lumMod val="75000"/>
                  </a:schemeClr>
                </a:solidFill>
                <a:latin typeface="Arial Narrow" panose="020B0606020202030204" pitchFamily="34" charset="0"/>
                <a:ea typeface="+mj-ea"/>
                <a:cs typeface="+mj-cs"/>
              </a:rPr>
              <a:t>Les origines des sorties	D17</a:t>
            </a:r>
          </a:p>
          <a:p>
            <a:pPr>
              <a:lnSpc>
                <a:spcPct val="150000"/>
              </a:lnSpc>
              <a:tabLst>
                <a:tab pos="7261225" algn="l"/>
              </a:tabLst>
            </a:pPr>
            <a:r>
              <a:rPr lang="en-US" altLang="fr-FR" sz="1700" dirty="0">
                <a:solidFill>
                  <a:schemeClr val="accent1">
                    <a:lumMod val="75000"/>
                  </a:schemeClr>
                </a:solidFill>
                <a:latin typeface="Arial Narrow" panose="020B0606020202030204" pitchFamily="34" charset="0"/>
              </a:rPr>
              <a:t>Repartition des mesures par tribunaux de 2020 à 2024	D18</a:t>
            </a:r>
          </a:p>
          <a:p>
            <a:pPr>
              <a:lnSpc>
                <a:spcPct val="150000"/>
              </a:lnSpc>
              <a:tabLst>
                <a:tab pos="7261225" algn="l"/>
              </a:tabLst>
            </a:pPr>
            <a:r>
              <a:rPr lang="en-US" altLang="fr-FR" sz="1700" b="1" dirty="0">
                <a:solidFill>
                  <a:schemeClr val="accent1">
                    <a:lumMod val="75000"/>
                  </a:schemeClr>
                </a:solidFill>
                <a:latin typeface="Arial Narrow" panose="020B0606020202030204" pitchFamily="34" charset="0"/>
              </a:rPr>
              <a:t>Caractéristiques des mesures et du public</a:t>
            </a:r>
            <a:r>
              <a:rPr lang="en-US" altLang="fr-FR" sz="1700" dirty="0">
                <a:solidFill>
                  <a:schemeClr val="accent1">
                    <a:lumMod val="75000"/>
                  </a:schemeClr>
                </a:solidFill>
                <a:latin typeface="Arial Narrow" panose="020B0606020202030204" pitchFamily="34" charset="0"/>
              </a:rPr>
              <a:t>	</a:t>
            </a:r>
            <a:r>
              <a:rPr lang="en-US" altLang="fr-FR" sz="1700" b="1" dirty="0">
                <a:solidFill>
                  <a:schemeClr val="accent1">
                    <a:lumMod val="75000"/>
                  </a:schemeClr>
                </a:solidFill>
                <a:latin typeface="Arial Narrow" panose="020B0606020202030204" pitchFamily="34" charset="0"/>
              </a:rPr>
              <a:t>D19</a:t>
            </a:r>
          </a:p>
          <a:p>
            <a:pPr>
              <a:lnSpc>
                <a:spcPct val="150000"/>
              </a:lnSpc>
              <a:tabLst>
                <a:tab pos="7261225" algn="l"/>
              </a:tabLst>
            </a:pPr>
            <a:r>
              <a:rPr lang="fr-FR" altLang="fr-FR" sz="1700" dirty="0">
                <a:solidFill>
                  <a:schemeClr val="accent1">
                    <a:lumMod val="75000"/>
                  </a:schemeClr>
                </a:solidFill>
                <a:latin typeface="Arial Narrow" panose="020B0606020202030204" pitchFamily="34" charset="0"/>
                <a:cs typeface="Arial" panose="020B0604020202020204" pitchFamily="34" charset="0"/>
              </a:rPr>
              <a:t>La répartition des PP selon leur mesure et lieu de vie	D20</a:t>
            </a:r>
          </a:p>
          <a:p>
            <a:pPr>
              <a:lnSpc>
                <a:spcPct val="150000"/>
              </a:lnSpc>
              <a:tabLst>
                <a:tab pos="7261225" algn="l"/>
              </a:tabLst>
            </a:pPr>
            <a:r>
              <a:rPr lang="fr-FR" sz="1700" dirty="0">
                <a:solidFill>
                  <a:schemeClr val="accent1">
                    <a:lumMod val="75000"/>
                  </a:schemeClr>
                </a:solidFill>
                <a:latin typeface="Arial Narrow" panose="020B0606020202030204" pitchFamily="34" charset="0"/>
              </a:rPr>
              <a:t>L’évolution de la répartition des PP en % selon le lieu de vie entre 2020 et 2024	D21</a:t>
            </a:r>
          </a:p>
          <a:p>
            <a:pPr>
              <a:lnSpc>
                <a:spcPct val="150000"/>
              </a:lnSpc>
              <a:tabLst>
                <a:tab pos="7261225" algn="l"/>
              </a:tabLst>
            </a:pPr>
            <a:r>
              <a:rPr lang="fr-FR" sz="1700" dirty="0">
                <a:solidFill>
                  <a:schemeClr val="accent1">
                    <a:lumMod val="75000"/>
                  </a:schemeClr>
                </a:solidFill>
                <a:latin typeface="Arial Narrow" panose="020B0606020202030204" pitchFamily="34" charset="0"/>
              </a:rPr>
              <a:t>Répartition sur le territoire	D22</a:t>
            </a:r>
          </a:p>
          <a:p>
            <a:pPr>
              <a:lnSpc>
                <a:spcPct val="150000"/>
              </a:lnSpc>
              <a:tabLst>
                <a:tab pos="7261225" algn="l"/>
              </a:tabLst>
            </a:pPr>
            <a:r>
              <a:rPr lang="fr-FR" altLang="fr-FR" sz="1700" dirty="0">
                <a:solidFill>
                  <a:schemeClr val="accent1">
                    <a:lumMod val="75000"/>
                  </a:schemeClr>
                </a:solidFill>
                <a:latin typeface="Arial Narrow" panose="020B0606020202030204" pitchFamily="34" charset="0"/>
                <a:cs typeface="Arial" panose="020B0604020202020204" pitchFamily="34" charset="0"/>
              </a:rPr>
              <a:t>Schéma des secteurs actualisé (au 25/06/24)	D23</a:t>
            </a:r>
          </a:p>
          <a:p>
            <a:pPr>
              <a:lnSpc>
                <a:spcPct val="150000"/>
              </a:lnSpc>
              <a:tabLst>
                <a:tab pos="6818313" algn="l"/>
              </a:tabLst>
            </a:pPr>
            <a:endParaRPr lang="fr-FR" sz="1600" dirty="0">
              <a:solidFill>
                <a:schemeClr val="accent1">
                  <a:lumMod val="75000"/>
                </a:schemeClr>
              </a:solidFill>
              <a:latin typeface="Arial Narrow" panose="020B0606020202030204" pitchFamily="34" charset="0"/>
            </a:endParaRPr>
          </a:p>
          <a:p>
            <a:pPr>
              <a:tabLst>
                <a:tab pos="6818313" algn="l"/>
              </a:tabLst>
            </a:pPr>
            <a:endParaRPr lang="fr-FR" altLang="fr-FR" sz="1600" dirty="0">
              <a:solidFill>
                <a:schemeClr val="accent1">
                  <a:lumMod val="75000"/>
                </a:schemeClr>
              </a:solidFill>
              <a:latin typeface="Arial Narrow" panose="020B0606020202030204" pitchFamily="34" charset="0"/>
              <a:cs typeface="Arial" panose="020B0604020202020204" pitchFamily="34" charset="0"/>
            </a:endParaRPr>
          </a:p>
          <a:p>
            <a:pPr>
              <a:tabLst>
                <a:tab pos="5743575" algn="l"/>
              </a:tabLst>
            </a:pPr>
            <a:endParaRPr lang="fr-FR" sz="1600" dirty="0">
              <a:solidFill>
                <a:schemeClr val="accent1">
                  <a:lumMod val="75000"/>
                </a:schemeClr>
              </a:solidFill>
              <a:latin typeface="Arial Narrow" panose="020B0606020202030204" pitchFamily="34" charset="0"/>
            </a:endParaRPr>
          </a:p>
          <a:p>
            <a:pPr>
              <a:tabLst>
                <a:tab pos="5743575" algn="l"/>
              </a:tabLst>
            </a:pPr>
            <a:endParaRPr lang="fr-FR" sz="1600" dirty="0">
              <a:solidFill>
                <a:schemeClr val="accent1">
                  <a:lumMod val="75000"/>
                </a:schemeClr>
              </a:solidFill>
              <a:latin typeface="Arial Narrow" panose="020B0606020202030204" pitchFamily="34" charset="0"/>
            </a:endParaRPr>
          </a:p>
          <a:p>
            <a:pPr>
              <a:tabLst>
                <a:tab pos="5743575" algn="l"/>
              </a:tabLst>
            </a:pPr>
            <a:endParaRPr lang="fr-FR" sz="1600" dirty="0">
              <a:solidFill>
                <a:schemeClr val="accent1">
                  <a:lumMod val="75000"/>
                </a:schemeClr>
              </a:solidFill>
            </a:endParaRPr>
          </a:p>
        </p:txBody>
      </p:sp>
    </p:spTree>
    <p:extLst>
      <p:ext uri="{BB962C8B-B14F-4D97-AF65-F5344CB8AC3E}">
        <p14:creationId xmlns:p14="http://schemas.microsoft.com/office/powerpoint/2010/main" val="4248895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6BC8C-D9AF-6ECB-4BC9-39243D3AF5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32615C-5B71-96F7-4D5A-B1E88E19E346}"/>
              </a:ext>
            </a:extLst>
          </p:cNvPr>
          <p:cNvSpPr>
            <a:spLocks noGrp="1"/>
          </p:cNvSpPr>
          <p:nvPr>
            <p:ph type="title"/>
          </p:nvPr>
        </p:nvSpPr>
        <p:spPr>
          <a:xfrm>
            <a:off x="3419872" y="116632"/>
            <a:ext cx="2592288" cy="412163"/>
          </a:xfrm>
          <a:ln>
            <a:solidFill>
              <a:srgbClr val="FFCC66"/>
            </a:solidFill>
          </a:ln>
        </p:spPr>
        <p:txBody>
          <a:bodyPr>
            <a:normAutofit fontScale="90000"/>
          </a:bodyPr>
          <a:lstStyle/>
          <a:p>
            <a:r>
              <a:rPr lang="fr-FR" sz="1300" i="1" dirty="0">
                <a:solidFill>
                  <a:schemeClr val="accent1">
                    <a:lumMod val="50000"/>
                  </a:schemeClr>
                </a:solidFill>
                <a:latin typeface="Arial Narrow" panose="020B0606020202030204" pitchFamily="34" charset="0"/>
              </a:rPr>
              <a:t>(suite) </a:t>
            </a:r>
            <a:r>
              <a:rPr lang="fr-FR" sz="2200" dirty="0">
                <a:solidFill>
                  <a:schemeClr val="accent1">
                    <a:lumMod val="50000"/>
                  </a:schemeClr>
                </a:solidFill>
                <a:latin typeface="Arial Narrow" panose="020B0606020202030204" pitchFamily="34" charset="0"/>
              </a:rPr>
              <a:t>Sommaire</a:t>
            </a:r>
          </a:p>
        </p:txBody>
      </p:sp>
      <p:sp>
        <p:nvSpPr>
          <p:cNvPr id="3" name="Espace réservé du contenu 2">
            <a:extLst>
              <a:ext uri="{FF2B5EF4-FFF2-40B4-BE49-F238E27FC236}">
                <a16:creationId xmlns:a16="http://schemas.microsoft.com/office/drawing/2014/main" id="{7B3B4592-C78C-B8FA-D0E9-D992BD993FE5}"/>
              </a:ext>
            </a:extLst>
          </p:cNvPr>
          <p:cNvSpPr>
            <a:spLocks noGrp="1"/>
          </p:cNvSpPr>
          <p:nvPr>
            <p:ph idx="1"/>
          </p:nvPr>
        </p:nvSpPr>
        <p:spPr>
          <a:xfrm>
            <a:off x="457200" y="620688"/>
            <a:ext cx="8229600" cy="5505481"/>
          </a:xfrm>
        </p:spPr>
        <p:txBody>
          <a:bodyPr>
            <a:normAutofit/>
          </a:bodyPr>
          <a:lstStyle/>
          <a:p>
            <a:pPr>
              <a:tabLst>
                <a:tab pos="6818313" algn="l"/>
              </a:tabLst>
            </a:pPr>
            <a:endParaRPr lang="fr-FR" sz="1600" dirty="0">
              <a:solidFill>
                <a:schemeClr val="accent1">
                  <a:lumMod val="75000"/>
                </a:schemeClr>
              </a:solidFill>
              <a:latin typeface="Arial Narrow" panose="020B0606020202030204" pitchFamily="34" charset="0"/>
            </a:endParaRPr>
          </a:p>
          <a:p>
            <a:pPr>
              <a:tabLst>
                <a:tab pos="6818313" algn="l"/>
              </a:tabLst>
            </a:pPr>
            <a:endParaRPr lang="fr-FR" sz="1600" dirty="0">
              <a:solidFill>
                <a:schemeClr val="accent1">
                  <a:lumMod val="75000"/>
                </a:schemeClr>
              </a:solidFill>
              <a:latin typeface="Arial Narrow" panose="020B0606020202030204" pitchFamily="34" charset="0"/>
            </a:endParaRPr>
          </a:p>
          <a:p>
            <a:pPr>
              <a:tabLst>
                <a:tab pos="6818313" algn="l"/>
              </a:tabLst>
            </a:pPr>
            <a:endParaRPr lang="fr-FR" altLang="fr-FR" sz="1600" dirty="0">
              <a:solidFill>
                <a:schemeClr val="accent1">
                  <a:lumMod val="75000"/>
                </a:schemeClr>
              </a:solidFill>
              <a:latin typeface="Arial Narrow" panose="020B0606020202030204" pitchFamily="34" charset="0"/>
              <a:cs typeface="Arial" panose="020B0604020202020204" pitchFamily="34" charset="0"/>
            </a:endParaRPr>
          </a:p>
          <a:p>
            <a:pPr>
              <a:tabLst>
                <a:tab pos="5743575" algn="l"/>
              </a:tabLst>
            </a:pPr>
            <a:endParaRPr lang="fr-FR" sz="1600" dirty="0">
              <a:solidFill>
                <a:schemeClr val="accent1">
                  <a:lumMod val="75000"/>
                </a:schemeClr>
              </a:solidFill>
              <a:latin typeface="Arial Narrow" panose="020B0606020202030204" pitchFamily="34" charset="0"/>
            </a:endParaRPr>
          </a:p>
          <a:p>
            <a:pPr>
              <a:tabLst>
                <a:tab pos="5743575" algn="l"/>
              </a:tabLst>
            </a:pPr>
            <a:endParaRPr lang="fr-FR" sz="1600" dirty="0">
              <a:solidFill>
                <a:schemeClr val="accent1">
                  <a:lumMod val="75000"/>
                </a:schemeClr>
              </a:solidFill>
              <a:latin typeface="Arial Narrow" panose="020B0606020202030204" pitchFamily="34" charset="0"/>
            </a:endParaRPr>
          </a:p>
          <a:p>
            <a:pPr>
              <a:tabLst>
                <a:tab pos="5743575" algn="l"/>
              </a:tabLst>
            </a:pPr>
            <a:endParaRPr lang="fr-FR" sz="1600" dirty="0">
              <a:solidFill>
                <a:schemeClr val="accent1">
                  <a:lumMod val="75000"/>
                </a:schemeClr>
              </a:solidFill>
            </a:endParaRPr>
          </a:p>
        </p:txBody>
      </p:sp>
      <p:sp>
        <p:nvSpPr>
          <p:cNvPr id="14" name="ZoneTexte 13">
            <a:extLst>
              <a:ext uri="{FF2B5EF4-FFF2-40B4-BE49-F238E27FC236}">
                <a16:creationId xmlns:a16="http://schemas.microsoft.com/office/drawing/2014/main" id="{69BD7A75-BB97-F4E9-3781-DD9054145052}"/>
              </a:ext>
            </a:extLst>
          </p:cNvPr>
          <p:cNvSpPr txBox="1"/>
          <p:nvPr/>
        </p:nvSpPr>
        <p:spPr>
          <a:xfrm>
            <a:off x="601216" y="1268760"/>
            <a:ext cx="8291264" cy="6454075"/>
          </a:xfrm>
          <a:prstGeom prst="rect">
            <a:avLst/>
          </a:prstGeom>
          <a:noFill/>
        </p:spPr>
        <p:txBody>
          <a:bodyPr wrap="square" rtlCol="0">
            <a:spAutoFit/>
          </a:bodyPr>
          <a:lstStyle/>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kumimoji="0" lang="fr-FR" sz="1800" b="0"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Evolution des personnes protégées  en % selon la situation familiale 2020 à 2024	D24</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rPr>
              <a:t>Evolution de la répartition en % par tranches d’âges de 2020 à 2024	D25</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rPr>
              <a:t>Evolution de la  répartition en % Hommes/Femmes	D26</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rPr>
              <a:t>Les revenus des personnes protégées	D27</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rPr>
              <a:t>Nos interventions auprès du public en 2023 et 2024	D28-29</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u="sng" dirty="0">
                <a:solidFill>
                  <a:schemeClr val="accent1">
                    <a:lumMod val="75000"/>
                  </a:schemeClr>
                </a:solidFill>
                <a:latin typeface="Arial Narrow" panose="020B0606020202030204" pitchFamily="34" charset="0"/>
              </a:rPr>
              <a:t>L’ACTIVITE DU POLE JURIDIQUE</a:t>
            </a:r>
            <a:r>
              <a:rPr lang="fr-FR" sz="1800" b="0" dirty="0">
                <a:solidFill>
                  <a:schemeClr val="accent1">
                    <a:lumMod val="75000"/>
                  </a:schemeClr>
                </a:solidFill>
                <a:latin typeface="Arial Narrow" panose="020B0606020202030204" pitchFamily="34" charset="0"/>
              </a:rPr>
              <a:t>	</a:t>
            </a:r>
            <a:r>
              <a:rPr lang="fr-FR" sz="1800" dirty="0">
                <a:solidFill>
                  <a:schemeClr val="accent1">
                    <a:lumMod val="75000"/>
                  </a:schemeClr>
                </a:solidFill>
                <a:latin typeface="Arial Narrow" panose="020B0606020202030204" pitchFamily="34" charset="0"/>
              </a:rPr>
              <a:t>D30-31</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cs typeface="Arial" panose="020B0604020202020204" pitchFamily="34" charset="0"/>
              </a:rPr>
              <a:t>Les actes de disposition	D32</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173913" algn="l"/>
              </a:tabLst>
              <a:defRPr/>
            </a:pPr>
            <a:r>
              <a:rPr lang="fr-FR" sz="1800" b="0" dirty="0">
                <a:solidFill>
                  <a:schemeClr val="accent1">
                    <a:lumMod val="75000"/>
                  </a:schemeClr>
                </a:solidFill>
                <a:latin typeface="Arial Narrow" panose="020B0606020202030204" pitchFamily="34" charset="0"/>
                <a:cs typeface="Arial" panose="020B0604020202020204" pitchFamily="34" charset="0"/>
              </a:rPr>
              <a:t>Les autres actes	D33</a:t>
            </a:r>
          </a:p>
          <a:p>
            <a:pPr marL="342891" indent="-342891" algn="l" defTabSz="914377" fontAlgn="auto">
              <a:lnSpc>
                <a:spcPct val="150000"/>
              </a:lnSpc>
              <a:spcBef>
                <a:spcPct val="20000"/>
              </a:spcBef>
              <a:spcAft>
                <a:spcPts val="0"/>
              </a:spcAft>
              <a:buFont typeface="Arial" panose="020B0604020202020204" pitchFamily="34" charset="0"/>
              <a:buChar char="•"/>
              <a:tabLst>
                <a:tab pos="7173913" algn="l"/>
              </a:tabLst>
              <a:defRPr/>
            </a:pPr>
            <a:r>
              <a:rPr lang="fr-FR" sz="1800" dirty="0">
                <a:solidFill>
                  <a:schemeClr val="accent1">
                    <a:lumMod val="75000"/>
                  </a:schemeClr>
                </a:solidFill>
                <a:latin typeface="Arial Narrow" panose="020B0606020202030204" pitchFamily="34" charset="0"/>
              </a:rPr>
              <a:t>Nos perspectives d’amélioration et projets en 2025	D34-35-36</a:t>
            </a: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261225" algn="l"/>
              </a:tabLst>
              <a:defRPr/>
            </a:pPr>
            <a:endParaRPr lang="fr-FR" sz="1800" b="0" dirty="0">
              <a:solidFill>
                <a:schemeClr val="accent1">
                  <a:lumMod val="75000"/>
                </a:schemeClr>
              </a:solidFill>
              <a:latin typeface="Arial Narrow" panose="020B0606020202030204" pitchFamily="34" charset="0"/>
            </a:endParaRP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261225" algn="l"/>
              </a:tabLst>
              <a:defRPr/>
            </a:pPr>
            <a:endParaRPr lang="fr-FR" sz="1800" b="0" dirty="0">
              <a:solidFill>
                <a:schemeClr val="accent1">
                  <a:lumMod val="75000"/>
                </a:schemeClr>
              </a:solidFill>
              <a:latin typeface="Arial Narrow" panose="020B0606020202030204" pitchFamily="34" charset="0"/>
            </a:endParaRP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261225" algn="l"/>
              </a:tabLst>
              <a:defRPr/>
            </a:pPr>
            <a:endParaRPr lang="fr-FR" sz="1800" b="0" dirty="0">
              <a:solidFill>
                <a:schemeClr val="accent1">
                  <a:lumMod val="75000"/>
                </a:schemeClr>
              </a:solidFill>
              <a:latin typeface="Arial Narrow" panose="020B0606020202030204" pitchFamily="34" charset="0"/>
            </a:endParaRPr>
          </a:p>
          <a:p>
            <a:pPr marL="342891" marR="0" lvl="0" indent="-342891" algn="l" defTabSz="914377" rtl="0" eaLnBrk="1" fontAlgn="auto" latinLnBrk="0" hangingPunct="1">
              <a:lnSpc>
                <a:spcPct val="150000"/>
              </a:lnSpc>
              <a:spcBef>
                <a:spcPct val="20000"/>
              </a:spcBef>
              <a:spcAft>
                <a:spcPts val="0"/>
              </a:spcAft>
              <a:buClrTx/>
              <a:buSzTx/>
              <a:buFont typeface="Arial" panose="020B0604020202020204" pitchFamily="34" charset="0"/>
              <a:buChar char="•"/>
              <a:tabLst>
                <a:tab pos="7261225" algn="l"/>
              </a:tabLst>
              <a:defRPr/>
            </a:pPr>
            <a:endParaRPr lang="fr-FR" sz="1800" b="0" dirty="0">
              <a:solidFill>
                <a:schemeClr val="accent1">
                  <a:lumMod val="75000"/>
                </a:schemeClr>
              </a:solidFill>
              <a:latin typeface="Arial Narrow" panose="020B060602020203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Char char="•"/>
              <a:tabLst>
                <a:tab pos="6818313" algn="l"/>
              </a:tabLst>
              <a:defRPr/>
            </a:pPr>
            <a:endParaRPr kumimoji="0" lang="fr-FR" sz="1600" b="0"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61931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79F348-021D-D522-017A-98A8CDDBB1B6}"/>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re 9">
            <a:extLst>
              <a:ext uri="{FF2B5EF4-FFF2-40B4-BE49-F238E27FC236}">
                <a16:creationId xmlns:a16="http://schemas.microsoft.com/office/drawing/2014/main" id="{C8B04E36-C821-C32C-434D-9D7C1A823133}"/>
              </a:ext>
            </a:extLst>
          </p:cNvPr>
          <p:cNvSpPr>
            <a:spLocks noGrp="1"/>
          </p:cNvSpPr>
          <p:nvPr>
            <p:ph type="title"/>
          </p:nvPr>
        </p:nvSpPr>
        <p:spPr>
          <a:xfrm>
            <a:off x="2627784" y="404666"/>
            <a:ext cx="6048672" cy="484651"/>
          </a:xfrm>
          <a:solidFill>
            <a:schemeClr val="accent1">
              <a:lumMod val="50000"/>
            </a:schemeClr>
          </a:solidFill>
        </p:spPr>
        <p:txBody>
          <a:bodyPr anchor="b">
            <a:normAutofit fontScale="90000"/>
          </a:bodyPr>
          <a:lstStyle/>
          <a:p>
            <a:r>
              <a:rPr lang="fr-FR" sz="2800" b="1" dirty="0">
                <a:solidFill>
                  <a:srgbClr val="FFCC66"/>
                </a:solidFill>
                <a:latin typeface="Arial Narrow" panose="020B0606020202030204" pitchFamily="34" charset="0"/>
              </a:rPr>
              <a:t>L’Effectif des ETP accordé au budget 2024</a:t>
            </a:r>
          </a:p>
        </p:txBody>
      </p:sp>
      <p:pic>
        <p:nvPicPr>
          <p:cNvPr id="50" name="Picture 49" descr="Une image contenant motif, Bleu électrique, Caractère coloré, tissu&#10;&#10;Le contenu généré par l’IA peut être incorrect.">
            <a:extLst>
              <a:ext uri="{FF2B5EF4-FFF2-40B4-BE49-F238E27FC236}">
                <a16:creationId xmlns:a16="http://schemas.microsoft.com/office/drawing/2014/main" id="{D9EC7C44-1899-B2A0-9869-E1F11A75C1D4}"/>
              </a:ext>
            </a:extLst>
          </p:cNvPr>
          <p:cNvPicPr>
            <a:picLocks noChangeAspect="1"/>
          </p:cNvPicPr>
          <p:nvPr/>
        </p:nvPicPr>
        <p:blipFill>
          <a:blip r:embed="rId3"/>
          <a:srcRect l="54527" r="17249"/>
          <a:stretch>
            <a:fillRect/>
          </a:stretch>
        </p:blipFill>
        <p:spPr>
          <a:xfrm>
            <a:off x="-21675" y="11"/>
            <a:ext cx="2195716" cy="6857991"/>
          </a:xfrm>
          <a:prstGeom prst="rect">
            <a:avLst/>
          </a:prstGeom>
          <a:ln>
            <a:solidFill>
              <a:schemeClr val="bg1"/>
            </a:solidFill>
          </a:ln>
          <a:effectLst/>
        </p:spPr>
      </p:pic>
      <p:sp>
        <p:nvSpPr>
          <p:cNvPr id="5" name="Espace réservé du pied de page 1">
            <a:extLst>
              <a:ext uri="{FF2B5EF4-FFF2-40B4-BE49-F238E27FC236}">
                <a16:creationId xmlns:a16="http://schemas.microsoft.com/office/drawing/2014/main" id="{5914A35F-E4B7-5069-D62E-DE36C4B40F8B}"/>
              </a:ext>
            </a:extLst>
          </p:cNvPr>
          <p:cNvSpPr>
            <a:spLocks noGrp="1"/>
          </p:cNvSpPr>
          <p:nvPr>
            <p:ph type="ftr" sz="quarter" idx="11"/>
          </p:nvPr>
        </p:nvSpPr>
        <p:spPr>
          <a:xfrm>
            <a:off x="28640" y="6458537"/>
            <a:ext cx="1879064" cy="365125"/>
          </a:xfrm>
        </p:spPr>
        <p:txBody>
          <a:bodyPr>
            <a:normAutofit/>
          </a:bodyPr>
          <a:lstStyle/>
          <a:p>
            <a:pPr algn="l">
              <a:spcAft>
                <a:spcPts val="600"/>
              </a:spcAft>
              <a:defRPr/>
            </a:pPr>
            <a:r>
              <a:rPr lang="fr-FR" sz="900" b="0" i="1" dirty="0">
                <a:solidFill>
                  <a:schemeClr val="bg1"/>
                </a:solidFill>
                <a:latin typeface="Arial Narrow" panose="020B0606020202030204" pitchFamily="34" charset="0"/>
              </a:rPr>
              <a:t>Rapport ATH sur l'Activité 2024</a:t>
            </a:r>
          </a:p>
        </p:txBody>
      </p:sp>
      <p:graphicFrame>
        <p:nvGraphicFramePr>
          <p:cNvPr id="49" name="Espace réservé du contenu 13">
            <a:extLst>
              <a:ext uri="{FF2B5EF4-FFF2-40B4-BE49-F238E27FC236}">
                <a16:creationId xmlns:a16="http://schemas.microsoft.com/office/drawing/2014/main" id="{B3A2DA6E-7698-31EA-D02B-4B1353A32BDE}"/>
              </a:ext>
            </a:extLst>
          </p:cNvPr>
          <p:cNvGraphicFramePr>
            <a:graphicFrameLocks noGrp="1"/>
          </p:cNvGraphicFramePr>
          <p:nvPr>
            <p:ph idx="1"/>
            <p:extLst>
              <p:ext uri="{D42A27DB-BD31-4B8C-83A1-F6EECF244321}">
                <p14:modId xmlns:p14="http://schemas.microsoft.com/office/powerpoint/2010/main" val="3488814731"/>
              </p:ext>
            </p:extLst>
          </p:nvPr>
        </p:nvGraphicFramePr>
        <p:xfrm>
          <a:off x="2411762" y="889317"/>
          <a:ext cx="6354931" cy="52759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llipse 1">
            <a:extLst>
              <a:ext uri="{FF2B5EF4-FFF2-40B4-BE49-F238E27FC236}">
                <a16:creationId xmlns:a16="http://schemas.microsoft.com/office/drawing/2014/main" id="{95EA2A1E-60F3-1A8B-29EB-E9899FB30BE9}"/>
              </a:ext>
            </a:extLst>
          </p:cNvPr>
          <p:cNvSpPr/>
          <p:nvPr/>
        </p:nvSpPr>
        <p:spPr>
          <a:xfrm>
            <a:off x="28640" y="1814483"/>
            <a:ext cx="2095091" cy="1728192"/>
          </a:xfrm>
          <a:prstGeom prst="ellipse">
            <a:avLst/>
          </a:prstGeom>
          <a:noFill/>
          <a:ln>
            <a:solidFill>
              <a:srgbClr val="FFCC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latin typeface="Arial Narrow" panose="020B0606020202030204" pitchFamily="34" charset="0"/>
              </a:rPr>
              <a:t>38,40</a:t>
            </a:r>
            <a:br>
              <a:rPr lang="fr-FR" sz="2800" dirty="0">
                <a:latin typeface="Arial Narrow" panose="020B0606020202030204" pitchFamily="34" charset="0"/>
              </a:rPr>
            </a:br>
            <a:r>
              <a:rPr lang="fr-FR" sz="2800" dirty="0">
                <a:latin typeface="Arial Narrow" panose="020B0606020202030204" pitchFamily="34" charset="0"/>
              </a:rPr>
              <a:t>Salariés</a:t>
            </a:r>
          </a:p>
        </p:txBody>
      </p:sp>
    </p:spTree>
    <p:extLst>
      <p:ext uri="{BB962C8B-B14F-4D97-AF65-F5344CB8AC3E}">
        <p14:creationId xmlns:p14="http://schemas.microsoft.com/office/powerpoint/2010/main" val="2374792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614167"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fontAlgn="auto">
              <a:spcBef>
                <a:spcPts val="0"/>
              </a:spcBef>
              <a:spcAft>
                <a:spcPts val="0"/>
              </a:spcAft>
              <a:defRPr/>
            </a:pPr>
            <a:endParaRPr lang="en-US" sz="1800" b="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fontAlgn="auto">
              <a:spcBef>
                <a:spcPts val="0"/>
              </a:spcBef>
              <a:spcAft>
                <a:spcPts val="0"/>
              </a:spcAft>
              <a:defRPr/>
            </a:pPr>
            <a:endParaRPr lang="en-US" sz="1800" b="0">
              <a:solidFill>
                <a:prstClr val="white"/>
              </a:solidFill>
              <a:latin typeface="Calibri" panose="020F0502020204030204"/>
            </a:endParaRPr>
          </a:p>
        </p:txBody>
      </p:sp>
      <p:sp>
        <p:nvSpPr>
          <p:cNvPr id="4" name="Titre 1"/>
          <p:cNvSpPr>
            <a:spLocks noGrp="1"/>
          </p:cNvSpPr>
          <p:nvPr>
            <p:ph type="title"/>
          </p:nvPr>
        </p:nvSpPr>
        <p:spPr>
          <a:xfrm>
            <a:off x="466344" y="1161288"/>
            <a:ext cx="2449472" cy="4526280"/>
          </a:xfrm>
          <a:solidFill>
            <a:schemeClr val="accent1">
              <a:lumMod val="50000"/>
            </a:schemeClr>
          </a:solidFill>
        </p:spPr>
        <p:style>
          <a:lnRef idx="1">
            <a:schemeClr val="accent6"/>
          </a:lnRef>
          <a:fillRef idx="2">
            <a:schemeClr val="accent6"/>
          </a:fillRef>
          <a:effectRef idx="1">
            <a:schemeClr val="accent6"/>
          </a:effectRef>
          <a:fontRef idx="minor">
            <a:schemeClr val="dk1"/>
          </a:fontRef>
        </p:style>
        <p:txBody>
          <a:bodyPr>
            <a:normAutofit/>
          </a:bodyPr>
          <a:lstStyle/>
          <a:p>
            <a:r>
              <a:rPr lang="fr-FR" altLang="fr-FR" sz="3500" b="1" dirty="0">
                <a:solidFill>
                  <a:srgbClr val="FFCC66"/>
                </a:solidFill>
                <a:latin typeface="Arial Narrow" panose="020B0606020202030204" pitchFamily="34" charset="0"/>
                <a:cs typeface="Arial" panose="020B0604020202020204" pitchFamily="34" charset="0"/>
              </a:rPr>
              <a:t>Les</a:t>
            </a:r>
            <a:br>
              <a:rPr lang="fr-FR" altLang="fr-FR" sz="3500" b="1" dirty="0">
                <a:solidFill>
                  <a:srgbClr val="FFCC66"/>
                </a:solidFill>
                <a:latin typeface="Arial Narrow" panose="020B0606020202030204" pitchFamily="34" charset="0"/>
                <a:cs typeface="Arial" panose="020B0604020202020204" pitchFamily="34" charset="0"/>
              </a:rPr>
            </a:br>
            <a:r>
              <a:rPr lang="fr-FR" altLang="fr-FR" sz="3500" b="1" dirty="0">
                <a:solidFill>
                  <a:srgbClr val="FFCC66"/>
                </a:solidFill>
                <a:latin typeface="Arial Narrow" panose="020B0606020202030204" pitchFamily="34" charset="0"/>
                <a:cs typeface="Arial" panose="020B0604020202020204" pitchFamily="34" charset="0"/>
              </a:rPr>
              <a:t>Mouvements de l’Equipe </a:t>
            </a:r>
            <a:br>
              <a:rPr lang="fr-FR" altLang="fr-FR" sz="3500" b="1" dirty="0">
                <a:solidFill>
                  <a:srgbClr val="FFCC66"/>
                </a:solidFill>
                <a:latin typeface="Arial Narrow" panose="020B0606020202030204" pitchFamily="34" charset="0"/>
                <a:cs typeface="Arial" panose="020B0604020202020204" pitchFamily="34" charset="0"/>
              </a:rPr>
            </a:br>
            <a:endParaRPr lang="fr-FR" altLang="fr-FR" sz="3500" b="1" dirty="0">
              <a:solidFill>
                <a:srgbClr val="FFCC66"/>
              </a:solidFill>
              <a:latin typeface="Arial Narrow" panose="020B0606020202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02052"/>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p:cNvSpPr>
            <a:spLocks noGrp="1"/>
          </p:cNvSpPr>
          <p:nvPr>
            <p:ph idx="1"/>
          </p:nvPr>
        </p:nvSpPr>
        <p:spPr>
          <a:xfrm>
            <a:off x="3491880" y="1027606"/>
            <a:ext cx="5616624" cy="5158558"/>
          </a:xfrm>
        </p:spPr>
        <p:txBody>
          <a:bodyPr numCol="2" anchor="ctr">
            <a:normAutofit fontScale="40000" lnSpcReduction="20000"/>
          </a:bodyPr>
          <a:lstStyle/>
          <a:p>
            <a:pPr marL="449569" marR="268599" algn="just">
              <a:lnSpc>
                <a:spcPct val="150000"/>
              </a:lnSpc>
              <a:spcAft>
                <a:spcPts val="1000"/>
              </a:spcAft>
              <a:buNone/>
            </a:pPr>
            <a:r>
              <a:rPr lang="fr-FR" sz="4300" b="1" dirty="0">
                <a:solidFill>
                  <a:srgbClr val="FFCC66"/>
                </a:solidFill>
                <a:latin typeface="Arial Narrow" panose="020B0606020202030204" pitchFamily="34" charset="0"/>
                <a:ea typeface="Calibri" panose="020F0502020204030204" pitchFamily="34" charset="0"/>
                <a:sym typeface="Wingdings" panose="05000000000000000000" pitchFamily="2" charset="2"/>
              </a:rPr>
              <a:t></a:t>
            </a:r>
            <a:r>
              <a:rPr lang="fr-FR" sz="4300" b="1" dirty="0">
                <a:solidFill>
                  <a:srgbClr val="FFCC66"/>
                </a:solidFill>
                <a:latin typeface="Arial Narrow" panose="020B0606020202030204" pitchFamily="34" charset="0"/>
                <a:ea typeface="Calibri" panose="020F0502020204030204" pitchFamily="34" charset="0"/>
              </a:rPr>
              <a:t> </a:t>
            </a:r>
            <a:r>
              <a:rPr lang="fr-FR" sz="4300" b="1" u="sng" dirty="0">
                <a:solidFill>
                  <a:srgbClr val="FFCC66"/>
                </a:solidFill>
                <a:uFill>
                  <a:solidFill>
                    <a:schemeClr val="accent1">
                      <a:lumMod val="75000"/>
                    </a:schemeClr>
                  </a:solidFill>
                </a:uFill>
                <a:latin typeface="Arial Narrow" panose="020B0606020202030204" pitchFamily="34" charset="0"/>
                <a:ea typeface="Calibri" panose="020F0502020204030204" pitchFamily="34" charset="0"/>
              </a:rPr>
              <a:t>Les départs (8)</a:t>
            </a:r>
            <a:endParaRPr lang="fr-FR" sz="4300" b="1" u="sng" dirty="0">
              <a:solidFill>
                <a:srgbClr val="FFCC66"/>
              </a:solidFill>
              <a:uFill>
                <a:solidFill>
                  <a:schemeClr val="accent1">
                    <a:lumMod val="75000"/>
                  </a:schemeClr>
                </a:solidFill>
              </a:uFill>
              <a:latin typeface="Arial" panose="020B0604020202020204" pitchFamily="34" charset="0"/>
              <a:ea typeface="Calibri" panose="020F0502020204030204" pitchFamily="34" charset="0"/>
            </a:endParaRPr>
          </a:p>
          <a:p>
            <a:pPr marR="268599">
              <a:lnSpc>
                <a:spcPct val="150000"/>
              </a:lnSpc>
              <a:spcAft>
                <a:spcPts val="1000"/>
              </a:spcAft>
              <a:buFont typeface="Wingdings" panose="05000000000000000000" pitchFamily="2" charset="2"/>
              <a:buChar char="ü"/>
            </a:pPr>
            <a:r>
              <a:rPr lang="fr-FR" sz="4300" b="1" dirty="0">
                <a:solidFill>
                  <a:srgbClr val="FFCC66"/>
                </a:solidFill>
                <a:latin typeface="Arial Narrow" panose="020B0606020202030204" pitchFamily="34" charset="0"/>
                <a:ea typeface="Calibri" panose="020F0502020204030204" pitchFamily="34" charset="0"/>
              </a:rPr>
              <a:t>1 licenciement pour inaptitude d’un DMJPM – fonction de volance</a:t>
            </a:r>
            <a:endParaRPr lang="fr-FR" sz="4300" b="1" dirty="0">
              <a:solidFill>
                <a:srgbClr val="FFCC66"/>
              </a:solidFill>
              <a:latin typeface="Arial" panose="020B0604020202020204" pitchFamily="34" charset="0"/>
              <a:ea typeface="Calibri" panose="020F0502020204030204" pitchFamily="34" charset="0"/>
            </a:endParaRPr>
          </a:p>
          <a:p>
            <a:pPr marR="268599">
              <a:lnSpc>
                <a:spcPct val="150000"/>
              </a:lnSpc>
              <a:spcAft>
                <a:spcPts val="1000"/>
              </a:spcAft>
              <a:buFont typeface="Wingdings" panose="05000000000000000000" pitchFamily="2" charset="2"/>
              <a:buChar char="ü"/>
            </a:pPr>
            <a:r>
              <a:rPr lang="fr-FR" sz="4300" b="1" dirty="0">
                <a:solidFill>
                  <a:srgbClr val="FFCC66"/>
                </a:solidFill>
                <a:latin typeface="Arial Narrow" panose="020B0606020202030204" pitchFamily="34" charset="0"/>
                <a:ea typeface="Calibri" panose="020F0502020204030204" pitchFamily="34" charset="0"/>
              </a:rPr>
              <a:t>4 démissions de DMJPM et d’1 assistante juridique pour d’autres aventures professionnelles </a:t>
            </a:r>
            <a:endParaRPr lang="fr-FR" sz="4300" b="1" dirty="0">
              <a:solidFill>
                <a:srgbClr val="FFCC66"/>
              </a:solidFill>
              <a:latin typeface="Arial" panose="020B0604020202020204" pitchFamily="34" charset="0"/>
              <a:ea typeface="Calibri" panose="020F0502020204030204" pitchFamily="34" charset="0"/>
            </a:endParaRPr>
          </a:p>
          <a:p>
            <a:pPr marR="268599">
              <a:lnSpc>
                <a:spcPct val="150000"/>
              </a:lnSpc>
              <a:spcAft>
                <a:spcPts val="1000"/>
              </a:spcAft>
              <a:buFont typeface="Wingdings" panose="05000000000000000000" pitchFamily="2" charset="2"/>
              <a:buChar char="ü"/>
            </a:pPr>
            <a:r>
              <a:rPr lang="fr-FR" sz="4300" b="1" dirty="0">
                <a:solidFill>
                  <a:srgbClr val="FFCC66"/>
                </a:solidFill>
                <a:latin typeface="Arial Narrow" panose="020B0606020202030204" pitchFamily="34" charset="0"/>
                <a:ea typeface="Calibri" panose="020F0502020204030204" pitchFamily="34" charset="0"/>
              </a:rPr>
              <a:t>1 départ d’une Juriste/ DMJPM, pour un déménagement dans un autre département.</a:t>
            </a:r>
          </a:p>
          <a:p>
            <a:pPr marL="106677" marR="268599" indent="0" algn="just">
              <a:lnSpc>
                <a:spcPct val="150000"/>
              </a:lnSpc>
              <a:spcAft>
                <a:spcPts val="1000"/>
              </a:spcAft>
              <a:buNone/>
            </a:pPr>
            <a:r>
              <a:rPr lang="fr-FR" sz="4300" b="1" dirty="0">
                <a:solidFill>
                  <a:schemeClr val="accent1">
                    <a:lumMod val="75000"/>
                  </a:schemeClr>
                </a:solidFill>
                <a:uFill>
                  <a:solidFill>
                    <a:schemeClr val="accent1">
                      <a:lumMod val="75000"/>
                    </a:schemeClr>
                  </a:solidFill>
                </a:uFill>
                <a:latin typeface="Arial Narrow" panose="020B0606020202030204" pitchFamily="34" charset="0"/>
                <a:ea typeface="Calibri" panose="020F0502020204030204" pitchFamily="34" charset="0"/>
                <a:sym typeface="Wingdings" panose="05000000000000000000" pitchFamily="2" charset="2"/>
              </a:rPr>
              <a:t></a:t>
            </a:r>
            <a:r>
              <a:rPr lang="fr-FR" sz="4300" b="1" dirty="0">
                <a:solidFill>
                  <a:schemeClr val="accent1">
                    <a:lumMod val="75000"/>
                  </a:schemeClr>
                </a:solidFill>
                <a:uFill>
                  <a:solidFill>
                    <a:schemeClr val="accent1">
                      <a:lumMod val="75000"/>
                    </a:schemeClr>
                  </a:solidFill>
                </a:uFill>
                <a:latin typeface="Arial Narrow" panose="020B0606020202030204" pitchFamily="34" charset="0"/>
                <a:ea typeface="Calibri" panose="020F0502020204030204" pitchFamily="34" charset="0"/>
              </a:rPr>
              <a:t> </a:t>
            </a:r>
            <a:r>
              <a:rPr lang="fr-FR" sz="4300" b="1" u="sng" dirty="0">
                <a:solidFill>
                  <a:schemeClr val="accent1">
                    <a:lumMod val="75000"/>
                  </a:schemeClr>
                </a:solidFill>
                <a:uFill>
                  <a:solidFill>
                    <a:srgbClr val="FFCC66"/>
                  </a:solidFill>
                </a:uFill>
                <a:latin typeface="Arial Narrow" panose="020B0606020202030204" pitchFamily="34" charset="0"/>
                <a:ea typeface="Calibri" panose="020F0502020204030204" pitchFamily="34" charset="0"/>
              </a:rPr>
              <a:t>Les nouvelles arrivées (7)</a:t>
            </a:r>
            <a:endParaRPr lang="fr-FR" sz="4300" b="1" u="sng" dirty="0">
              <a:solidFill>
                <a:schemeClr val="accent1">
                  <a:lumMod val="75000"/>
                </a:schemeClr>
              </a:solidFill>
              <a:uFill>
                <a:solidFill>
                  <a:srgbClr val="FFCC66"/>
                </a:solidFill>
              </a:uFill>
              <a:latin typeface="Arial" panose="020B0604020202020204" pitchFamily="34" charset="0"/>
              <a:ea typeface="Calibri" panose="020F0502020204030204" pitchFamily="34" charset="0"/>
            </a:endParaRPr>
          </a:p>
          <a:p>
            <a:pPr marR="268599" algn="just">
              <a:lnSpc>
                <a:spcPct val="150000"/>
              </a:lnSpc>
              <a:spcAft>
                <a:spcPts val="1000"/>
              </a:spcAft>
              <a:buFont typeface="Wingdings" panose="05000000000000000000" pitchFamily="2" charset="2"/>
              <a:buChar char="ü"/>
            </a:pPr>
            <a:r>
              <a:rPr lang="fr-FR" sz="4300" b="1" dirty="0">
                <a:solidFill>
                  <a:schemeClr val="accent1">
                    <a:lumMod val="75000"/>
                  </a:schemeClr>
                </a:solidFill>
                <a:latin typeface="Arial Narrow" panose="020B0606020202030204" pitchFamily="34" charset="0"/>
                <a:ea typeface="Calibri" panose="020F0502020204030204" pitchFamily="34" charset="0"/>
              </a:rPr>
              <a:t>4  DMJPM</a:t>
            </a:r>
            <a:endParaRPr lang="fr-FR" sz="4300" b="1" dirty="0">
              <a:solidFill>
                <a:schemeClr val="accent1">
                  <a:lumMod val="75000"/>
                </a:schemeClr>
              </a:solidFill>
              <a:latin typeface="Arial" panose="020B0604020202020204" pitchFamily="34" charset="0"/>
              <a:ea typeface="Calibri" panose="020F0502020204030204" pitchFamily="34" charset="0"/>
            </a:endParaRPr>
          </a:p>
          <a:p>
            <a:pPr marR="268599" algn="just">
              <a:lnSpc>
                <a:spcPct val="150000"/>
              </a:lnSpc>
              <a:spcAft>
                <a:spcPts val="1000"/>
              </a:spcAft>
              <a:buFont typeface="Wingdings" panose="05000000000000000000" pitchFamily="2" charset="2"/>
              <a:buChar char="ü"/>
            </a:pPr>
            <a:r>
              <a:rPr lang="fr-FR" sz="4300" b="1" dirty="0">
                <a:solidFill>
                  <a:schemeClr val="accent1">
                    <a:lumMod val="75000"/>
                  </a:schemeClr>
                </a:solidFill>
                <a:latin typeface="Arial Narrow" panose="020B0606020202030204" pitchFamily="34" charset="0"/>
                <a:ea typeface="Calibri" panose="020F0502020204030204" pitchFamily="34" charset="0"/>
              </a:rPr>
              <a:t>1 juriste/DMJPM</a:t>
            </a:r>
            <a:endParaRPr lang="fr-FR" sz="4300" b="1" dirty="0">
              <a:solidFill>
                <a:schemeClr val="accent1">
                  <a:lumMod val="75000"/>
                </a:schemeClr>
              </a:solidFill>
              <a:latin typeface="Arial" panose="020B0604020202020204" pitchFamily="34" charset="0"/>
              <a:ea typeface="Calibri" panose="020F0502020204030204" pitchFamily="34" charset="0"/>
            </a:endParaRPr>
          </a:p>
          <a:p>
            <a:pPr marR="268599" algn="just">
              <a:lnSpc>
                <a:spcPct val="150000"/>
              </a:lnSpc>
              <a:spcAft>
                <a:spcPts val="1000"/>
              </a:spcAft>
              <a:buFont typeface="Wingdings" panose="05000000000000000000" pitchFamily="2" charset="2"/>
              <a:buChar char="ü"/>
            </a:pPr>
            <a:r>
              <a:rPr lang="fr-FR" sz="4300" b="1" dirty="0">
                <a:solidFill>
                  <a:schemeClr val="accent1">
                    <a:lumMod val="75000"/>
                  </a:schemeClr>
                </a:solidFill>
                <a:latin typeface="Arial Narrow" panose="020B0606020202030204" pitchFamily="34" charset="0"/>
                <a:ea typeface="Calibri" panose="020F0502020204030204" pitchFamily="34" charset="0"/>
              </a:rPr>
              <a:t>1 responsable de service DMJPM en prévision d’un départ à la retraite</a:t>
            </a:r>
            <a:endParaRPr lang="fr-FR" sz="4300" b="1" dirty="0">
              <a:solidFill>
                <a:schemeClr val="accent1">
                  <a:lumMod val="75000"/>
                </a:schemeClr>
              </a:solidFill>
              <a:latin typeface="Arial" panose="020B0604020202020204" pitchFamily="34" charset="0"/>
              <a:ea typeface="Calibri" panose="020F0502020204030204" pitchFamily="34" charset="0"/>
            </a:endParaRPr>
          </a:p>
          <a:p>
            <a:pPr marR="268599">
              <a:lnSpc>
                <a:spcPct val="150000"/>
              </a:lnSpc>
              <a:spcAft>
                <a:spcPts val="1000"/>
              </a:spcAft>
              <a:buFont typeface="Wingdings" panose="05000000000000000000" pitchFamily="2" charset="2"/>
              <a:buChar char="ü"/>
            </a:pPr>
            <a:r>
              <a:rPr lang="fr-FR" sz="4300" b="1" dirty="0">
                <a:solidFill>
                  <a:schemeClr val="accent1">
                    <a:lumMod val="75000"/>
                  </a:schemeClr>
                </a:solidFill>
                <a:latin typeface="Arial Narrow" panose="020B0606020202030204" pitchFamily="34" charset="0"/>
                <a:ea typeface="Calibri" panose="020F0502020204030204" pitchFamily="34" charset="0"/>
              </a:rPr>
              <a:t>1 assistante en contrat d’alternance SP3S jusqu’à fin août 2025.</a:t>
            </a:r>
            <a:endParaRPr lang="fr-FR" sz="4300" b="1" dirty="0">
              <a:solidFill>
                <a:schemeClr val="accent1">
                  <a:lumMod val="75000"/>
                </a:schemeClr>
              </a:solidFill>
              <a:latin typeface="Arial" panose="020B0604020202020204" pitchFamily="34" charset="0"/>
              <a:ea typeface="Calibri" panose="020F0502020204030204" pitchFamily="34" charset="0"/>
            </a:endParaRPr>
          </a:p>
          <a:p>
            <a:pPr marL="0" indent="0">
              <a:lnSpc>
                <a:spcPct val="90000"/>
              </a:lnSpc>
              <a:buNone/>
            </a:pPr>
            <a:endParaRPr lang="fr-FR" sz="1400" dirty="0"/>
          </a:p>
        </p:txBody>
      </p:sp>
      <p:sp>
        <p:nvSpPr>
          <p:cNvPr id="2" name="Espace réservé du pied de page 1">
            <a:extLst>
              <a:ext uri="{FF2B5EF4-FFF2-40B4-BE49-F238E27FC236}">
                <a16:creationId xmlns:a16="http://schemas.microsoft.com/office/drawing/2014/main" id="{E3C2DF61-B05C-2DD5-5649-BCF2797A54F2}"/>
              </a:ext>
            </a:extLst>
          </p:cNvPr>
          <p:cNvSpPr>
            <a:spLocks noGrp="1"/>
          </p:cNvSpPr>
          <p:nvPr>
            <p:ph type="ftr" sz="quarter" idx="11"/>
          </p:nvPr>
        </p:nvSpPr>
        <p:spPr>
          <a:xfrm>
            <a:off x="-5558" y="6483733"/>
            <a:ext cx="1913262" cy="365125"/>
          </a:xfrm>
        </p:spPr>
        <p:txBody>
          <a:bodyPr>
            <a:normAutofit/>
          </a:bodyPr>
          <a:lstStyle/>
          <a:p>
            <a:pPr algn="l">
              <a:spcAft>
                <a:spcPts val="600"/>
              </a:spcAft>
              <a:defRPr/>
            </a:pPr>
            <a:r>
              <a:rPr lang="fr-FR" sz="900" b="0" i="1" dirty="0">
                <a:solidFill>
                  <a:schemeClr val="accent1">
                    <a:lumMod val="75000"/>
                  </a:schemeClr>
                </a:solidFill>
                <a:latin typeface="Arial Narrow" panose="020B0606020202030204" pitchFamily="34" charset="0"/>
              </a:rPr>
              <a:t>Rapport  ATH sur l'Activité 2024</a:t>
            </a:r>
          </a:p>
        </p:txBody>
      </p:sp>
      <p:sp>
        <p:nvSpPr>
          <p:cNvPr id="10" name="ZoneTexte 9">
            <a:extLst>
              <a:ext uri="{FF2B5EF4-FFF2-40B4-BE49-F238E27FC236}">
                <a16:creationId xmlns:a16="http://schemas.microsoft.com/office/drawing/2014/main" id="{BAB9F018-8523-66C7-0F9C-AA0F2A126336}"/>
              </a:ext>
            </a:extLst>
          </p:cNvPr>
          <p:cNvSpPr txBox="1"/>
          <p:nvPr/>
        </p:nvSpPr>
        <p:spPr>
          <a:xfrm>
            <a:off x="3622971" y="298281"/>
            <a:ext cx="5256583" cy="590931"/>
          </a:xfrm>
          <a:prstGeom prst="rect">
            <a:avLst/>
          </a:prstGeom>
          <a:noFill/>
        </p:spPr>
        <p:txBody>
          <a:bodyPr wrap="square" rtlCol="0">
            <a:spAutoFit/>
          </a:bodyPr>
          <a:lstStyle/>
          <a:p>
            <a:pPr algn="l">
              <a:lnSpc>
                <a:spcPct val="90000"/>
              </a:lnSpc>
            </a:pPr>
            <a:r>
              <a:rPr lang="fr-FR" sz="1800" b="0" dirty="0">
                <a:solidFill>
                  <a:schemeClr val="tx1"/>
                </a:solidFill>
                <a:latin typeface="Arial Narrow" panose="020B0606020202030204" pitchFamily="34" charset="0"/>
              </a:rPr>
              <a:t>Les mouvements de personnel sont principalement observés chez les DMJPM comme chaque année.</a:t>
            </a:r>
            <a:endParaRPr lang="fr-FR" sz="1800" b="0" dirty="0">
              <a:solidFill>
                <a:schemeClr val="tx2"/>
              </a:solidFill>
              <a:latin typeface="Arial Narrow" panose="020B0606020202030204" pitchFamily="34" charset="0"/>
            </a:endParaRPr>
          </a:p>
        </p:txBody>
      </p:sp>
      <p:sp>
        <p:nvSpPr>
          <p:cNvPr id="12" name="ZoneTexte 11">
            <a:extLst>
              <a:ext uri="{FF2B5EF4-FFF2-40B4-BE49-F238E27FC236}">
                <a16:creationId xmlns:a16="http://schemas.microsoft.com/office/drawing/2014/main" id="{E432895D-9549-405E-99E3-82586D1168F5}"/>
              </a:ext>
            </a:extLst>
          </p:cNvPr>
          <p:cNvSpPr txBox="1"/>
          <p:nvPr/>
        </p:nvSpPr>
        <p:spPr>
          <a:xfrm>
            <a:off x="3105194" y="6245787"/>
            <a:ext cx="6048672" cy="286232"/>
          </a:xfrm>
          <a:prstGeom prst="rect">
            <a:avLst/>
          </a:prstGeom>
          <a:noFill/>
        </p:spPr>
        <p:txBody>
          <a:bodyPr wrap="square" rtlCol="0">
            <a:spAutoFit/>
          </a:bodyPr>
          <a:lstStyle/>
          <a:p>
            <a:pPr algn="l">
              <a:lnSpc>
                <a:spcPct val="90000"/>
              </a:lnSpc>
            </a:pPr>
            <a:r>
              <a:rPr lang="fr-FR" sz="1400" b="0" u="sng" dirty="0">
                <a:solidFill>
                  <a:schemeClr val="tx1"/>
                </a:solidFill>
                <a:latin typeface="Arial Narrow" panose="020B0606020202030204" pitchFamily="34" charset="0"/>
              </a:rPr>
              <a:t>A noter</a:t>
            </a:r>
            <a:r>
              <a:rPr lang="fr-FR" sz="1400" b="0" dirty="0">
                <a:solidFill>
                  <a:schemeClr val="tx1"/>
                </a:solidFill>
                <a:latin typeface="Arial Narrow" panose="020B0606020202030204" pitchFamily="34" charset="0"/>
              </a:rPr>
              <a:t> :</a:t>
            </a:r>
            <a:r>
              <a:rPr lang="fr-FR" sz="1400" b="0" dirty="0">
                <a:solidFill>
                  <a:schemeClr val="tx1"/>
                </a:solidFill>
                <a:latin typeface="Arial Narrow" panose="020B0606020202030204" pitchFamily="34" charset="0"/>
                <a:ea typeface="Calibri" panose="020F0502020204030204" pitchFamily="34" charset="0"/>
              </a:rPr>
              <a:t>1 congé maternité d’1 assistante remplacée par 1 assistante en CDD</a:t>
            </a:r>
          </a:p>
        </p:txBody>
      </p:sp>
    </p:spTree>
    <p:extLst>
      <p:ext uri="{BB962C8B-B14F-4D97-AF65-F5344CB8AC3E}">
        <p14:creationId xmlns:p14="http://schemas.microsoft.com/office/powerpoint/2010/main" val="2814665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2">
            <a:extLst>
              <a:ext uri="{FF2B5EF4-FFF2-40B4-BE49-F238E27FC236}">
                <a16:creationId xmlns:a16="http://schemas.microsoft.com/office/drawing/2014/main" id="{F99BE459-F962-4BC9-B749-783A42BA2B67}"/>
              </a:ext>
            </a:extLst>
          </p:cNvPr>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dirty="0"/>
          </a:p>
        </p:txBody>
      </p:sp>
      <p:sp>
        <p:nvSpPr>
          <p:cNvPr id="22" name="Rectangle 36">
            <a:extLst>
              <a:ext uri="{FF2B5EF4-FFF2-40B4-BE49-F238E27FC236}">
                <a16:creationId xmlns:a16="http://schemas.microsoft.com/office/drawing/2014/main" id="{1B2C8BE4-9965-4731-B86A-3E1F5119E57C}"/>
              </a:ext>
            </a:extLst>
          </p:cNvPr>
          <p:cNvSpPr>
            <a:spLocks noChangeArrowheads="1"/>
          </p:cNvSpPr>
          <p:nvPr/>
        </p:nvSpPr>
        <p:spPr bwMode="auto">
          <a:xfrm>
            <a:off x="3180051" y="1845723"/>
            <a:ext cx="59766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l" eaLnBrk="0" hangingPunct="0"/>
            <a:endParaRPr lang="fr-FR" altLang="fr-FR" sz="600" b="0" dirty="0">
              <a:solidFill>
                <a:schemeClr val="tx1"/>
              </a:solidFill>
            </a:endParaRPr>
          </a:p>
          <a:p>
            <a:pPr algn="l" eaLnBrk="0" hangingPunct="0"/>
            <a:br>
              <a:rPr lang="fr-FR" altLang="fr-FR" sz="1800" b="0" dirty="0">
                <a:solidFill>
                  <a:schemeClr val="tx1"/>
                </a:solidFill>
                <a:latin typeface="Arial" panose="020B0604020202020204" pitchFamily="34" charset="0"/>
              </a:rPr>
            </a:br>
            <a:endParaRPr lang="fr-FR" altLang="fr-FR" sz="1800" b="0" dirty="0">
              <a:solidFill>
                <a:schemeClr val="tx1"/>
              </a:solidFill>
              <a:latin typeface="Arial" panose="020B0604020202020204" pitchFamily="34" charset="0"/>
            </a:endParaRPr>
          </a:p>
          <a:p>
            <a:pPr algn="l" eaLnBrk="0" hangingPunct="0"/>
            <a:endParaRPr lang="fr-FR" altLang="fr-FR" sz="1800" b="0" dirty="0">
              <a:solidFill>
                <a:schemeClr val="tx1"/>
              </a:solidFill>
              <a:latin typeface="Arial" panose="020B0604020202020204" pitchFamily="34" charset="0"/>
            </a:endParaRPr>
          </a:p>
        </p:txBody>
      </p:sp>
      <p:sp>
        <p:nvSpPr>
          <p:cNvPr id="29" name="Rectangle 37">
            <a:extLst>
              <a:ext uri="{FF2B5EF4-FFF2-40B4-BE49-F238E27FC236}">
                <a16:creationId xmlns:a16="http://schemas.microsoft.com/office/drawing/2014/main" id="{4145831D-D500-4850-AB4A-777D69BB521F}"/>
              </a:ext>
            </a:extLst>
          </p:cNvPr>
          <p:cNvSpPr>
            <a:spLocks noChangeArrowheads="1"/>
          </p:cNvSpPr>
          <p:nvPr/>
        </p:nvSpPr>
        <p:spPr bwMode="auto">
          <a:xfrm>
            <a:off x="0" y="1847851"/>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dirty="0"/>
          </a:p>
        </p:txBody>
      </p:sp>
      <p:sp>
        <p:nvSpPr>
          <p:cNvPr id="2049" name="ZoneTexte 2048"/>
          <p:cNvSpPr txBox="1"/>
          <p:nvPr/>
        </p:nvSpPr>
        <p:spPr>
          <a:xfrm>
            <a:off x="1817948" y="807924"/>
            <a:ext cx="1296144" cy="646331"/>
          </a:xfrm>
          <a:prstGeom prst="rect">
            <a:avLst/>
          </a:prstGeom>
          <a:noFill/>
        </p:spPr>
        <p:txBody>
          <a:bodyPr wrap="square" rtlCol="0">
            <a:spAutoFit/>
          </a:bodyPr>
          <a:lstStyle/>
          <a:p>
            <a:r>
              <a:rPr lang="fr-FR" sz="3600" dirty="0">
                <a:solidFill>
                  <a:schemeClr val="bg1"/>
                </a:solidFill>
                <a:latin typeface="Arial Narrow" panose="020B0606020202030204" pitchFamily="34" charset="0"/>
              </a:rPr>
              <a:t>2023</a:t>
            </a:r>
          </a:p>
        </p:txBody>
      </p:sp>
      <p:grpSp>
        <p:nvGrpSpPr>
          <p:cNvPr id="8" name="Groupe 7"/>
          <p:cNvGrpSpPr/>
          <p:nvPr/>
        </p:nvGrpSpPr>
        <p:grpSpPr>
          <a:xfrm>
            <a:off x="3" y="2"/>
            <a:ext cx="4427983" cy="6859271"/>
            <a:chOff x="0" y="0"/>
            <a:chExt cx="2765286" cy="9125712"/>
          </a:xfrm>
        </p:grpSpPr>
        <p:sp>
          <p:nvSpPr>
            <p:cNvPr id="9" name="Rectangle 8"/>
            <p:cNvSpPr/>
            <p:nvPr/>
          </p:nvSpPr>
          <p:spPr>
            <a:xfrm>
              <a:off x="0" y="0"/>
              <a:ext cx="194535" cy="9125712"/>
            </a:xfrm>
            <a:prstGeom prst="rect">
              <a:avLst/>
            </a:prstGeom>
            <a:solidFill>
              <a:schemeClr val="accent1">
                <a:lumMod val="75000"/>
              </a:schemeClr>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dirty="0"/>
            </a:p>
          </p:txBody>
        </p:sp>
        <p:sp>
          <p:nvSpPr>
            <p:cNvPr id="10" name="Pentagone 9"/>
            <p:cNvSpPr/>
            <p:nvPr/>
          </p:nvSpPr>
          <p:spPr>
            <a:xfrm>
              <a:off x="0" y="1151446"/>
              <a:ext cx="2765286" cy="1703622"/>
            </a:xfrm>
            <a:prstGeom prst="homePlate">
              <a:avLst/>
            </a:prstGeom>
            <a:solidFill>
              <a:schemeClr val="accent1">
                <a:lumMod val="75000"/>
              </a:schemeClr>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182880" bIns="0" numCol="1" spcCol="0" rtlCol="0" fromWordArt="0" anchor="ctr" anchorCtr="0" forceAA="0" compatLnSpc="1">
              <a:prstTxWarp prst="textNoShape">
                <a:avLst/>
              </a:prstTxWarp>
              <a:noAutofit/>
            </a:bodyPr>
            <a:lstStyle/>
            <a:p>
              <a:pPr>
                <a:spcAft>
                  <a:spcPts val="0"/>
                </a:spcAft>
              </a:pPr>
              <a:r>
                <a:rPr lang="fr-FR" sz="2800" dirty="0">
                  <a:solidFill>
                    <a:srgbClr val="FFCC66"/>
                  </a:solidFill>
                  <a:latin typeface="Arial Narrow" panose="020B0606020202030204" pitchFamily="34" charset="0"/>
                  <a:ea typeface="Times New Roman" panose="02020603050405020304" pitchFamily="18" charset="0"/>
                  <a:cs typeface="Times New Roman" panose="02020603050405020304" pitchFamily="18" charset="0"/>
                </a:rPr>
                <a:t>Répartition et évolution (2020 à 2024)</a:t>
              </a:r>
            </a:p>
          </p:txBody>
        </p:sp>
        <p:grpSp>
          <p:nvGrpSpPr>
            <p:cNvPr id="11" name="Groupe 10"/>
            <p:cNvGrpSpPr/>
            <p:nvPr/>
          </p:nvGrpSpPr>
          <p:grpSpPr>
            <a:xfrm>
              <a:off x="76200" y="4210050"/>
              <a:ext cx="2057400" cy="4910329"/>
              <a:chOff x="80645" y="4211812"/>
              <a:chExt cx="1306273" cy="3121027"/>
            </a:xfrm>
          </p:grpSpPr>
          <p:grpSp>
            <p:nvGrpSpPr>
              <p:cNvPr id="12" name="Groupe 11"/>
              <p:cNvGrpSpPr>
                <a:grpSpLocks noChangeAspect="1"/>
              </p:cNvGrpSpPr>
              <p:nvPr/>
            </p:nvGrpSpPr>
            <p:grpSpPr>
              <a:xfrm>
                <a:off x="141062" y="4211812"/>
                <a:ext cx="1047750" cy="3121026"/>
                <a:chOff x="141062" y="4211812"/>
                <a:chExt cx="1047750" cy="3121026"/>
              </a:xfrm>
            </p:grpSpPr>
            <p:sp>
              <p:nvSpPr>
                <p:cNvPr id="28" name="Forme libre 27"/>
                <p:cNvSpPr>
                  <a:spLocks/>
                </p:cNvSpPr>
                <p:nvPr/>
              </p:nvSpPr>
              <p:spPr bwMode="auto">
                <a:xfrm>
                  <a:off x="369662" y="6216825"/>
                  <a:ext cx="193675" cy="698500"/>
                </a:xfrm>
                <a:custGeom>
                  <a:avLst/>
                  <a:gdLst>
                    <a:gd name="T0" fmla="*/ 0 w 122"/>
                    <a:gd name="T1" fmla="*/ 0 h 440"/>
                    <a:gd name="T2" fmla="*/ 39 w 122"/>
                    <a:gd name="T3" fmla="*/ 152 h 440"/>
                    <a:gd name="T4" fmla="*/ 84 w 122"/>
                    <a:gd name="T5" fmla="*/ 304 h 440"/>
                    <a:gd name="T6" fmla="*/ 122 w 122"/>
                    <a:gd name="T7" fmla="*/ 417 h 440"/>
                    <a:gd name="T8" fmla="*/ 122 w 122"/>
                    <a:gd name="T9" fmla="*/ 440 h 440"/>
                    <a:gd name="T10" fmla="*/ 76 w 122"/>
                    <a:gd name="T11" fmla="*/ 306 h 440"/>
                    <a:gd name="T12" fmla="*/ 39 w 122"/>
                    <a:gd name="T13" fmla="*/ 180 h 440"/>
                    <a:gd name="T14" fmla="*/ 6 w 122"/>
                    <a:gd name="T15" fmla="*/ 53 h 440"/>
                    <a:gd name="T16" fmla="*/ 0 w 122"/>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440">
                      <a:moveTo>
                        <a:pt x="0" y="0"/>
                      </a:moveTo>
                      <a:lnTo>
                        <a:pt x="39" y="152"/>
                      </a:lnTo>
                      <a:lnTo>
                        <a:pt x="84" y="304"/>
                      </a:lnTo>
                      <a:lnTo>
                        <a:pt x="122" y="417"/>
                      </a:lnTo>
                      <a:lnTo>
                        <a:pt x="122" y="440"/>
                      </a:lnTo>
                      <a:lnTo>
                        <a:pt x="76" y="306"/>
                      </a:lnTo>
                      <a:lnTo>
                        <a:pt x="39" y="180"/>
                      </a:lnTo>
                      <a:lnTo>
                        <a:pt x="6" y="53"/>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 name="Forme libre 29"/>
                <p:cNvSpPr>
                  <a:spLocks/>
                </p:cNvSpPr>
                <p:nvPr/>
              </p:nvSpPr>
              <p:spPr bwMode="auto">
                <a:xfrm>
                  <a:off x="572862" y="6905800"/>
                  <a:ext cx="184150" cy="427038"/>
                </a:xfrm>
                <a:custGeom>
                  <a:avLst/>
                  <a:gdLst>
                    <a:gd name="T0" fmla="*/ 0 w 116"/>
                    <a:gd name="T1" fmla="*/ 0 h 269"/>
                    <a:gd name="T2" fmla="*/ 8 w 116"/>
                    <a:gd name="T3" fmla="*/ 19 h 269"/>
                    <a:gd name="T4" fmla="*/ 37 w 116"/>
                    <a:gd name="T5" fmla="*/ 93 h 269"/>
                    <a:gd name="T6" fmla="*/ 67 w 116"/>
                    <a:gd name="T7" fmla="*/ 167 h 269"/>
                    <a:gd name="T8" fmla="*/ 116 w 116"/>
                    <a:gd name="T9" fmla="*/ 269 h 269"/>
                    <a:gd name="T10" fmla="*/ 108 w 116"/>
                    <a:gd name="T11" fmla="*/ 269 h 269"/>
                    <a:gd name="T12" fmla="*/ 60 w 116"/>
                    <a:gd name="T13" fmla="*/ 169 h 269"/>
                    <a:gd name="T14" fmla="*/ 30 w 116"/>
                    <a:gd name="T15" fmla="*/ 98 h 269"/>
                    <a:gd name="T16" fmla="*/ 1 w 116"/>
                    <a:gd name="T17" fmla="*/ 25 h 269"/>
                    <a:gd name="T18" fmla="*/ 0 w 116"/>
                    <a:gd name="T1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269">
                      <a:moveTo>
                        <a:pt x="0" y="0"/>
                      </a:moveTo>
                      <a:lnTo>
                        <a:pt x="8" y="19"/>
                      </a:lnTo>
                      <a:lnTo>
                        <a:pt x="37" y="93"/>
                      </a:lnTo>
                      <a:lnTo>
                        <a:pt x="67" y="167"/>
                      </a:lnTo>
                      <a:lnTo>
                        <a:pt x="116" y="269"/>
                      </a:lnTo>
                      <a:lnTo>
                        <a:pt x="108" y="269"/>
                      </a:lnTo>
                      <a:lnTo>
                        <a:pt x="60" y="169"/>
                      </a:lnTo>
                      <a:lnTo>
                        <a:pt x="30" y="98"/>
                      </a:lnTo>
                      <a:lnTo>
                        <a:pt x="1" y="25"/>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p:nvSpPr>
              <p:spPr bwMode="auto">
                <a:xfrm>
                  <a:off x="141062" y="4211812"/>
                  <a:ext cx="222250" cy="2019300"/>
                </a:xfrm>
                <a:custGeom>
                  <a:avLst/>
                  <a:gdLst>
                    <a:gd name="T0" fmla="*/ 0 w 140"/>
                    <a:gd name="T1" fmla="*/ 0 h 1272"/>
                    <a:gd name="T2" fmla="*/ 0 w 140"/>
                    <a:gd name="T3" fmla="*/ 0 h 1272"/>
                    <a:gd name="T4" fmla="*/ 1 w 140"/>
                    <a:gd name="T5" fmla="*/ 79 h 1272"/>
                    <a:gd name="T6" fmla="*/ 3 w 140"/>
                    <a:gd name="T7" fmla="*/ 159 h 1272"/>
                    <a:gd name="T8" fmla="*/ 12 w 140"/>
                    <a:gd name="T9" fmla="*/ 317 h 1272"/>
                    <a:gd name="T10" fmla="*/ 23 w 140"/>
                    <a:gd name="T11" fmla="*/ 476 h 1272"/>
                    <a:gd name="T12" fmla="*/ 39 w 140"/>
                    <a:gd name="T13" fmla="*/ 634 h 1272"/>
                    <a:gd name="T14" fmla="*/ 58 w 140"/>
                    <a:gd name="T15" fmla="*/ 792 h 1272"/>
                    <a:gd name="T16" fmla="*/ 83 w 140"/>
                    <a:gd name="T17" fmla="*/ 948 h 1272"/>
                    <a:gd name="T18" fmla="*/ 107 w 140"/>
                    <a:gd name="T19" fmla="*/ 1086 h 1272"/>
                    <a:gd name="T20" fmla="*/ 135 w 140"/>
                    <a:gd name="T21" fmla="*/ 1223 h 1272"/>
                    <a:gd name="T22" fmla="*/ 140 w 140"/>
                    <a:gd name="T23" fmla="*/ 1272 h 1272"/>
                    <a:gd name="T24" fmla="*/ 138 w 140"/>
                    <a:gd name="T25" fmla="*/ 1262 h 1272"/>
                    <a:gd name="T26" fmla="*/ 105 w 140"/>
                    <a:gd name="T27" fmla="*/ 1106 h 1272"/>
                    <a:gd name="T28" fmla="*/ 77 w 140"/>
                    <a:gd name="T29" fmla="*/ 949 h 1272"/>
                    <a:gd name="T30" fmla="*/ 53 w 140"/>
                    <a:gd name="T31" fmla="*/ 792 h 1272"/>
                    <a:gd name="T32" fmla="*/ 35 w 140"/>
                    <a:gd name="T33" fmla="*/ 634 h 1272"/>
                    <a:gd name="T34" fmla="*/ 20 w 140"/>
                    <a:gd name="T35" fmla="*/ 476 h 1272"/>
                    <a:gd name="T36" fmla="*/ 9 w 140"/>
                    <a:gd name="T37" fmla="*/ 317 h 1272"/>
                    <a:gd name="T38" fmla="*/ 2 w 140"/>
                    <a:gd name="T39" fmla="*/ 159 h 1272"/>
                    <a:gd name="T40" fmla="*/ 0 w 140"/>
                    <a:gd name="T41" fmla="*/ 79 h 1272"/>
                    <a:gd name="T42" fmla="*/ 0 w 140"/>
                    <a:gd name="T43"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0" h="1272">
                      <a:moveTo>
                        <a:pt x="0" y="0"/>
                      </a:moveTo>
                      <a:lnTo>
                        <a:pt x="0" y="0"/>
                      </a:lnTo>
                      <a:lnTo>
                        <a:pt x="1" y="79"/>
                      </a:lnTo>
                      <a:lnTo>
                        <a:pt x="3" y="159"/>
                      </a:lnTo>
                      <a:lnTo>
                        <a:pt x="12" y="317"/>
                      </a:lnTo>
                      <a:lnTo>
                        <a:pt x="23" y="476"/>
                      </a:lnTo>
                      <a:lnTo>
                        <a:pt x="39" y="634"/>
                      </a:lnTo>
                      <a:lnTo>
                        <a:pt x="58" y="792"/>
                      </a:lnTo>
                      <a:lnTo>
                        <a:pt x="83" y="948"/>
                      </a:lnTo>
                      <a:lnTo>
                        <a:pt x="107" y="1086"/>
                      </a:lnTo>
                      <a:lnTo>
                        <a:pt x="135" y="1223"/>
                      </a:lnTo>
                      <a:lnTo>
                        <a:pt x="140" y="1272"/>
                      </a:lnTo>
                      <a:lnTo>
                        <a:pt x="138" y="1262"/>
                      </a:lnTo>
                      <a:lnTo>
                        <a:pt x="105" y="1106"/>
                      </a:lnTo>
                      <a:lnTo>
                        <a:pt x="77" y="949"/>
                      </a:lnTo>
                      <a:lnTo>
                        <a:pt x="53" y="792"/>
                      </a:lnTo>
                      <a:lnTo>
                        <a:pt x="35" y="634"/>
                      </a:lnTo>
                      <a:lnTo>
                        <a:pt x="20" y="476"/>
                      </a:lnTo>
                      <a:lnTo>
                        <a:pt x="9" y="317"/>
                      </a:lnTo>
                      <a:lnTo>
                        <a:pt x="2" y="159"/>
                      </a:lnTo>
                      <a:lnTo>
                        <a:pt x="0" y="79"/>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2" name="Forme libre 31"/>
                <p:cNvSpPr>
                  <a:spLocks/>
                </p:cNvSpPr>
                <p:nvPr/>
              </p:nvSpPr>
              <p:spPr bwMode="auto">
                <a:xfrm>
                  <a:off x="341087" y="4861100"/>
                  <a:ext cx="71438" cy="1355725"/>
                </a:xfrm>
                <a:custGeom>
                  <a:avLst/>
                  <a:gdLst>
                    <a:gd name="T0" fmla="*/ 45 w 45"/>
                    <a:gd name="T1" fmla="*/ 0 h 854"/>
                    <a:gd name="T2" fmla="*/ 45 w 45"/>
                    <a:gd name="T3" fmla="*/ 0 h 854"/>
                    <a:gd name="T4" fmla="*/ 35 w 45"/>
                    <a:gd name="T5" fmla="*/ 66 h 854"/>
                    <a:gd name="T6" fmla="*/ 26 w 45"/>
                    <a:gd name="T7" fmla="*/ 133 h 854"/>
                    <a:gd name="T8" fmla="*/ 14 w 45"/>
                    <a:gd name="T9" fmla="*/ 267 h 854"/>
                    <a:gd name="T10" fmla="*/ 6 w 45"/>
                    <a:gd name="T11" fmla="*/ 401 h 854"/>
                    <a:gd name="T12" fmla="*/ 3 w 45"/>
                    <a:gd name="T13" fmla="*/ 534 h 854"/>
                    <a:gd name="T14" fmla="*/ 6 w 45"/>
                    <a:gd name="T15" fmla="*/ 669 h 854"/>
                    <a:gd name="T16" fmla="*/ 14 w 45"/>
                    <a:gd name="T17" fmla="*/ 803 h 854"/>
                    <a:gd name="T18" fmla="*/ 18 w 45"/>
                    <a:gd name="T19" fmla="*/ 854 h 854"/>
                    <a:gd name="T20" fmla="*/ 18 w 45"/>
                    <a:gd name="T21" fmla="*/ 851 h 854"/>
                    <a:gd name="T22" fmla="*/ 9 w 45"/>
                    <a:gd name="T23" fmla="*/ 814 h 854"/>
                    <a:gd name="T24" fmla="*/ 8 w 45"/>
                    <a:gd name="T25" fmla="*/ 803 h 854"/>
                    <a:gd name="T26" fmla="*/ 1 w 45"/>
                    <a:gd name="T27" fmla="*/ 669 h 854"/>
                    <a:gd name="T28" fmla="*/ 0 w 45"/>
                    <a:gd name="T29" fmla="*/ 534 h 854"/>
                    <a:gd name="T30" fmla="*/ 3 w 45"/>
                    <a:gd name="T31" fmla="*/ 401 h 854"/>
                    <a:gd name="T32" fmla="*/ 12 w 45"/>
                    <a:gd name="T33" fmla="*/ 267 h 854"/>
                    <a:gd name="T34" fmla="*/ 25 w 45"/>
                    <a:gd name="T35" fmla="*/ 132 h 854"/>
                    <a:gd name="T36" fmla="*/ 34 w 45"/>
                    <a:gd name="T37" fmla="*/ 66 h 854"/>
                    <a:gd name="T38" fmla="*/ 45 w 45"/>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854">
                      <a:moveTo>
                        <a:pt x="45" y="0"/>
                      </a:moveTo>
                      <a:lnTo>
                        <a:pt x="45" y="0"/>
                      </a:lnTo>
                      <a:lnTo>
                        <a:pt x="35" y="66"/>
                      </a:lnTo>
                      <a:lnTo>
                        <a:pt x="26" y="133"/>
                      </a:lnTo>
                      <a:lnTo>
                        <a:pt x="14" y="267"/>
                      </a:lnTo>
                      <a:lnTo>
                        <a:pt x="6" y="401"/>
                      </a:lnTo>
                      <a:lnTo>
                        <a:pt x="3" y="534"/>
                      </a:lnTo>
                      <a:lnTo>
                        <a:pt x="6" y="669"/>
                      </a:lnTo>
                      <a:lnTo>
                        <a:pt x="14" y="803"/>
                      </a:lnTo>
                      <a:lnTo>
                        <a:pt x="18" y="854"/>
                      </a:lnTo>
                      <a:lnTo>
                        <a:pt x="18" y="851"/>
                      </a:lnTo>
                      <a:lnTo>
                        <a:pt x="9" y="814"/>
                      </a:lnTo>
                      <a:lnTo>
                        <a:pt x="8" y="803"/>
                      </a:lnTo>
                      <a:lnTo>
                        <a:pt x="1" y="669"/>
                      </a:lnTo>
                      <a:lnTo>
                        <a:pt x="0" y="534"/>
                      </a:lnTo>
                      <a:lnTo>
                        <a:pt x="3" y="401"/>
                      </a:lnTo>
                      <a:lnTo>
                        <a:pt x="12" y="267"/>
                      </a:lnTo>
                      <a:lnTo>
                        <a:pt x="25" y="132"/>
                      </a:lnTo>
                      <a:lnTo>
                        <a:pt x="34" y="66"/>
                      </a:lnTo>
                      <a:lnTo>
                        <a:pt x="45"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3" name="Forme libre 32"/>
                <p:cNvSpPr>
                  <a:spLocks/>
                </p:cNvSpPr>
                <p:nvPr/>
              </p:nvSpPr>
              <p:spPr bwMode="auto">
                <a:xfrm>
                  <a:off x="363312" y="6231112"/>
                  <a:ext cx="244475" cy="998538"/>
                </a:xfrm>
                <a:custGeom>
                  <a:avLst/>
                  <a:gdLst>
                    <a:gd name="T0" fmla="*/ 0 w 154"/>
                    <a:gd name="T1" fmla="*/ 0 h 629"/>
                    <a:gd name="T2" fmla="*/ 10 w 154"/>
                    <a:gd name="T3" fmla="*/ 44 h 629"/>
                    <a:gd name="T4" fmla="*/ 21 w 154"/>
                    <a:gd name="T5" fmla="*/ 126 h 629"/>
                    <a:gd name="T6" fmla="*/ 34 w 154"/>
                    <a:gd name="T7" fmla="*/ 207 h 629"/>
                    <a:gd name="T8" fmla="*/ 53 w 154"/>
                    <a:gd name="T9" fmla="*/ 293 h 629"/>
                    <a:gd name="T10" fmla="*/ 75 w 154"/>
                    <a:gd name="T11" fmla="*/ 380 h 629"/>
                    <a:gd name="T12" fmla="*/ 100 w 154"/>
                    <a:gd name="T13" fmla="*/ 466 h 629"/>
                    <a:gd name="T14" fmla="*/ 120 w 154"/>
                    <a:gd name="T15" fmla="*/ 521 h 629"/>
                    <a:gd name="T16" fmla="*/ 141 w 154"/>
                    <a:gd name="T17" fmla="*/ 576 h 629"/>
                    <a:gd name="T18" fmla="*/ 152 w 154"/>
                    <a:gd name="T19" fmla="*/ 618 h 629"/>
                    <a:gd name="T20" fmla="*/ 154 w 154"/>
                    <a:gd name="T21" fmla="*/ 629 h 629"/>
                    <a:gd name="T22" fmla="*/ 140 w 154"/>
                    <a:gd name="T23" fmla="*/ 595 h 629"/>
                    <a:gd name="T24" fmla="*/ 115 w 154"/>
                    <a:gd name="T25" fmla="*/ 532 h 629"/>
                    <a:gd name="T26" fmla="*/ 93 w 154"/>
                    <a:gd name="T27" fmla="*/ 468 h 629"/>
                    <a:gd name="T28" fmla="*/ 67 w 154"/>
                    <a:gd name="T29" fmla="*/ 383 h 629"/>
                    <a:gd name="T30" fmla="*/ 47 w 154"/>
                    <a:gd name="T31" fmla="*/ 295 h 629"/>
                    <a:gd name="T32" fmla="*/ 28 w 154"/>
                    <a:gd name="T33" fmla="*/ 207 h 629"/>
                    <a:gd name="T34" fmla="*/ 12 w 154"/>
                    <a:gd name="T35" fmla="*/ 104 h 629"/>
                    <a:gd name="T36" fmla="*/ 0 w 154"/>
                    <a:gd name="T3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 h="629">
                      <a:moveTo>
                        <a:pt x="0" y="0"/>
                      </a:moveTo>
                      <a:lnTo>
                        <a:pt x="10" y="44"/>
                      </a:lnTo>
                      <a:lnTo>
                        <a:pt x="21" y="126"/>
                      </a:lnTo>
                      <a:lnTo>
                        <a:pt x="34" y="207"/>
                      </a:lnTo>
                      <a:lnTo>
                        <a:pt x="53" y="293"/>
                      </a:lnTo>
                      <a:lnTo>
                        <a:pt x="75" y="380"/>
                      </a:lnTo>
                      <a:lnTo>
                        <a:pt x="100" y="466"/>
                      </a:lnTo>
                      <a:lnTo>
                        <a:pt x="120" y="521"/>
                      </a:lnTo>
                      <a:lnTo>
                        <a:pt x="141" y="576"/>
                      </a:lnTo>
                      <a:lnTo>
                        <a:pt x="152" y="618"/>
                      </a:lnTo>
                      <a:lnTo>
                        <a:pt x="154" y="629"/>
                      </a:lnTo>
                      <a:lnTo>
                        <a:pt x="140" y="595"/>
                      </a:lnTo>
                      <a:lnTo>
                        <a:pt x="115" y="532"/>
                      </a:lnTo>
                      <a:lnTo>
                        <a:pt x="93" y="468"/>
                      </a:lnTo>
                      <a:lnTo>
                        <a:pt x="67" y="383"/>
                      </a:lnTo>
                      <a:lnTo>
                        <a:pt x="47" y="295"/>
                      </a:lnTo>
                      <a:lnTo>
                        <a:pt x="28" y="207"/>
                      </a:lnTo>
                      <a:lnTo>
                        <a:pt x="12" y="104"/>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4" name="Forme libre 33"/>
                <p:cNvSpPr>
                  <a:spLocks/>
                </p:cNvSpPr>
                <p:nvPr/>
              </p:nvSpPr>
              <p:spPr bwMode="auto">
                <a:xfrm>
                  <a:off x="620487" y="7223300"/>
                  <a:ext cx="52388" cy="109538"/>
                </a:xfrm>
                <a:custGeom>
                  <a:avLst/>
                  <a:gdLst>
                    <a:gd name="T0" fmla="*/ 0 w 33"/>
                    <a:gd name="T1" fmla="*/ 0 h 69"/>
                    <a:gd name="T2" fmla="*/ 33 w 33"/>
                    <a:gd name="T3" fmla="*/ 69 h 69"/>
                    <a:gd name="T4" fmla="*/ 24 w 33"/>
                    <a:gd name="T5" fmla="*/ 69 h 69"/>
                    <a:gd name="T6" fmla="*/ 12 w 33"/>
                    <a:gd name="T7" fmla="*/ 35 h 69"/>
                    <a:gd name="T8" fmla="*/ 0 w 33"/>
                    <a:gd name="T9" fmla="*/ 0 h 69"/>
                  </a:gdLst>
                  <a:ahLst/>
                  <a:cxnLst>
                    <a:cxn ang="0">
                      <a:pos x="T0" y="T1"/>
                    </a:cxn>
                    <a:cxn ang="0">
                      <a:pos x="T2" y="T3"/>
                    </a:cxn>
                    <a:cxn ang="0">
                      <a:pos x="T4" y="T5"/>
                    </a:cxn>
                    <a:cxn ang="0">
                      <a:pos x="T6" y="T7"/>
                    </a:cxn>
                    <a:cxn ang="0">
                      <a:pos x="T8" y="T9"/>
                    </a:cxn>
                  </a:cxnLst>
                  <a:rect l="0" t="0" r="r" b="b"/>
                  <a:pathLst>
                    <a:path w="33" h="69">
                      <a:moveTo>
                        <a:pt x="0" y="0"/>
                      </a:moveTo>
                      <a:lnTo>
                        <a:pt x="33" y="69"/>
                      </a:lnTo>
                      <a:lnTo>
                        <a:pt x="24" y="69"/>
                      </a:lnTo>
                      <a:lnTo>
                        <a:pt x="12" y="35"/>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5" name="Forme libre 34"/>
                <p:cNvSpPr>
                  <a:spLocks/>
                </p:cNvSpPr>
                <p:nvPr/>
              </p:nvSpPr>
              <p:spPr bwMode="auto">
                <a:xfrm>
                  <a:off x="355374" y="6153325"/>
                  <a:ext cx="23813" cy="147638"/>
                </a:xfrm>
                <a:custGeom>
                  <a:avLst/>
                  <a:gdLst>
                    <a:gd name="T0" fmla="*/ 0 w 15"/>
                    <a:gd name="T1" fmla="*/ 0 h 93"/>
                    <a:gd name="T2" fmla="*/ 9 w 15"/>
                    <a:gd name="T3" fmla="*/ 37 h 93"/>
                    <a:gd name="T4" fmla="*/ 9 w 15"/>
                    <a:gd name="T5" fmla="*/ 40 h 93"/>
                    <a:gd name="T6" fmla="*/ 15 w 15"/>
                    <a:gd name="T7" fmla="*/ 93 h 93"/>
                    <a:gd name="T8" fmla="*/ 5 w 15"/>
                    <a:gd name="T9" fmla="*/ 49 h 93"/>
                    <a:gd name="T10" fmla="*/ 0 w 15"/>
                    <a:gd name="T11" fmla="*/ 0 h 93"/>
                  </a:gdLst>
                  <a:ahLst/>
                  <a:cxnLst>
                    <a:cxn ang="0">
                      <a:pos x="T0" y="T1"/>
                    </a:cxn>
                    <a:cxn ang="0">
                      <a:pos x="T2" y="T3"/>
                    </a:cxn>
                    <a:cxn ang="0">
                      <a:pos x="T4" y="T5"/>
                    </a:cxn>
                    <a:cxn ang="0">
                      <a:pos x="T6" y="T7"/>
                    </a:cxn>
                    <a:cxn ang="0">
                      <a:pos x="T8" y="T9"/>
                    </a:cxn>
                    <a:cxn ang="0">
                      <a:pos x="T10" y="T11"/>
                    </a:cxn>
                  </a:cxnLst>
                  <a:rect l="0" t="0" r="r" b="b"/>
                  <a:pathLst>
                    <a:path w="15" h="93">
                      <a:moveTo>
                        <a:pt x="0" y="0"/>
                      </a:moveTo>
                      <a:lnTo>
                        <a:pt x="9" y="37"/>
                      </a:lnTo>
                      <a:lnTo>
                        <a:pt x="9" y="40"/>
                      </a:lnTo>
                      <a:lnTo>
                        <a:pt x="15" y="93"/>
                      </a:lnTo>
                      <a:lnTo>
                        <a:pt x="5" y="49"/>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6" name="Forme libre 35"/>
                <p:cNvSpPr>
                  <a:spLocks/>
                </p:cNvSpPr>
                <p:nvPr/>
              </p:nvSpPr>
              <p:spPr bwMode="auto">
                <a:xfrm>
                  <a:off x="563337" y="5689775"/>
                  <a:ext cx="625475" cy="1216025"/>
                </a:xfrm>
                <a:custGeom>
                  <a:avLst/>
                  <a:gdLst>
                    <a:gd name="T0" fmla="*/ 394 w 394"/>
                    <a:gd name="T1" fmla="*/ 0 h 766"/>
                    <a:gd name="T2" fmla="*/ 394 w 394"/>
                    <a:gd name="T3" fmla="*/ 0 h 766"/>
                    <a:gd name="T4" fmla="*/ 356 w 394"/>
                    <a:gd name="T5" fmla="*/ 38 h 766"/>
                    <a:gd name="T6" fmla="*/ 319 w 394"/>
                    <a:gd name="T7" fmla="*/ 77 h 766"/>
                    <a:gd name="T8" fmla="*/ 284 w 394"/>
                    <a:gd name="T9" fmla="*/ 117 h 766"/>
                    <a:gd name="T10" fmla="*/ 249 w 394"/>
                    <a:gd name="T11" fmla="*/ 160 h 766"/>
                    <a:gd name="T12" fmla="*/ 207 w 394"/>
                    <a:gd name="T13" fmla="*/ 218 h 766"/>
                    <a:gd name="T14" fmla="*/ 168 w 394"/>
                    <a:gd name="T15" fmla="*/ 276 h 766"/>
                    <a:gd name="T16" fmla="*/ 131 w 394"/>
                    <a:gd name="T17" fmla="*/ 339 h 766"/>
                    <a:gd name="T18" fmla="*/ 98 w 394"/>
                    <a:gd name="T19" fmla="*/ 402 h 766"/>
                    <a:gd name="T20" fmla="*/ 69 w 394"/>
                    <a:gd name="T21" fmla="*/ 467 h 766"/>
                    <a:gd name="T22" fmla="*/ 45 w 394"/>
                    <a:gd name="T23" fmla="*/ 535 h 766"/>
                    <a:gd name="T24" fmla="*/ 26 w 394"/>
                    <a:gd name="T25" fmla="*/ 604 h 766"/>
                    <a:gd name="T26" fmla="*/ 14 w 394"/>
                    <a:gd name="T27" fmla="*/ 673 h 766"/>
                    <a:gd name="T28" fmla="*/ 7 w 394"/>
                    <a:gd name="T29" fmla="*/ 746 h 766"/>
                    <a:gd name="T30" fmla="*/ 6 w 394"/>
                    <a:gd name="T31" fmla="*/ 766 h 766"/>
                    <a:gd name="T32" fmla="*/ 0 w 394"/>
                    <a:gd name="T33" fmla="*/ 749 h 766"/>
                    <a:gd name="T34" fmla="*/ 1 w 394"/>
                    <a:gd name="T35" fmla="*/ 744 h 766"/>
                    <a:gd name="T36" fmla="*/ 7 w 394"/>
                    <a:gd name="T37" fmla="*/ 673 h 766"/>
                    <a:gd name="T38" fmla="*/ 21 w 394"/>
                    <a:gd name="T39" fmla="*/ 603 h 766"/>
                    <a:gd name="T40" fmla="*/ 40 w 394"/>
                    <a:gd name="T41" fmla="*/ 533 h 766"/>
                    <a:gd name="T42" fmla="*/ 65 w 394"/>
                    <a:gd name="T43" fmla="*/ 466 h 766"/>
                    <a:gd name="T44" fmla="*/ 94 w 394"/>
                    <a:gd name="T45" fmla="*/ 400 h 766"/>
                    <a:gd name="T46" fmla="*/ 127 w 394"/>
                    <a:gd name="T47" fmla="*/ 336 h 766"/>
                    <a:gd name="T48" fmla="*/ 164 w 394"/>
                    <a:gd name="T49" fmla="*/ 275 h 766"/>
                    <a:gd name="T50" fmla="*/ 204 w 394"/>
                    <a:gd name="T51" fmla="*/ 215 h 766"/>
                    <a:gd name="T52" fmla="*/ 248 w 394"/>
                    <a:gd name="T53" fmla="*/ 158 h 766"/>
                    <a:gd name="T54" fmla="*/ 282 w 394"/>
                    <a:gd name="T55" fmla="*/ 116 h 766"/>
                    <a:gd name="T56" fmla="*/ 318 w 394"/>
                    <a:gd name="T57" fmla="*/ 76 h 766"/>
                    <a:gd name="T58" fmla="*/ 354 w 394"/>
                    <a:gd name="T59" fmla="*/ 37 h 766"/>
                    <a:gd name="T60" fmla="*/ 394 w 394"/>
                    <a:gd name="T61"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4" h="766">
                      <a:moveTo>
                        <a:pt x="394" y="0"/>
                      </a:moveTo>
                      <a:lnTo>
                        <a:pt x="394" y="0"/>
                      </a:lnTo>
                      <a:lnTo>
                        <a:pt x="356" y="38"/>
                      </a:lnTo>
                      <a:lnTo>
                        <a:pt x="319" y="77"/>
                      </a:lnTo>
                      <a:lnTo>
                        <a:pt x="284" y="117"/>
                      </a:lnTo>
                      <a:lnTo>
                        <a:pt x="249" y="160"/>
                      </a:lnTo>
                      <a:lnTo>
                        <a:pt x="207" y="218"/>
                      </a:lnTo>
                      <a:lnTo>
                        <a:pt x="168" y="276"/>
                      </a:lnTo>
                      <a:lnTo>
                        <a:pt x="131" y="339"/>
                      </a:lnTo>
                      <a:lnTo>
                        <a:pt x="98" y="402"/>
                      </a:lnTo>
                      <a:lnTo>
                        <a:pt x="69" y="467"/>
                      </a:lnTo>
                      <a:lnTo>
                        <a:pt x="45" y="535"/>
                      </a:lnTo>
                      <a:lnTo>
                        <a:pt x="26" y="604"/>
                      </a:lnTo>
                      <a:lnTo>
                        <a:pt x="14" y="673"/>
                      </a:lnTo>
                      <a:lnTo>
                        <a:pt x="7" y="746"/>
                      </a:lnTo>
                      <a:lnTo>
                        <a:pt x="6" y="766"/>
                      </a:lnTo>
                      <a:lnTo>
                        <a:pt x="0" y="749"/>
                      </a:lnTo>
                      <a:lnTo>
                        <a:pt x="1" y="744"/>
                      </a:lnTo>
                      <a:lnTo>
                        <a:pt x="7" y="673"/>
                      </a:lnTo>
                      <a:lnTo>
                        <a:pt x="21" y="603"/>
                      </a:lnTo>
                      <a:lnTo>
                        <a:pt x="40" y="533"/>
                      </a:lnTo>
                      <a:lnTo>
                        <a:pt x="65" y="466"/>
                      </a:lnTo>
                      <a:lnTo>
                        <a:pt x="94" y="400"/>
                      </a:lnTo>
                      <a:lnTo>
                        <a:pt x="127" y="336"/>
                      </a:lnTo>
                      <a:lnTo>
                        <a:pt x="164" y="275"/>
                      </a:lnTo>
                      <a:lnTo>
                        <a:pt x="204" y="215"/>
                      </a:lnTo>
                      <a:lnTo>
                        <a:pt x="248" y="158"/>
                      </a:lnTo>
                      <a:lnTo>
                        <a:pt x="282" y="116"/>
                      </a:lnTo>
                      <a:lnTo>
                        <a:pt x="318" y="76"/>
                      </a:lnTo>
                      <a:lnTo>
                        <a:pt x="354" y="37"/>
                      </a:lnTo>
                      <a:lnTo>
                        <a:pt x="394"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7" name="Forme libre 36"/>
                <p:cNvSpPr>
                  <a:spLocks/>
                </p:cNvSpPr>
                <p:nvPr/>
              </p:nvSpPr>
              <p:spPr bwMode="auto">
                <a:xfrm>
                  <a:off x="563337" y="6915325"/>
                  <a:ext cx="57150" cy="307975"/>
                </a:xfrm>
                <a:custGeom>
                  <a:avLst/>
                  <a:gdLst>
                    <a:gd name="T0" fmla="*/ 0 w 36"/>
                    <a:gd name="T1" fmla="*/ 0 h 194"/>
                    <a:gd name="T2" fmla="*/ 6 w 36"/>
                    <a:gd name="T3" fmla="*/ 16 h 194"/>
                    <a:gd name="T4" fmla="*/ 7 w 36"/>
                    <a:gd name="T5" fmla="*/ 19 h 194"/>
                    <a:gd name="T6" fmla="*/ 11 w 36"/>
                    <a:gd name="T7" fmla="*/ 80 h 194"/>
                    <a:gd name="T8" fmla="*/ 20 w 36"/>
                    <a:gd name="T9" fmla="*/ 132 h 194"/>
                    <a:gd name="T10" fmla="*/ 33 w 36"/>
                    <a:gd name="T11" fmla="*/ 185 h 194"/>
                    <a:gd name="T12" fmla="*/ 36 w 36"/>
                    <a:gd name="T13" fmla="*/ 194 h 194"/>
                    <a:gd name="T14" fmla="*/ 21 w 36"/>
                    <a:gd name="T15" fmla="*/ 161 h 194"/>
                    <a:gd name="T16" fmla="*/ 15 w 36"/>
                    <a:gd name="T17" fmla="*/ 145 h 194"/>
                    <a:gd name="T18" fmla="*/ 5 w 36"/>
                    <a:gd name="T19" fmla="*/ 81 h 194"/>
                    <a:gd name="T20" fmla="*/ 1 w 36"/>
                    <a:gd name="T21" fmla="*/ 41 h 194"/>
                    <a:gd name="T22" fmla="*/ 0 w 36"/>
                    <a:gd name="T23"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194">
                      <a:moveTo>
                        <a:pt x="0" y="0"/>
                      </a:moveTo>
                      <a:lnTo>
                        <a:pt x="6" y="16"/>
                      </a:lnTo>
                      <a:lnTo>
                        <a:pt x="7" y="19"/>
                      </a:lnTo>
                      <a:lnTo>
                        <a:pt x="11" y="80"/>
                      </a:lnTo>
                      <a:lnTo>
                        <a:pt x="20" y="132"/>
                      </a:lnTo>
                      <a:lnTo>
                        <a:pt x="33" y="185"/>
                      </a:lnTo>
                      <a:lnTo>
                        <a:pt x="36" y="194"/>
                      </a:lnTo>
                      <a:lnTo>
                        <a:pt x="21" y="161"/>
                      </a:lnTo>
                      <a:lnTo>
                        <a:pt x="15" y="145"/>
                      </a:lnTo>
                      <a:lnTo>
                        <a:pt x="5" y="81"/>
                      </a:lnTo>
                      <a:lnTo>
                        <a:pt x="1" y="41"/>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8" name="Forme libre 37"/>
                <p:cNvSpPr>
                  <a:spLocks/>
                </p:cNvSpPr>
                <p:nvPr/>
              </p:nvSpPr>
              <p:spPr bwMode="auto">
                <a:xfrm>
                  <a:off x="607787" y="7229650"/>
                  <a:ext cx="49213" cy="103188"/>
                </a:xfrm>
                <a:custGeom>
                  <a:avLst/>
                  <a:gdLst>
                    <a:gd name="T0" fmla="*/ 0 w 31"/>
                    <a:gd name="T1" fmla="*/ 0 h 65"/>
                    <a:gd name="T2" fmla="*/ 31 w 31"/>
                    <a:gd name="T3" fmla="*/ 65 h 65"/>
                    <a:gd name="T4" fmla="*/ 23 w 31"/>
                    <a:gd name="T5" fmla="*/ 65 h 65"/>
                    <a:gd name="T6" fmla="*/ 0 w 31"/>
                    <a:gd name="T7" fmla="*/ 0 h 65"/>
                  </a:gdLst>
                  <a:ahLst/>
                  <a:cxnLst>
                    <a:cxn ang="0">
                      <a:pos x="T0" y="T1"/>
                    </a:cxn>
                    <a:cxn ang="0">
                      <a:pos x="T2" y="T3"/>
                    </a:cxn>
                    <a:cxn ang="0">
                      <a:pos x="T4" y="T5"/>
                    </a:cxn>
                    <a:cxn ang="0">
                      <a:pos x="T6" y="T7"/>
                    </a:cxn>
                  </a:cxnLst>
                  <a:rect l="0" t="0" r="r" b="b"/>
                  <a:pathLst>
                    <a:path w="31" h="65">
                      <a:moveTo>
                        <a:pt x="0" y="0"/>
                      </a:moveTo>
                      <a:lnTo>
                        <a:pt x="31" y="65"/>
                      </a:lnTo>
                      <a:lnTo>
                        <a:pt x="23" y="65"/>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p:nvSpPr>
              <p:spPr bwMode="auto">
                <a:xfrm>
                  <a:off x="563337" y="6878812"/>
                  <a:ext cx="11113" cy="66675"/>
                </a:xfrm>
                <a:custGeom>
                  <a:avLst/>
                  <a:gdLst>
                    <a:gd name="T0" fmla="*/ 0 w 7"/>
                    <a:gd name="T1" fmla="*/ 0 h 42"/>
                    <a:gd name="T2" fmla="*/ 6 w 7"/>
                    <a:gd name="T3" fmla="*/ 17 h 42"/>
                    <a:gd name="T4" fmla="*/ 7 w 7"/>
                    <a:gd name="T5" fmla="*/ 42 h 42"/>
                    <a:gd name="T6" fmla="*/ 6 w 7"/>
                    <a:gd name="T7" fmla="*/ 39 h 42"/>
                    <a:gd name="T8" fmla="*/ 0 w 7"/>
                    <a:gd name="T9" fmla="*/ 23 h 42"/>
                    <a:gd name="T10" fmla="*/ 0 w 7"/>
                    <a:gd name="T11" fmla="*/ 0 h 42"/>
                  </a:gdLst>
                  <a:ahLst/>
                  <a:cxnLst>
                    <a:cxn ang="0">
                      <a:pos x="T0" y="T1"/>
                    </a:cxn>
                    <a:cxn ang="0">
                      <a:pos x="T2" y="T3"/>
                    </a:cxn>
                    <a:cxn ang="0">
                      <a:pos x="T4" y="T5"/>
                    </a:cxn>
                    <a:cxn ang="0">
                      <a:pos x="T6" y="T7"/>
                    </a:cxn>
                    <a:cxn ang="0">
                      <a:pos x="T8" y="T9"/>
                    </a:cxn>
                    <a:cxn ang="0">
                      <a:pos x="T10" y="T11"/>
                    </a:cxn>
                  </a:cxnLst>
                  <a:rect l="0" t="0" r="r" b="b"/>
                  <a:pathLst>
                    <a:path w="7" h="42">
                      <a:moveTo>
                        <a:pt x="0" y="0"/>
                      </a:moveTo>
                      <a:lnTo>
                        <a:pt x="6" y="17"/>
                      </a:lnTo>
                      <a:lnTo>
                        <a:pt x="7" y="42"/>
                      </a:lnTo>
                      <a:lnTo>
                        <a:pt x="6" y="39"/>
                      </a:lnTo>
                      <a:lnTo>
                        <a:pt x="0" y="23"/>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0" name="Forme libre 39"/>
                <p:cNvSpPr>
                  <a:spLocks/>
                </p:cNvSpPr>
                <p:nvPr/>
              </p:nvSpPr>
              <p:spPr bwMode="auto">
                <a:xfrm>
                  <a:off x="587149" y="7145512"/>
                  <a:ext cx="71438" cy="187325"/>
                </a:xfrm>
                <a:custGeom>
                  <a:avLst/>
                  <a:gdLst>
                    <a:gd name="T0" fmla="*/ 0 w 45"/>
                    <a:gd name="T1" fmla="*/ 0 h 118"/>
                    <a:gd name="T2" fmla="*/ 6 w 45"/>
                    <a:gd name="T3" fmla="*/ 16 h 118"/>
                    <a:gd name="T4" fmla="*/ 21 w 45"/>
                    <a:gd name="T5" fmla="*/ 49 h 118"/>
                    <a:gd name="T6" fmla="*/ 33 w 45"/>
                    <a:gd name="T7" fmla="*/ 84 h 118"/>
                    <a:gd name="T8" fmla="*/ 45 w 45"/>
                    <a:gd name="T9" fmla="*/ 118 h 118"/>
                    <a:gd name="T10" fmla="*/ 44 w 45"/>
                    <a:gd name="T11" fmla="*/ 118 h 118"/>
                    <a:gd name="T12" fmla="*/ 13 w 45"/>
                    <a:gd name="T13" fmla="*/ 53 h 118"/>
                    <a:gd name="T14" fmla="*/ 11 w 45"/>
                    <a:gd name="T15" fmla="*/ 42 h 118"/>
                    <a:gd name="T16" fmla="*/ 0 w 45"/>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18">
                      <a:moveTo>
                        <a:pt x="0" y="0"/>
                      </a:moveTo>
                      <a:lnTo>
                        <a:pt x="6" y="16"/>
                      </a:lnTo>
                      <a:lnTo>
                        <a:pt x="21" y="49"/>
                      </a:lnTo>
                      <a:lnTo>
                        <a:pt x="33" y="84"/>
                      </a:lnTo>
                      <a:lnTo>
                        <a:pt x="45" y="118"/>
                      </a:lnTo>
                      <a:lnTo>
                        <a:pt x="44" y="118"/>
                      </a:lnTo>
                      <a:lnTo>
                        <a:pt x="13" y="53"/>
                      </a:lnTo>
                      <a:lnTo>
                        <a:pt x="11" y="42"/>
                      </a:lnTo>
                      <a:lnTo>
                        <a:pt x="0"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 name="Groupe 12"/>
              <p:cNvGrpSpPr>
                <a:grpSpLocks noChangeAspect="1"/>
              </p:cNvGrpSpPr>
              <p:nvPr/>
            </p:nvGrpSpPr>
            <p:grpSpPr>
              <a:xfrm>
                <a:off x="80645" y="4826975"/>
                <a:ext cx="1306273" cy="2505864"/>
                <a:chOff x="80645" y="4649964"/>
                <a:chExt cx="874712" cy="1677988"/>
              </a:xfrm>
            </p:grpSpPr>
            <p:sp>
              <p:nvSpPr>
                <p:cNvPr id="15" name="Forme libre 14"/>
                <p:cNvSpPr>
                  <a:spLocks/>
                </p:cNvSpPr>
                <p:nvPr/>
              </p:nvSpPr>
              <p:spPr bwMode="auto">
                <a:xfrm>
                  <a:off x="118745" y="5189714"/>
                  <a:ext cx="198438" cy="714375"/>
                </a:xfrm>
                <a:custGeom>
                  <a:avLst/>
                  <a:gdLst>
                    <a:gd name="T0" fmla="*/ 0 w 125"/>
                    <a:gd name="T1" fmla="*/ 0 h 450"/>
                    <a:gd name="T2" fmla="*/ 41 w 125"/>
                    <a:gd name="T3" fmla="*/ 155 h 450"/>
                    <a:gd name="T4" fmla="*/ 86 w 125"/>
                    <a:gd name="T5" fmla="*/ 309 h 450"/>
                    <a:gd name="T6" fmla="*/ 125 w 125"/>
                    <a:gd name="T7" fmla="*/ 425 h 450"/>
                    <a:gd name="T8" fmla="*/ 125 w 125"/>
                    <a:gd name="T9" fmla="*/ 450 h 450"/>
                    <a:gd name="T10" fmla="*/ 79 w 125"/>
                    <a:gd name="T11" fmla="*/ 311 h 450"/>
                    <a:gd name="T12" fmla="*/ 41 w 125"/>
                    <a:gd name="T13" fmla="*/ 183 h 450"/>
                    <a:gd name="T14" fmla="*/ 7 w 125"/>
                    <a:gd name="T15" fmla="*/ 54 h 450"/>
                    <a:gd name="T16" fmla="*/ 0 w 125"/>
                    <a:gd name="T17"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450">
                      <a:moveTo>
                        <a:pt x="0" y="0"/>
                      </a:moveTo>
                      <a:lnTo>
                        <a:pt x="41" y="155"/>
                      </a:lnTo>
                      <a:lnTo>
                        <a:pt x="86" y="309"/>
                      </a:lnTo>
                      <a:lnTo>
                        <a:pt x="125" y="425"/>
                      </a:lnTo>
                      <a:lnTo>
                        <a:pt x="125" y="450"/>
                      </a:lnTo>
                      <a:lnTo>
                        <a:pt x="79" y="311"/>
                      </a:lnTo>
                      <a:lnTo>
                        <a:pt x="41" y="183"/>
                      </a:lnTo>
                      <a:lnTo>
                        <a:pt x="7" y="54"/>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6" name="Forme libre 15"/>
                <p:cNvSpPr>
                  <a:spLocks/>
                </p:cNvSpPr>
                <p:nvPr/>
              </p:nvSpPr>
              <p:spPr bwMode="auto">
                <a:xfrm>
                  <a:off x="328295" y="5891389"/>
                  <a:ext cx="187325" cy="436563"/>
                </a:xfrm>
                <a:custGeom>
                  <a:avLst/>
                  <a:gdLst>
                    <a:gd name="T0" fmla="*/ 0 w 118"/>
                    <a:gd name="T1" fmla="*/ 0 h 275"/>
                    <a:gd name="T2" fmla="*/ 8 w 118"/>
                    <a:gd name="T3" fmla="*/ 20 h 275"/>
                    <a:gd name="T4" fmla="*/ 37 w 118"/>
                    <a:gd name="T5" fmla="*/ 96 h 275"/>
                    <a:gd name="T6" fmla="*/ 69 w 118"/>
                    <a:gd name="T7" fmla="*/ 170 h 275"/>
                    <a:gd name="T8" fmla="*/ 118 w 118"/>
                    <a:gd name="T9" fmla="*/ 275 h 275"/>
                    <a:gd name="T10" fmla="*/ 109 w 118"/>
                    <a:gd name="T11" fmla="*/ 275 h 275"/>
                    <a:gd name="T12" fmla="*/ 61 w 118"/>
                    <a:gd name="T13" fmla="*/ 174 h 275"/>
                    <a:gd name="T14" fmla="*/ 30 w 118"/>
                    <a:gd name="T15" fmla="*/ 100 h 275"/>
                    <a:gd name="T16" fmla="*/ 0 w 118"/>
                    <a:gd name="T17" fmla="*/ 26 h 275"/>
                    <a:gd name="T18" fmla="*/ 0 w 118"/>
                    <a:gd name="T1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75">
                      <a:moveTo>
                        <a:pt x="0" y="0"/>
                      </a:moveTo>
                      <a:lnTo>
                        <a:pt x="8" y="20"/>
                      </a:lnTo>
                      <a:lnTo>
                        <a:pt x="37" y="96"/>
                      </a:lnTo>
                      <a:lnTo>
                        <a:pt x="69" y="170"/>
                      </a:lnTo>
                      <a:lnTo>
                        <a:pt x="118" y="275"/>
                      </a:lnTo>
                      <a:lnTo>
                        <a:pt x="109" y="275"/>
                      </a:lnTo>
                      <a:lnTo>
                        <a:pt x="61" y="174"/>
                      </a:lnTo>
                      <a:lnTo>
                        <a:pt x="30" y="100"/>
                      </a:lnTo>
                      <a:lnTo>
                        <a:pt x="0" y="26"/>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orme libre 16"/>
                <p:cNvSpPr>
                  <a:spLocks/>
                </p:cNvSpPr>
                <p:nvPr/>
              </p:nvSpPr>
              <p:spPr bwMode="auto">
                <a:xfrm>
                  <a:off x="80645" y="5010327"/>
                  <a:ext cx="31750" cy="192088"/>
                </a:xfrm>
                <a:custGeom>
                  <a:avLst/>
                  <a:gdLst>
                    <a:gd name="T0" fmla="*/ 0 w 20"/>
                    <a:gd name="T1" fmla="*/ 0 h 121"/>
                    <a:gd name="T2" fmla="*/ 16 w 20"/>
                    <a:gd name="T3" fmla="*/ 72 h 121"/>
                    <a:gd name="T4" fmla="*/ 20 w 20"/>
                    <a:gd name="T5" fmla="*/ 121 h 121"/>
                    <a:gd name="T6" fmla="*/ 18 w 20"/>
                    <a:gd name="T7" fmla="*/ 112 h 121"/>
                    <a:gd name="T8" fmla="*/ 0 w 20"/>
                    <a:gd name="T9" fmla="*/ 31 h 121"/>
                    <a:gd name="T10" fmla="*/ 0 w 20"/>
                    <a:gd name="T11" fmla="*/ 0 h 121"/>
                  </a:gdLst>
                  <a:ahLst/>
                  <a:cxnLst>
                    <a:cxn ang="0">
                      <a:pos x="T0" y="T1"/>
                    </a:cxn>
                    <a:cxn ang="0">
                      <a:pos x="T2" y="T3"/>
                    </a:cxn>
                    <a:cxn ang="0">
                      <a:pos x="T4" y="T5"/>
                    </a:cxn>
                    <a:cxn ang="0">
                      <a:pos x="T6" y="T7"/>
                    </a:cxn>
                    <a:cxn ang="0">
                      <a:pos x="T8" y="T9"/>
                    </a:cxn>
                    <a:cxn ang="0">
                      <a:pos x="T10" y="T11"/>
                    </a:cxn>
                  </a:cxnLst>
                  <a:rect l="0" t="0" r="r" b="b"/>
                  <a:pathLst>
                    <a:path w="20" h="121">
                      <a:moveTo>
                        <a:pt x="0" y="0"/>
                      </a:moveTo>
                      <a:lnTo>
                        <a:pt x="16" y="72"/>
                      </a:lnTo>
                      <a:lnTo>
                        <a:pt x="20" y="121"/>
                      </a:lnTo>
                      <a:lnTo>
                        <a:pt x="18" y="112"/>
                      </a:lnTo>
                      <a:lnTo>
                        <a:pt x="0" y="31"/>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8" name="Forme libre 17"/>
                <p:cNvSpPr>
                  <a:spLocks/>
                </p:cNvSpPr>
                <p:nvPr/>
              </p:nvSpPr>
              <p:spPr bwMode="auto">
                <a:xfrm>
                  <a:off x="112395" y="5202414"/>
                  <a:ext cx="250825" cy="1020763"/>
                </a:xfrm>
                <a:custGeom>
                  <a:avLst/>
                  <a:gdLst>
                    <a:gd name="T0" fmla="*/ 0 w 158"/>
                    <a:gd name="T1" fmla="*/ 0 h 643"/>
                    <a:gd name="T2" fmla="*/ 11 w 158"/>
                    <a:gd name="T3" fmla="*/ 46 h 643"/>
                    <a:gd name="T4" fmla="*/ 22 w 158"/>
                    <a:gd name="T5" fmla="*/ 129 h 643"/>
                    <a:gd name="T6" fmla="*/ 36 w 158"/>
                    <a:gd name="T7" fmla="*/ 211 h 643"/>
                    <a:gd name="T8" fmla="*/ 55 w 158"/>
                    <a:gd name="T9" fmla="*/ 301 h 643"/>
                    <a:gd name="T10" fmla="*/ 76 w 158"/>
                    <a:gd name="T11" fmla="*/ 389 h 643"/>
                    <a:gd name="T12" fmla="*/ 103 w 158"/>
                    <a:gd name="T13" fmla="*/ 476 h 643"/>
                    <a:gd name="T14" fmla="*/ 123 w 158"/>
                    <a:gd name="T15" fmla="*/ 533 h 643"/>
                    <a:gd name="T16" fmla="*/ 144 w 158"/>
                    <a:gd name="T17" fmla="*/ 588 h 643"/>
                    <a:gd name="T18" fmla="*/ 155 w 158"/>
                    <a:gd name="T19" fmla="*/ 632 h 643"/>
                    <a:gd name="T20" fmla="*/ 158 w 158"/>
                    <a:gd name="T21" fmla="*/ 643 h 643"/>
                    <a:gd name="T22" fmla="*/ 142 w 158"/>
                    <a:gd name="T23" fmla="*/ 608 h 643"/>
                    <a:gd name="T24" fmla="*/ 118 w 158"/>
                    <a:gd name="T25" fmla="*/ 544 h 643"/>
                    <a:gd name="T26" fmla="*/ 95 w 158"/>
                    <a:gd name="T27" fmla="*/ 478 h 643"/>
                    <a:gd name="T28" fmla="*/ 69 w 158"/>
                    <a:gd name="T29" fmla="*/ 391 h 643"/>
                    <a:gd name="T30" fmla="*/ 47 w 158"/>
                    <a:gd name="T31" fmla="*/ 302 h 643"/>
                    <a:gd name="T32" fmla="*/ 29 w 158"/>
                    <a:gd name="T33" fmla="*/ 212 h 643"/>
                    <a:gd name="T34" fmla="*/ 13 w 158"/>
                    <a:gd name="T35" fmla="*/ 107 h 643"/>
                    <a:gd name="T36" fmla="*/ 0 w 158"/>
                    <a:gd name="T37" fmla="*/ 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643">
                      <a:moveTo>
                        <a:pt x="0" y="0"/>
                      </a:moveTo>
                      <a:lnTo>
                        <a:pt x="11" y="46"/>
                      </a:lnTo>
                      <a:lnTo>
                        <a:pt x="22" y="129"/>
                      </a:lnTo>
                      <a:lnTo>
                        <a:pt x="36" y="211"/>
                      </a:lnTo>
                      <a:lnTo>
                        <a:pt x="55" y="301"/>
                      </a:lnTo>
                      <a:lnTo>
                        <a:pt x="76" y="389"/>
                      </a:lnTo>
                      <a:lnTo>
                        <a:pt x="103" y="476"/>
                      </a:lnTo>
                      <a:lnTo>
                        <a:pt x="123" y="533"/>
                      </a:lnTo>
                      <a:lnTo>
                        <a:pt x="144" y="588"/>
                      </a:lnTo>
                      <a:lnTo>
                        <a:pt x="155" y="632"/>
                      </a:lnTo>
                      <a:lnTo>
                        <a:pt x="158" y="643"/>
                      </a:lnTo>
                      <a:lnTo>
                        <a:pt x="142" y="608"/>
                      </a:lnTo>
                      <a:lnTo>
                        <a:pt x="118" y="544"/>
                      </a:lnTo>
                      <a:lnTo>
                        <a:pt x="95" y="478"/>
                      </a:lnTo>
                      <a:lnTo>
                        <a:pt x="69" y="391"/>
                      </a:lnTo>
                      <a:lnTo>
                        <a:pt x="47" y="302"/>
                      </a:lnTo>
                      <a:lnTo>
                        <a:pt x="29" y="212"/>
                      </a:lnTo>
                      <a:lnTo>
                        <a:pt x="13" y="107"/>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9" name="Forme libre 18"/>
                <p:cNvSpPr>
                  <a:spLocks/>
                </p:cNvSpPr>
                <p:nvPr/>
              </p:nvSpPr>
              <p:spPr bwMode="auto">
                <a:xfrm>
                  <a:off x="375920" y="6215239"/>
                  <a:ext cx="52388" cy="112713"/>
                </a:xfrm>
                <a:custGeom>
                  <a:avLst/>
                  <a:gdLst>
                    <a:gd name="T0" fmla="*/ 0 w 33"/>
                    <a:gd name="T1" fmla="*/ 0 h 71"/>
                    <a:gd name="T2" fmla="*/ 33 w 33"/>
                    <a:gd name="T3" fmla="*/ 71 h 71"/>
                    <a:gd name="T4" fmla="*/ 24 w 33"/>
                    <a:gd name="T5" fmla="*/ 71 h 71"/>
                    <a:gd name="T6" fmla="*/ 11 w 33"/>
                    <a:gd name="T7" fmla="*/ 36 h 71"/>
                    <a:gd name="T8" fmla="*/ 0 w 33"/>
                    <a:gd name="T9" fmla="*/ 0 h 71"/>
                  </a:gdLst>
                  <a:ahLst/>
                  <a:cxnLst>
                    <a:cxn ang="0">
                      <a:pos x="T0" y="T1"/>
                    </a:cxn>
                    <a:cxn ang="0">
                      <a:pos x="T2" y="T3"/>
                    </a:cxn>
                    <a:cxn ang="0">
                      <a:pos x="T4" y="T5"/>
                    </a:cxn>
                    <a:cxn ang="0">
                      <a:pos x="T6" y="T7"/>
                    </a:cxn>
                    <a:cxn ang="0">
                      <a:pos x="T8" y="T9"/>
                    </a:cxn>
                  </a:cxnLst>
                  <a:rect l="0" t="0" r="r" b="b"/>
                  <a:pathLst>
                    <a:path w="33" h="71">
                      <a:moveTo>
                        <a:pt x="0" y="0"/>
                      </a:moveTo>
                      <a:lnTo>
                        <a:pt x="33" y="71"/>
                      </a:lnTo>
                      <a:lnTo>
                        <a:pt x="24" y="71"/>
                      </a:lnTo>
                      <a:lnTo>
                        <a:pt x="11" y="36"/>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0" name="Forme libre 19"/>
                <p:cNvSpPr>
                  <a:spLocks/>
                </p:cNvSpPr>
                <p:nvPr/>
              </p:nvSpPr>
              <p:spPr bwMode="auto">
                <a:xfrm>
                  <a:off x="106045" y="5124627"/>
                  <a:ext cx="23813" cy="150813"/>
                </a:xfrm>
                <a:custGeom>
                  <a:avLst/>
                  <a:gdLst>
                    <a:gd name="T0" fmla="*/ 0 w 15"/>
                    <a:gd name="T1" fmla="*/ 0 h 95"/>
                    <a:gd name="T2" fmla="*/ 8 w 15"/>
                    <a:gd name="T3" fmla="*/ 37 h 95"/>
                    <a:gd name="T4" fmla="*/ 8 w 15"/>
                    <a:gd name="T5" fmla="*/ 41 h 95"/>
                    <a:gd name="T6" fmla="*/ 15 w 15"/>
                    <a:gd name="T7" fmla="*/ 95 h 95"/>
                    <a:gd name="T8" fmla="*/ 4 w 15"/>
                    <a:gd name="T9" fmla="*/ 49 h 95"/>
                    <a:gd name="T10" fmla="*/ 0 w 15"/>
                    <a:gd name="T11" fmla="*/ 0 h 95"/>
                  </a:gdLst>
                  <a:ahLst/>
                  <a:cxnLst>
                    <a:cxn ang="0">
                      <a:pos x="T0" y="T1"/>
                    </a:cxn>
                    <a:cxn ang="0">
                      <a:pos x="T2" y="T3"/>
                    </a:cxn>
                    <a:cxn ang="0">
                      <a:pos x="T4" y="T5"/>
                    </a:cxn>
                    <a:cxn ang="0">
                      <a:pos x="T6" y="T7"/>
                    </a:cxn>
                    <a:cxn ang="0">
                      <a:pos x="T8" y="T9"/>
                    </a:cxn>
                    <a:cxn ang="0">
                      <a:pos x="T10" y="T11"/>
                    </a:cxn>
                  </a:cxnLst>
                  <a:rect l="0" t="0" r="r" b="b"/>
                  <a:pathLst>
                    <a:path w="15" h="95">
                      <a:moveTo>
                        <a:pt x="0" y="0"/>
                      </a:moveTo>
                      <a:lnTo>
                        <a:pt x="8" y="37"/>
                      </a:lnTo>
                      <a:lnTo>
                        <a:pt x="8" y="41"/>
                      </a:lnTo>
                      <a:lnTo>
                        <a:pt x="15" y="95"/>
                      </a:lnTo>
                      <a:lnTo>
                        <a:pt x="4" y="49"/>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orme libre 22"/>
                <p:cNvSpPr>
                  <a:spLocks/>
                </p:cNvSpPr>
                <p:nvPr/>
              </p:nvSpPr>
              <p:spPr bwMode="auto">
                <a:xfrm>
                  <a:off x="317182" y="4649964"/>
                  <a:ext cx="638175" cy="1241425"/>
                </a:xfrm>
                <a:custGeom>
                  <a:avLst/>
                  <a:gdLst>
                    <a:gd name="T0" fmla="*/ 402 w 402"/>
                    <a:gd name="T1" fmla="*/ 0 h 782"/>
                    <a:gd name="T2" fmla="*/ 402 w 402"/>
                    <a:gd name="T3" fmla="*/ 1 h 782"/>
                    <a:gd name="T4" fmla="*/ 363 w 402"/>
                    <a:gd name="T5" fmla="*/ 39 h 782"/>
                    <a:gd name="T6" fmla="*/ 325 w 402"/>
                    <a:gd name="T7" fmla="*/ 79 h 782"/>
                    <a:gd name="T8" fmla="*/ 290 w 402"/>
                    <a:gd name="T9" fmla="*/ 121 h 782"/>
                    <a:gd name="T10" fmla="*/ 255 w 402"/>
                    <a:gd name="T11" fmla="*/ 164 h 782"/>
                    <a:gd name="T12" fmla="*/ 211 w 402"/>
                    <a:gd name="T13" fmla="*/ 222 h 782"/>
                    <a:gd name="T14" fmla="*/ 171 w 402"/>
                    <a:gd name="T15" fmla="*/ 284 h 782"/>
                    <a:gd name="T16" fmla="*/ 133 w 402"/>
                    <a:gd name="T17" fmla="*/ 346 h 782"/>
                    <a:gd name="T18" fmla="*/ 100 w 402"/>
                    <a:gd name="T19" fmla="*/ 411 h 782"/>
                    <a:gd name="T20" fmla="*/ 71 w 402"/>
                    <a:gd name="T21" fmla="*/ 478 h 782"/>
                    <a:gd name="T22" fmla="*/ 45 w 402"/>
                    <a:gd name="T23" fmla="*/ 546 h 782"/>
                    <a:gd name="T24" fmla="*/ 27 w 402"/>
                    <a:gd name="T25" fmla="*/ 617 h 782"/>
                    <a:gd name="T26" fmla="*/ 13 w 402"/>
                    <a:gd name="T27" fmla="*/ 689 h 782"/>
                    <a:gd name="T28" fmla="*/ 7 w 402"/>
                    <a:gd name="T29" fmla="*/ 761 h 782"/>
                    <a:gd name="T30" fmla="*/ 7 w 402"/>
                    <a:gd name="T31" fmla="*/ 782 h 782"/>
                    <a:gd name="T32" fmla="*/ 0 w 402"/>
                    <a:gd name="T33" fmla="*/ 765 h 782"/>
                    <a:gd name="T34" fmla="*/ 1 w 402"/>
                    <a:gd name="T35" fmla="*/ 761 h 782"/>
                    <a:gd name="T36" fmla="*/ 7 w 402"/>
                    <a:gd name="T37" fmla="*/ 688 h 782"/>
                    <a:gd name="T38" fmla="*/ 21 w 402"/>
                    <a:gd name="T39" fmla="*/ 616 h 782"/>
                    <a:gd name="T40" fmla="*/ 40 w 402"/>
                    <a:gd name="T41" fmla="*/ 545 h 782"/>
                    <a:gd name="T42" fmla="*/ 66 w 402"/>
                    <a:gd name="T43" fmla="*/ 475 h 782"/>
                    <a:gd name="T44" fmla="*/ 95 w 402"/>
                    <a:gd name="T45" fmla="*/ 409 h 782"/>
                    <a:gd name="T46" fmla="*/ 130 w 402"/>
                    <a:gd name="T47" fmla="*/ 343 h 782"/>
                    <a:gd name="T48" fmla="*/ 167 w 402"/>
                    <a:gd name="T49" fmla="*/ 281 h 782"/>
                    <a:gd name="T50" fmla="*/ 209 w 402"/>
                    <a:gd name="T51" fmla="*/ 220 h 782"/>
                    <a:gd name="T52" fmla="*/ 253 w 402"/>
                    <a:gd name="T53" fmla="*/ 163 h 782"/>
                    <a:gd name="T54" fmla="*/ 287 w 402"/>
                    <a:gd name="T55" fmla="*/ 120 h 782"/>
                    <a:gd name="T56" fmla="*/ 324 w 402"/>
                    <a:gd name="T57" fmla="*/ 78 h 782"/>
                    <a:gd name="T58" fmla="*/ 362 w 402"/>
                    <a:gd name="T59" fmla="*/ 38 h 782"/>
                    <a:gd name="T60" fmla="*/ 402 w 402"/>
                    <a:gd name="T61"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2" h="782">
                      <a:moveTo>
                        <a:pt x="402" y="0"/>
                      </a:moveTo>
                      <a:lnTo>
                        <a:pt x="402" y="1"/>
                      </a:lnTo>
                      <a:lnTo>
                        <a:pt x="363" y="39"/>
                      </a:lnTo>
                      <a:lnTo>
                        <a:pt x="325" y="79"/>
                      </a:lnTo>
                      <a:lnTo>
                        <a:pt x="290" y="121"/>
                      </a:lnTo>
                      <a:lnTo>
                        <a:pt x="255" y="164"/>
                      </a:lnTo>
                      <a:lnTo>
                        <a:pt x="211" y="222"/>
                      </a:lnTo>
                      <a:lnTo>
                        <a:pt x="171" y="284"/>
                      </a:lnTo>
                      <a:lnTo>
                        <a:pt x="133" y="346"/>
                      </a:lnTo>
                      <a:lnTo>
                        <a:pt x="100" y="411"/>
                      </a:lnTo>
                      <a:lnTo>
                        <a:pt x="71" y="478"/>
                      </a:lnTo>
                      <a:lnTo>
                        <a:pt x="45" y="546"/>
                      </a:lnTo>
                      <a:lnTo>
                        <a:pt x="27" y="617"/>
                      </a:lnTo>
                      <a:lnTo>
                        <a:pt x="13" y="689"/>
                      </a:lnTo>
                      <a:lnTo>
                        <a:pt x="7" y="761"/>
                      </a:lnTo>
                      <a:lnTo>
                        <a:pt x="7" y="782"/>
                      </a:lnTo>
                      <a:lnTo>
                        <a:pt x="0" y="765"/>
                      </a:lnTo>
                      <a:lnTo>
                        <a:pt x="1" y="761"/>
                      </a:lnTo>
                      <a:lnTo>
                        <a:pt x="7" y="688"/>
                      </a:lnTo>
                      <a:lnTo>
                        <a:pt x="21" y="616"/>
                      </a:lnTo>
                      <a:lnTo>
                        <a:pt x="40" y="545"/>
                      </a:lnTo>
                      <a:lnTo>
                        <a:pt x="66" y="475"/>
                      </a:lnTo>
                      <a:lnTo>
                        <a:pt x="95" y="409"/>
                      </a:lnTo>
                      <a:lnTo>
                        <a:pt x="130" y="343"/>
                      </a:lnTo>
                      <a:lnTo>
                        <a:pt x="167" y="281"/>
                      </a:lnTo>
                      <a:lnTo>
                        <a:pt x="209" y="220"/>
                      </a:lnTo>
                      <a:lnTo>
                        <a:pt x="253" y="163"/>
                      </a:lnTo>
                      <a:lnTo>
                        <a:pt x="287" y="120"/>
                      </a:lnTo>
                      <a:lnTo>
                        <a:pt x="324" y="78"/>
                      </a:lnTo>
                      <a:lnTo>
                        <a:pt x="362" y="38"/>
                      </a:lnTo>
                      <a:lnTo>
                        <a:pt x="402"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4" name="Forme libre 23"/>
                <p:cNvSpPr>
                  <a:spLocks/>
                </p:cNvSpPr>
                <p:nvPr/>
              </p:nvSpPr>
              <p:spPr bwMode="auto">
                <a:xfrm>
                  <a:off x="317182" y="5904089"/>
                  <a:ext cx="58738" cy="311150"/>
                </a:xfrm>
                <a:custGeom>
                  <a:avLst/>
                  <a:gdLst>
                    <a:gd name="T0" fmla="*/ 0 w 37"/>
                    <a:gd name="T1" fmla="*/ 0 h 196"/>
                    <a:gd name="T2" fmla="*/ 6 w 37"/>
                    <a:gd name="T3" fmla="*/ 15 h 196"/>
                    <a:gd name="T4" fmla="*/ 7 w 37"/>
                    <a:gd name="T5" fmla="*/ 18 h 196"/>
                    <a:gd name="T6" fmla="*/ 12 w 37"/>
                    <a:gd name="T7" fmla="*/ 80 h 196"/>
                    <a:gd name="T8" fmla="*/ 21 w 37"/>
                    <a:gd name="T9" fmla="*/ 134 h 196"/>
                    <a:gd name="T10" fmla="*/ 33 w 37"/>
                    <a:gd name="T11" fmla="*/ 188 h 196"/>
                    <a:gd name="T12" fmla="*/ 37 w 37"/>
                    <a:gd name="T13" fmla="*/ 196 h 196"/>
                    <a:gd name="T14" fmla="*/ 22 w 37"/>
                    <a:gd name="T15" fmla="*/ 162 h 196"/>
                    <a:gd name="T16" fmla="*/ 15 w 37"/>
                    <a:gd name="T17" fmla="*/ 146 h 196"/>
                    <a:gd name="T18" fmla="*/ 5 w 37"/>
                    <a:gd name="T19" fmla="*/ 81 h 196"/>
                    <a:gd name="T20" fmla="*/ 1 w 37"/>
                    <a:gd name="T21" fmla="*/ 40 h 196"/>
                    <a:gd name="T22" fmla="*/ 0 w 37"/>
                    <a:gd name="T2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196">
                      <a:moveTo>
                        <a:pt x="0" y="0"/>
                      </a:moveTo>
                      <a:lnTo>
                        <a:pt x="6" y="15"/>
                      </a:lnTo>
                      <a:lnTo>
                        <a:pt x="7" y="18"/>
                      </a:lnTo>
                      <a:lnTo>
                        <a:pt x="12" y="80"/>
                      </a:lnTo>
                      <a:lnTo>
                        <a:pt x="21" y="134"/>
                      </a:lnTo>
                      <a:lnTo>
                        <a:pt x="33" y="188"/>
                      </a:lnTo>
                      <a:lnTo>
                        <a:pt x="37" y="196"/>
                      </a:lnTo>
                      <a:lnTo>
                        <a:pt x="22" y="162"/>
                      </a:lnTo>
                      <a:lnTo>
                        <a:pt x="15" y="146"/>
                      </a:lnTo>
                      <a:lnTo>
                        <a:pt x="5" y="81"/>
                      </a:lnTo>
                      <a:lnTo>
                        <a:pt x="1" y="40"/>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5" name="Forme libre 24"/>
                <p:cNvSpPr>
                  <a:spLocks/>
                </p:cNvSpPr>
                <p:nvPr/>
              </p:nvSpPr>
              <p:spPr bwMode="auto">
                <a:xfrm>
                  <a:off x="363220" y="6223177"/>
                  <a:ext cx="49213" cy="104775"/>
                </a:xfrm>
                <a:custGeom>
                  <a:avLst/>
                  <a:gdLst>
                    <a:gd name="T0" fmla="*/ 0 w 31"/>
                    <a:gd name="T1" fmla="*/ 0 h 66"/>
                    <a:gd name="T2" fmla="*/ 31 w 31"/>
                    <a:gd name="T3" fmla="*/ 66 h 66"/>
                    <a:gd name="T4" fmla="*/ 24 w 31"/>
                    <a:gd name="T5" fmla="*/ 66 h 66"/>
                    <a:gd name="T6" fmla="*/ 0 w 31"/>
                    <a:gd name="T7" fmla="*/ 0 h 66"/>
                  </a:gdLst>
                  <a:ahLst/>
                  <a:cxnLst>
                    <a:cxn ang="0">
                      <a:pos x="T0" y="T1"/>
                    </a:cxn>
                    <a:cxn ang="0">
                      <a:pos x="T2" y="T3"/>
                    </a:cxn>
                    <a:cxn ang="0">
                      <a:pos x="T4" y="T5"/>
                    </a:cxn>
                    <a:cxn ang="0">
                      <a:pos x="T6" y="T7"/>
                    </a:cxn>
                  </a:cxnLst>
                  <a:rect l="0" t="0" r="r" b="b"/>
                  <a:pathLst>
                    <a:path w="31" h="66">
                      <a:moveTo>
                        <a:pt x="0" y="0"/>
                      </a:moveTo>
                      <a:lnTo>
                        <a:pt x="31" y="66"/>
                      </a:lnTo>
                      <a:lnTo>
                        <a:pt x="24" y="66"/>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6" name="Forme libre 25"/>
                <p:cNvSpPr>
                  <a:spLocks/>
                </p:cNvSpPr>
                <p:nvPr/>
              </p:nvSpPr>
              <p:spPr bwMode="auto">
                <a:xfrm>
                  <a:off x="317182" y="5864402"/>
                  <a:ext cx="11113" cy="68263"/>
                </a:xfrm>
                <a:custGeom>
                  <a:avLst/>
                  <a:gdLst>
                    <a:gd name="T0" fmla="*/ 0 w 7"/>
                    <a:gd name="T1" fmla="*/ 0 h 43"/>
                    <a:gd name="T2" fmla="*/ 7 w 7"/>
                    <a:gd name="T3" fmla="*/ 17 h 43"/>
                    <a:gd name="T4" fmla="*/ 7 w 7"/>
                    <a:gd name="T5" fmla="*/ 43 h 43"/>
                    <a:gd name="T6" fmla="*/ 6 w 7"/>
                    <a:gd name="T7" fmla="*/ 40 h 43"/>
                    <a:gd name="T8" fmla="*/ 0 w 7"/>
                    <a:gd name="T9" fmla="*/ 25 h 43"/>
                    <a:gd name="T10" fmla="*/ 0 w 7"/>
                    <a:gd name="T11" fmla="*/ 0 h 43"/>
                  </a:gdLst>
                  <a:ahLst/>
                  <a:cxnLst>
                    <a:cxn ang="0">
                      <a:pos x="T0" y="T1"/>
                    </a:cxn>
                    <a:cxn ang="0">
                      <a:pos x="T2" y="T3"/>
                    </a:cxn>
                    <a:cxn ang="0">
                      <a:pos x="T4" y="T5"/>
                    </a:cxn>
                    <a:cxn ang="0">
                      <a:pos x="T6" y="T7"/>
                    </a:cxn>
                    <a:cxn ang="0">
                      <a:pos x="T8" y="T9"/>
                    </a:cxn>
                    <a:cxn ang="0">
                      <a:pos x="T10" y="T11"/>
                    </a:cxn>
                  </a:cxnLst>
                  <a:rect l="0" t="0" r="r" b="b"/>
                  <a:pathLst>
                    <a:path w="7" h="43">
                      <a:moveTo>
                        <a:pt x="0" y="0"/>
                      </a:moveTo>
                      <a:lnTo>
                        <a:pt x="7" y="17"/>
                      </a:lnTo>
                      <a:lnTo>
                        <a:pt x="7" y="43"/>
                      </a:lnTo>
                      <a:lnTo>
                        <a:pt x="6" y="40"/>
                      </a:lnTo>
                      <a:lnTo>
                        <a:pt x="0" y="25"/>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7" name="Forme libre 26"/>
                <p:cNvSpPr>
                  <a:spLocks/>
                </p:cNvSpPr>
                <p:nvPr/>
              </p:nvSpPr>
              <p:spPr bwMode="auto">
                <a:xfrm>
                  <a:off x="340995" y="6135864"/>
                  <a:ext cx="73025" cy="192088"/>
                </a:xfrm>
                <a:custGeom>
                  <a:avLst/>
                  <a:gdLst>
                    <a:gd name="T0" fmla="*/ 0 w 46"/>
                    <a:gd name="T1" fmla="*/ 0 h 121"/>
                    <a:gd name="T2" fmla="*/ 7 w 46"/>
                    <a:gd name="T3" fmla="*/ 16 h 121"/>
                    <a:gd name="T4" fmla="*/ 22 w 46"/>
                    <a:gd name="T5" fmla="*/ 50 h 121"/>
                    <a:gd name="T6" fmla="*/ 33 w 46"/>
                    <a:gd name="T7" fmla="*/ 86 h 121"/>
                    <a:gd name="T8" fmla="*/ 46 w 46"/>
                    <a:gd name="T9" fmla="*/ 121 h 121"/>
                    <a:gd name="T10" fmla="*/ 45 w 46"/>
                    <a:gd name="T11" fmla="*/ 121 h 121"/>
                    <a:gd name="T12" fmla="*/ 14 w 46"/>
                    <a:gd name="T13" fmla="*/ 55 h 121"/>
                    <a:gd name="T14" fmla="*/ 11 w 46"/>
                    <a:gd name="T15" fmla="*/ 44 h 121"/>
                    <a:gd name="T16" fmla="*/ 0 w 46"/>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21">
                      <a:moveTo>
                        <a:pt x="0" y="0"/>
                      </a:moveTo>
                      <a:lnTo>
                        <a:pt x="7" y="16"/>
                      </a:lnTo>
                      <a:lnTo>
                        <a:pt x="22" y="50"/>
                      </a:lnTo>
                      <a:lnTo>
                        <a:pt x="33" y="86"/>
                      </a:lnTo>
                      <a:lnTo>
                        <a:pt x="46" y="121"/>
                      </a:lnTo>
                      <a:lnTo>
                        <a:pt x="45" y="121"/>
                      </a:lnTo>
                      <a:lnTo>
                        <a:pt x="14" y="55"/>
                      </a:lnTo>
                      <a:lnTo>
                        <a:pt x="11" y="44"/>
                      </a:lnTo>
                      <a:lnTo>
                        <a:pt x="0" y="0"/>
                      </a:lnTo>
                      <a:close/>
                    </a:path>
                  </a:pathLst>
                </a:custGeom>
                <a:solidFill>
                  <a:schemeClr val="tx2">
                    <a:alpha val="20000"/>
                  </a:schemeClr>
                </a:solidFill>
                <a:ln w="0">
                  <a:solidFill>
                    <a:schemeClr val="tx2">
                      <a:alpha val="2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grpSp>
      </p:grpSp>
      <p:pic>
        <p:nvPicPr>
          <p:cNvPr id="41" name="Image 40" descr="fleur[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3318182"/>
            <a:ext cx="2232248" cy="2759515"/>
          </a:xfrm>
          <a:prstGeom prst="rect">
            <a:avLst/>
          </a:prstGeom>
          <a:noFill/>
          <a:ln>
            <a:noFill/>
          </a:ln>
        </p:spPr>
      </p:pic>
      <p:sp>
        <p:nvSpPr>
          <p:cNvPr id="2" name="ZoneTexte 1"/>
          <p:cNvSpPr txBox="1"/>
          <p:nvPr/>
        </p:nvSpPr>
        <p:spPr>
          <a:xfrm>
            <a:off x="4319972" y="1967922"/>
            <a:ext cx="4176464" cy="707886"/>
          </a:xfrm>
          <a:prstGeom prst="rect">
            <a:avLst/>
          </a:prstGeom>
          <a:noFill/>
        </p:spPr>
        <p:txBody>
          <a:bodyPr wrap="square" rtlCol="0">
            <a:spAutoFit/>
          </a:bodyPr>
          <a:lstStyle/>
          <a:p>
            <a:r>
              <a:rPr lang="fr-FR" sz="4000" dirty="0">
                <a:solidFill>
                  <a:schemeClr val="accent1">
                    <a:lumMod val="50000"/>
                  </a:schemeClr>
                </a:solidFill>
                <a:latin typeface="Arial Narrow" panose="020B0606020202030204" pitchFamily="34" charset="0"/>
              </a:rPr>
              <a:t>L’ACTIVITE DMJPM</a:t>
            </a:r>
          </a:p>
        </p:txBody>
      </p:sp>
      <p:sp>
        <p:nvSpPr>
          <p:cNvPr id="3" name="Rectangle 2"/>
          <p:cNvSpPr/>
          <p:nvPr/>
        </p:nvSpPr>
        <p:spPr>
          <a:xfrm>
            <a:off x="5796138" y="2550585"/>
            <a:ext cx="1120820" cy="707886"/>
          </a:xfrm>
          <a:prstGeom prst="rect">
            <a:avLst/>
          </a:prstGeom>
        </p:spPr>
        <p:txBody>
          <a:bodyPr wrap="none">
            <a:spAutoFit/>
          </a:bodyPr>
          <a:lstStyle/>
          <a:p>
            <a:pPr>
              <a:spcAft>
                <a:spcPts val="0"/>
              </a:spcAft>
            </a:pPr>
            <a:r>
              <a:rPr lang="fr-FR" sz="4000" dirty="0">
                <a:solidFill>
                  <a:schemeClr val="accent1">
                    <a:lumMod val="50000"/>
                  </a:schemeClr>
                </a:solidFill>
                <a:latin typeface="Arial Narrow" panose="020B0606020202030204" pitchFamily="34" charset="0"/>
                <a:ea typeface="Times New Roman" panose="02020603050405020304" pitchFamily="18" charset="0"/>
                <a:cs typeface="Times New Roman" panose="02020603050405020304" pitchFamily="18" charset="0"/>
              </a:rPr>
              <a:t>2024</a:t>
            </a:r>
            <a:endParaRPr lang="fr-FR" sz="4000" dirty="0">
              <a:solidFill>
                <a:schemeClr val="accent1">
                  <a:lumMod val="50000"/>
                </a:schemeClr>
              </a:solidFill>
              <a:ea typeface="Times New Roman" panose="02020603050405020304" pitchFamily="18" charset="0"/>
              <a:cs typeface="Times New Roman" panose="02020603050405020304" pitchFamily="18" charset="0"/>
            </a:endParaRPr>
          </a:p>
        </p:txBody>
      </p:sp>
      <p:sp>
        <p:nvSpPr>
          <p:cNvPr id="4" name="Espace réservé du pied de page 3">
            <a:extLst>
              <a:ext uri="{FF2B5EF4-FFF2-40B4-BE49-F238E27FC236}">
                <a16:creationId xmlns:a16="http://schemas.microsoft.com/office/drawing/2014/main" id="{FFB63002-84DB-711A-C62D-EBB967F46A2F}"/>
              </a:ext>
            </a:extLst>
          </p:cNvPr>
          <p:cNvSpPr>
            <a:spLocks noGrp="1"/>
          </p:cNvSpPr>
          <p:nvPr>
            <p:ph type="ftr" sz="quarter" idx="11"/>
          </p:nvPr>
        </p:nvSpPr>
        <p:spPr>
          <a:xfrm>
            <a:off x="7113321" y="6468224"/>
            <a:ext cx="1951856" cy="365125"/>
          </a:xfrm>
        </p:spPr>
        <p:txBody>
          <a:bodyPr/>
          <a:lstStyle/>
          <a:p>
            <a:pPr>
              <a:defRPr/>
            </a:pPr>
            <a:r>
              <a:rPr lang="fr-FR" sz="900" b="0" i="1" dirty="0">
                <a:solidFill>
                  <a:schemeClr val="accent1">
                    <a:lumMod val="75000"/>
                  </a:schemeClr>
                </a:solidFill>
                <a:latin typeface="Arial Narrow" panose="020B0606020202030204" pitchFamily="34" charset="0"/>
              </a:rPr>
              <a:t>Rapport ATH sur  l'Activité 2024 </a:t>
            </a:r>
          </a:p>
        </p:txBody>
      </p:sp>
    </p:spTree>
    <p:extLst>
      <p:ext uri="{BB962C8B-B14F-4D97-AF65-F5344CB8AC3E}">
        <p14:creationId xmlns:p14="http://schemas.microsoft.com/office/powerpoint/2010/main" val="411696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1"/>
          <p:cNvGraphicFramePr>
            <a:graphicFrameLocks noGrp="1"/>
          </p:cNvGraphicFramePr>
          <p:nvPr>
            <p:ph idx="1"/>
            <p:extLst>
              <p:ext uri="{D42A27DB-BD31-4B8C-83A1-F6EECF244321}">
                <p14:modId xmlns:p14="http://schemas.microsoft.com/office/powerpoint/2010/main" val="942005306"/>
              </p:ext>
            </p:extLst>
          </p:nvPr>
        </p:nvGraphicFramePr>
        <p:xfrm>
          <a:off x="1115616" y="908723"/>
          <a:ext cx="6712512" cy="3208749"/>
        </p:xfrm>
        <a:graphic>
          <a:graphicData uri="http://schemas.openxmlformats.org/drawingml/2006/table">
            <a:tbl>
              <a:tblPr firstRow="1" firstCol="1" bandRow="1">
                <a:tableStyleId>{5C22544A-7EE6-4342-B048-85BDC9FD1C3A}</a:tableStyleId>
              </a:tblPr>
              <a:tblGrid>
                <a:gridCol w="2313533">
                  <a:extLst>
                    <a:ext uri="{9D8B030D-6E8A-4147-A177-3AD203B41FA5}">
                      <a16:colId xmlns:a16="http://schemas.microsoft.com/office/drawing/2014/main" val="20000"/>
                    </a:ext>
                  </a:extLst>
                </a:gridCol>
                <a:gridCol w="810235">
                  <a:extLst>
                    <a:ext uri="{9D8B030D-6E8A-4147-A177-3AD203B41FA5}">
                      <a16:colId xmlns:a16="http://schemas.microsoft.com/office/drawing/2014/main" val="20004"/>
                    </a:ext>
                  </a:extLst>
                </a:gridCol>
                <a:gridCol w="810235">
                  <a:extLst>
                    <a:ext uri="{9D8B030D-6E8A-4147-A177-3AD203B41FA5}">
                      <a16:colId xmlns:a16="http://schemas.microsoft.com/office/drawing/2014/main" val="20005"/>
                    </a:ext>
                  </a:extLst>
                </a:gridCol>
                <a:gridCol w="810235">
                  <a:extLst>
                    <a:ext uri="{9D8B030D-6E8A-4147-A177-3AD203B41FA5}">
                      <a16:colId xmlns:a16="http://schemas.microsoft.com/office/drawing/2014/main" val="3343222809"/>
                    </a:ext>
                  </a:extLst>
                </a:gridCol>
                <a:gridCol w="872561">
                  <a:extLst>
                    <a:ext uri="{9D8B030D-6E8A-4147-A177-3AD203B41FA5}">
                      <a16:colId xmlns:a16="http://schemas.microsoft.com/office/drawing/2014/main" val="2664594319"/>
                    </a:ext>
                  </a:extLst>
                </a:gridCol>
                <a:gridCol w="1095713">
                  <a:extLst>
                    <a:ext uri="{9D8B030D-6E8A-4147-A177-3AD203B41FA5}">
                      <a16:colId xmlns:a16="http://schemas.microsoft.com/office/drawing/2014/main" val="832574910"/>
                    </a:ext>
                  </a:extLst>
                </a:gridCol>
              </a:tblGrid>
              <a:tr h="424427">
                <a:tc>
                  <a:txBody>
                    <a:bodyPr/>
                    <a:lstStyle/>
                    <a:p>
                      <a:pPr algn="ctr">
                        <a:spcAft>
                          <a:spcPts val="0"/>
                        </a:spcAft>
                      </a:pPr>
                      <a:r>
                        <a:rPr lang="fr-FR" sz="2000" b="1" dirty="0">
                          <a:solidFill>
                            <a:schemeClr val="bg1"/>
                          </a:solidFill>
                          <a:effectLst/>
                          <a:latin typeface="Arial Narrow" panose="020B0606020202030204" pitchFamily="34" charset="0"/>
                        </a:rPr>
                        <a:t>Types mesures</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tabLst>
                          <a:tab pos="234950" algn="ctr"/>
                        </a:tabLst>
                      </a:pPr>
                      <a:r>
                        <a:rPr lang="fr-FR" sz="2000" b="1" dirty="0">
                          <a:solidFill>
                            <a:schemeClr val="bg1"/>
                          </a:solidFill>
                          <a:effectLst/>
                          <a:latin typeface="Arial Narrow" panose="020B0606020202030204" pitchFamily="34" charset="0"/>
                        </a:rPr>
                        <a:t>2020</a:t>
                      </a:r>
                      <a:endParaRPr lang="fr-FR" sz="2000" dirty="0">
                        <a:solidFill>
                          <a:schemeClr val="bg1"/>
                        </a:solidFill>
                        <a:effectLst/>
                        <a:latin typeface="Arial Narrow" panose="020B0606020202030204" pitchFamily="34" charset="0"/>
                        <a:ea typeface="Calibri" panose="020F0502020204030204" pitchFamily="34" charset="0"/>
                      </a:endParaRPr>
                    </a:p>
                  </a:txBody>
                  <a:tcPr marL="68580" marR="68580" marT="0" marB="0">
                    <a:solidFill>
                      <a:schemeClr val="accent1">
                        <a:lumMod val="50000"/>
                      </a:schemeClr>
                    </a:solidFill>
                  </a:tcPr>
                </a:tc>
                <a:tc>
                  <a:txBody>
                    <a:bodyPr/>
                    <a:lstStyle/>
                    <a:p>
                      <a:pPr algn="ctr">
                        <a:lnSpc>
                          <a:spcPct val="150000"/>
                        </a:lnSpc>
                        <a:spcAft>
                          <a:spcPts val="0"/>
                        </a:spcAft>
                        <a:tabLst>
                          <a:tab pos="234950" algn="ctr"/>
                        </a:tabLst>
                      </a:pPr>
                      <a:r>
                        <a:rPr lang="fr-FR" sz="2000" b="1" dirty="0">
                          <a:solidFill>
                            <a:schemeClr val="bg1"/>
                          </a:solidFill>
                          <a:effectLst/>
                          <a:latin typeface="Arial Narrow" panose="020B0606020202030204" pitchFamily="34" charset="0"/>
                        </a:rPr>
                        <a:t>2021</a:t>
                      </a:r>
                      <a:endParaRPr lang="fr-FR" sz="2000" dirty="0">
                        <a:solidFill>
                          <a:schemeClr val="bg1"/>
                        </a:solidFill>
                        <a:effectLst/>
                        <a:latin typeface="Arial Narrow" panose="020B0606020202030204" pitchFamily="34" charset="0"/>
                        <a:ea typeface="Calibri" panose="020F0502020204030204" pitchFamily="34" charset="0"/>
                      </a:endParaRPr>
                    </a:p>
                  </a:txBody>
                  <a:tcPr marL="68580" marR="68580" marT="0" marB="0">
                    <a:solidFill>
                      <a:schemeClr val="accent1">
                        <a:lumMod val="50000"/>
                      </a:schemeClr>
                    </a:solidFill>
                  </a:tcPr>
                </a:tc>
                <a:tc>
                  <a:txBody>
                    <a:bodyPr/>
                    <a:lstStyle/>
                    <a:p>
                      <a:pPr algn="ctr">
                        <a:lnSpc>
                          <a:spcPct val="150000"/>
                        </a:lnSpc>
                        <a:spcAft>
                          <a:spcPts val="0"/>
                        </a:spcAft>
                        <a:tabLst>
                          <a:tab pos="234950" algn="ctr"/>
                        </a:tabLst>
                      </a:pPr>
                      <a:r>
                        <a:rPr lang="fr-FR" sz="2000" dirty="0">
                          <a:solidFill>
                            <a:schemeClr val="bg1"/>
                          </a:solidFill>
                          <a:effectLst/>
                          <a:latin typeface="Arial Narrow" panose="020B0606020202030204" pitchFamily="34" charset="0"/>
                        </a:rPr>
                        <a:t>2022</a:t>
                      </a:r>
                      <a:endParaRPr lang="fr-FR" sz="2000" dirty="0">
                        <a:solidFill>
                          <a:schemeClr val="bg1"/>
                        </a:solidFill>
                        <a:effectLst/>
                        <a:latin typeface="Arial Narrow" panose="020B0606020202030204" pitchFamily="34" charset="0"/>
                        <a:ea typeface="Calibri" panose="020F0502020204030204" pitchFamily="34" charset="0"/>
                      </a:endParaRPr>
                    </a:p>
                  </a:txBody>
                  <a:tcPr marL="68580" marR="68580" marT="0" marB="0">
                    <a:solidFill>
                      <a:schemeClr val="accent1">
                        <a:lumMod val="50000"/>
                      </a:schemeClr>
                    </a:solidFill>
                  </a:tcPr>
                </a:tc>
                <a:tc>
                  <a:txBody>
                    <a:bodyPr/>
                    <a:lstStyle/>
                    <a:p>
                      <a:pPr algn="ctr">
                        <a:lnSpc>
                          <a:spcPct val="150000"/>
                        </a:lnSpc>
                        <a:spcAft>
                          <a:spcPts val="0"/>
                        </a:spcAft>
                        <a:tabLst>
                          <a:tab pos="234950" algn="ctr"/>
                        </a:tabLst>
                      </a:pPr>
                      <a:r>
                        <a:rPr lang="fr-FR" sz="2000" dirty="0">
                          <a:solidFill>
                            <a:schemeClr val="bg1"/>
                          </a:solidFill>
                          <a:effectLst/>
                          <a:latin typeface="Arial Narrow" panose="020B0606020202030204" pitchFamily="34" charset="0"/>
                        </a:rPr>
                        <a:t>2023</a:t>
                      </a:r>
                      <a:endParaRPr lang="fr-FR" sz="2000" dirty="0">
                        <a:solidFill>
                          <a:schemeClr val="bg1"/>
                        </a:solidFill>
                        <a:effectLst/>
                        <a:latin typeface="Arial Narrow" panose="020B0606020202030204" pitchFamily="34" charset="0"/>
                        <a:ea typeface="Calibri" panose="020F0502020204030204" pitchFamily="34" charset="0"/>
                      </a:endParaRPr>
                    </a:p>
                  </a:txBody>
                  <a:tcPr marL="68580" marR="68580" marT="0" marB="0">
                    <a:solidFill>
                      <a:schemeClr val="accent1">
                        <a:lumMod val="50000"/>
                      </a:schemeClr>
                    </a:solidFill>
                  </a:tcPr>
                </a:tc>
                <a:tc>
                  <a:txBody>
                    <a:bodyPr/>
                    <a:lstStyle/>
                    <a:p>
                      <a:pPr algn="ctr">
                        <a:lnSpc>
                          <a:spcPct val="150000"/>
                        </a:lnSpc>
                        <a:spcAft>
                          <a:spcPts val="0"/>
                        </a:spcAft>
                        <a:tabLst>
                          <a:tab pos="234950" algn="ctr"/>
                        </a:tabLst>
                      </a:pPr>
                      <a:r>
                        <a:rPr lang="fr-FR" sz="2000" dirty="0">
                          <a:solidFill>
                            <a:schemeClr val="bg1"/>
                          </a:solidFill>
                          <a:effectLst/>
                          <a:latin typeface="Arial Narrow" panose="020B0606020202030204" pitchFamily="34" charset="0"/>
                        </a:rPr>
                        <a:t>2024</a:t>
                      </a:r>
                      <a:endParaRPr lang="fr-FR" sz="2000" dirty="0">
                        <a:solidFill>
                          <a:schemeClr val="bg1"/>
                        </a:solidFill>
                        <a:effectLst/>
                        <a:latin typeface="Arial Narrow" panose="020B0606020202030204" pitchFamily="34" charset="0"/>
                        <a:ea typeface="Calibri" panose="020F0502020204030204" pitchFamily="34" charset="0"/>
                      </a:endParaRPr>
                    </a:p>
                  </a:txBody>
                  <a:tcPr marL="68580" marR="68580" marT="0" marB="0">
                    <a:solidFill>
                      <a:schemeClr val="accent1">
                        <a:lumMod val="50000"/>
                      </a:schemeClr>
                    </a:solidFill>
                  </a:tcPr>
                </a:tc>
                <a:extLst>
                  <a:ext uri="{0D108BD9-81ED-4DB2-BD59-A6C34878D82A}">
                    <a16:rowId xmlns:a16="http://schemas.microsoft.com/office/drawing/2014/main" val="10000"/>
                  </a:ext>
                </a:extLst>
              </a:tr>
              <a:tr h="424427">
                <a:tc>
                  <a:txBody>
                    <a:bodyPr/>
                    <a:lstStyle/>
                    <a:p>
                      <a:pPr algn="l">
                        <a:spcAft>
                          <a:spcPts val="0"/>
                        </a:spcAft>
                      </a:pPr>
                      <a:r>
                        <a:rPr lang="fr-FR" sz="2000" b="1" dirty="0">
                          <a:solidFill>
                            <a:schemeClr val="bg1"/>
                          </a:solidFill>
                          <a:effectLst/>
                          <a:latin typeface="Arial Narrow" panose="020B0606020202030204" pitchFamily="34" charset="0"/>
                        </a:rPr>
                        <a:t>Tutelles</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317</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319</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316</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310</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345</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001"/>
                  </a:ext>
                </a:extLst>
              </a:tr>
              <a:tr h="432367">
                <a:tc>
                  <a:txBody>
                    <a:bodyPr/>
                    <a:lstStyle/>
                    <a:p>
                      <a:pPr algn="l">
                        <a:spcAft>
                          <a:spcPts val="0"/>
                        </a:spcAft>
                      </a:pPr>
                      <a:r>
                        <a:rPr lang="fr-FR" sz="2000" b="1" dirty="0">
                          <a:solidFill>
                            <a:schemeClr val="bg1"/>
                          </a:solidFill>
                          <a:effectLst/>
                          <a:latin typeface="Arial Narrow" panose="020B0606020202030204" pitchFamily="34" charset="0"/>
                        </a:rPr>
                        <a:t>Curatelles</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666</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693</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695</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705</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713</a:t>
                      </a:r>
                    </a:p>
                  </a:txBody>
                  <a:tcPr marL="68580" marR="68580" marT="0" marB="0" anchor="ctr">
                    <a:solidFill>
                      <a:schemeClr val="accent1">
                        <a:lumMod val="20000"/>
                        <a:lumOff val="80000"/>
                      </a:schemeClr>
                    </a:solidFill>
                  </a:tcPr>
                </a:tc>
                <a:extLst>
                  <a:ext uri="{0D108BD9-81ED-4DB2-BD59-A6C34878D82A}">
                    <a16:rowId xmlns:a16="http://schemas.microsoft.com/office/drawing/2014/main" val="10002"/>
                  </a:ext>
                </a:extLst>
              </a:tr>
              <a:tr h="446971">
                <a:tc>
                  <a:txBody>
                    <a:bodyPr/>
                    <a:lstStyle/>
                    <a:p>
                      <a:pPr algn="l">
                        <a:spcAft>
                          <a:spcPts val="0"/>
                        </a:spcAft>
                      </a:pPr>
                      <a:r>
                        <a:rPr lang="fr-FR" sz="2000" b="1" dirty="0">
                          <a:solidFill>
                            <a:schemeClr val="bg1"/>
                          </a:solidFill>
                          <a:effectLst/>
                          <a:latin typeface="Arial Narrow" panose="020B0606020202030204" pitchFamily="34" charset="0"/>
                        </a:rPr>
                        <a:t>Mandats Spéciaux</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0</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2</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4</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5</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20</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003"/>
                  </a:ext>
                </a:extLst>
              </a:tr>
              <a:tr h="424427">
                <a:tc>
                  <a:txBody>
                    <a:bodyPr/>
                    <a:lstStyle/>
                    <a:p>
                      <a:pPr algn="l">
                        <a:spcAft>
                          <a:spcPts val="0"/>
                        </a:spcAft>
                      </a:pPr>
                      <a:r>
                        <a:rPr lang="fr-FR" sz="2000" b="1" dirty="0">
                          <a:solidFill>
                            <a:schemeClr val="bg1"/>
                          </a:solidFill>
                          <a:effectLst/>
                          <a:latin typeface="Arial Narrow" panose="020B0606020202030204" pitchFamily="34" charset="0"/>
                        </a:rPr>
                        <a:t>MAJ</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4</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4</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2</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1</a:t>
                      </a:r>
                    </a:p>
                  </a:txBody>
                  <a:tcPr marL="68580" marR="68580" marT="0" marB="0" anchor="ctr">
                    <a:solidFill>
                      <a:schemeClr val="accent1">
                        <a:lumMod val="20000"/>
                        <a:lumOff val="80000"/>
                      </a:schemeClr>
                    </a:solidFill>
                  </a:tcPr>
                </a:tc>
                <a:extLst>
                  <a:ext uri="{0D108BD9-81ED-4DB2-BD59-A6C34878D82A}">
                    <a16:rowId xmlns:a16="http://schemas.microsoft.com/office/drawing/2014/main" val="10004"/>
                  </a:ext>
                </a:extLst>
              </a:tr>
              <a:tr h="424427">
                <a:tc>
                  <a:txBody>
                    <a:bodyPr/>
                    <a:lstStyle/>
                    <a:p>
                      <a:pPr algn="l">
                        <a:spcAft>
                          <a:spcPts val="0"/>
                        </a:spcAft>
                      </a:pPr>
                      <a:r>
                        <a:rPr lang="fr-FR" sz="2000" b="1" dirty="0">
                          <a:solidFill>
                            <a:schemeClr val="bg1"/>
                          </a:solidFill>
                          <a:effectLst/>
                          <a:latin typeface="Arial Narrow" panose="020B0606020202030204" pitchFamily="34" charset="0"/>
                        </a:rPr>
                        <a:t>Total</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987</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1018</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1017</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1023</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40000"/>
                        <a:lumOff val="6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1079</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005"/>
                  </a:ext>
                </a:extLst>
              </a:tr>
              <a:tr h="631703">
                <a:tc>
                  <a:txBody>
                    <a:bodyPr/>
                    <a:lstStyle/>
                    <a:p>
                      <a:pPr algn="l">
                        <a:spcAft>
                          <a:spcPts val="0"/>
                        </a:spcAft>
                      </a:pPr>
                      <a:r>
                        <a:rPr lang="fr-FR" sz="2000" b="1" dirty="0">
                          <a:solidFill>
                            <a:schemeClr val="bg1"/>
                          </a:solidFill>
                          <a:effectLst/>
                          <a:latin typeface="Arial Narrow" panose="020B0606020202030204" pitchFamily="34" charset="0"/>
                        </a:rPr>
                        <a:t>% évolution </a:t>
                      </a:r>
                    </a:p>
                    <a:p>
                      <a:pPr algn="l">
                        <a:spcAft>
                          <a:spcPts val="0"/>
                        </a:spcAft>
                      </a:pPr>
                      <a:r>
                        <a:rPr lang="fr-FR" sz="2000" b="1" dirty="0">
                          <a:solidFill>
                            <a:schemeClr val="bg1"/>
                          </a:solidFill>
                          <a:effectLst/>
                          <a:latin typeface="Arial Narrow" panose="020B0606020202030204" pitchFamily="34" charset="0"/>
                        </a:rPr>
                        <a:t>nbre de mesures</a:t>
                      </a:r>
                      <a:endParaRPr lang="fr-FR" sz="2000" b="1" dirty="0">
                        <a:solidFill>
                          <a:schemeClr val="bg1"/>
                        </a:solidFill>
                        <a:effectLst/>
                        <a:latin typeface="Arial Narrow" panose="020B0606020202030204" pitchFamily="34" charset="0"/>
                        <a:ea typeface="Calibri"/>
                      </a:endParaRPr>
                    </a:p>
                  </a:txBody>
                  <a:tcPr marL="68580" marR="68580" marT="0" marB="0" anchor="ctr">
                    <a:solidFill>
                      <a:schemeClr val="accent1">
                        <a:lumMod val="5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1,54%</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3,14%</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-0,1%</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0" dirty="0">
                          <a:solidFill>
                            <a:schemeClr val="accent1">
                              <a:lumMod val="50000"/>
                            </a:schemeClr>
                          </a:solidFill>
                          <a:effectLst/>
                          <a:latin typeface="Arial Narrow" panose="020B0606020202030204" pitchFamily="34" charset="0"/>
                        </a:rPr>
                        <a:t>0,59%</a:t>
                      </a:r>
                      <a:endParaRPr lang="fr-FR" sz="2000" b="0" dirty="0">
                        <a:solidFill>
                          <a:schemeClr val="accent1">
                            <a:lumMod val="50000"/>
                          </a:schemeClr>
                        </a:solidFill>
                        <a:effectLst/>
                        <a:latin typeface="Arial Narrow" panose="020B0606020202030204" pitchFamily="34" charset="0"/>
                        <a:ea typeface="Calibri" panose="020F0502020204030204" pitchFamily="34" charset="0"/>
                      </a:endParaRPr>
                    </a:p>
                  </a:txBody>
                  <a:tcPr marL="68580" marR="68580" marT="0" marB="0" anchor="ctr">
                    <a:solidFill>
                      <a:schemeClr val="accent1">
                        <a:lumMod val="20000"/>
                        <a:lumOff val="80000"/>
                      </a:schemeClr>
                    </a:solidFill>
                  </a:tcPr>
                </a:tc>
                <a:tc>
                  <a:txBody>
                    <a:bodyPr/>
                    <a:lstStyle/>
                    <a:p>
                      <a:pPr algn="ctr">
                        <a:lnSpc>
                          <a:spcPct val="150000"/>
                        </a:lnSpc>
                        <a:spcAft>
                          <a:spcPts val="0"/>
                        </a:spcAft>
                      </a:pPr>
                      <a:r>
                        <a:rPr lang="fr-FR" sz="2000" b="1" dirty="0">
                          <a:solidFill>
                            <a:schemeClr val="accent1">
                              <a:lumMod val="50000"/>
                            </a:schemeClr>
                          </a:solidFill>
                          <a:effectLst/>
                          <a:latin typeface="Arial Narrow" panose="020B0606020202030204" pitchFamily="34" charset="0"/>
                          <a:ea typeface="Calibri" panose="020F0502020204030204" pitchFamily="34" charset="0"/>
                        </a:rPr>
                        <a:t>+ 5,47%</a:t>
                      </a:r>
                    </a:p>
                  </a:txBody>
                  <a:tcPr marL="68580" marR="68580" marT="0" marB="0" anchor="ct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9" name="Titre 1">
            <a:extLst>
              <a:ext uri="{FF2B5EF4-FFF2-40B4-BE49-F238E27FC236}">
                <a16:creationId xmlns:a16="http://schemas.microsoft.com/office/drawing/2014/main" id="{A7FDEA40-00E9-8D36-3711-9B3497677B6D}"/>
              </a:ext>
            </a:extLst>
          </p:cNvPr>
          <p:cNvSpPr>
            <a:spLocks noGrp="1"/>
          </p:cNvSpPr>
          <p:nvPr>
            <p:ph type="title"/>
          </p:nvPr>
        </p:nvSpPr>
        <p:spPr>
          <a:xfrm>
            <a:off x="457200" y="164378"/>
            <a:ext cx="8229600" cy="562075"/>
          </a:xfrm>
          <a:solidFill>
            <a:schemeClr val="accent1">
              <a:lumMod val="50000"/>
            </a:schemeClr>
          </a:solidFill>
          <a:ln>
            <a:solidFill>
              <a:srgbClr val="FFCC66"/>
            </a:solidFill>
            <a:headEnd/>
            <a:tailEnd/>
          </a:ln>
        </p:spPr>
        <p:style>
          <a:lnRef idx="1">
            <a:schemeClr val="accent6"/>
          </a:lnRef>
          <a:fillRef idx="2">
            <a:schemeClr val="accent6"/>
          </a:fillRef>
          <a:effectRef idx="1">
            <a:schemeClr val="accent6"/>
          </a:effectRef>
          <a:fontRef idx="minor">
            <a:schemeClr val="dk1"/>
          </a:fontRef>
        </p:style>
        <p:txBody>
          <a:bodyPr>
            <a:noAutofit/>
          </a:bodyPr>
          <a:lstStyle/>
          <a:p>
            <a:r>
              <a:rPr lang="fr-FR" altLang="fr-FR" sz="2800" b="1" dirty="0">
                <a:solidFill>
                  <a:srgbClr val="FFCC66"/>
                </a:solidFill>
                <a:latin typeface="Arial Narrow" panose="020B0606020202030204" pitchFamily="34" charset="0"/>
                <a:cs typeface="Arial" panose="020B0604020202020204" pitchFamily="34" charset="0"/>
              </a:rPr>
              <a:t>Evolution par type de mesures entre 2020 et 2024</a:t>
            </a:r>
          </a:p>
        </p:txBody>
      </p:sp>
      <p:sp>
        <p:nvSpPr>
          <p:cNvPr id="10" name="ZoneTexte 9">
            <a:extLst>
              <a:ext uri="{FF2B5EF4-FFF2-40B4-BE49-F238E27FC236}">
                <a16:creationId xmlns:a16="http://schemas.microsoft.com/office/drawing/2014/main" id="{9CFDFAA7-97A7-63BF-2700-619F5163FF5C}"/>
              </a:ext>
            </a:extLst>
          </p:cNvPr>
          <p:cNvSpPr txBox="1"/>
          <p:nvPr/>
        </p:nvSpPr>
        <p:spPr>
          <a:xfrm>
            <a:off x="539552" y="4293098"/>
            <a:ext cx="8147248" cy="2800767"/>
          </a:xfrm>
          <a:prstGeom prst="rect">
            <a:avLst/>
          </a:prstGeom>
          <a:noFill/>
        </p:spPr>
        <p:txBody>
          <a:bodyPr wrap="square" rtlCol="0">
            <a:spAutoFit/>
          </a:bodyPr>
          <a:lstStyle/>
          <a:p>
            <a:pPr algn="l" eaLnBrk="0" hangingPunct="0"/>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Comme chaque année ce sont les  </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curatelles </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(mesures d’</a:t>
            </a:r>
            <a:r>
              <a:rPr lang="fr-FR" altLang="fr-FR" sz="1600" b="0" u="sng"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assistance</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les plus représentées puisqu’elles représentent </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66 % </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des mesures exercées.</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Les mesures de </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tutelles</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a:t>
            </a:r>
            <a:r>
              <a:rPr lang="fr-FR" altLang="fr-FR" sz="1600" b="0" i="1"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(mesures de </a:t>
            </a:r>
            <a:r>
              <a:rPr lang="fr-FR" altLang="fr-FR" sz="1600" b="0" i="1" u="sng"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représentation)</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quant à elles, représentent  </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32% </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des mesures exercées. </a:t>
            </a:r>
          </a:p>
          <a:p>
            <a:pPr algn="l" eaLnBrk="0" hangingPunct="0"/>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Toutefois, on observe que parmi les nouvelles mesures, les tutelles sont les plus représentées. Il faudra voir si cette évolution se confirme par la suite.</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a:t>
            </a:r>
          </a:p>
          <a:p>
            <a:pPr algn="l" eaLnBrk="0" hangingPunct="0"/>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Il y a eu </a:t>
            </a:r>
            <a:r>
              <a:rPr lang="fr-FR" altLang="fr-FR" sz="160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20 mandats spéciaux sur l’année 2024 </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dont 17 transmis en juin peu avant l’été. Cette situation était très inconfortable puisqu’en période de congés d’été, avec un effectif à 50 %, il a fallu prendre en charge en urgence un nombre important de mesures.</a:t>
            </a:r>
            <a:endParaRPr lang="fr-FR" altLang="fr-FR" sz="1600" b="0" dirty="0">
              <a:solidFill>
                <a:schemeClr val="accent1">
                  <a:lumMod val="75000"/>
                </a:schemeClr>
              </a:solidFill>
              <a:latin typeface="Arial Narrow" panose="020B0606020202030204" pitchFamily="34" charset="0"/>
            </a:endParaRPr>
          </a:p>
          <a:p>
            <a:pPr algn="l" eaLnBrk="0" hangingPunct="0"/>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Le nombre de Mesure d’Accompagnement Judiciaire </a:t>
            </a:r>
            <a:r>
              <a:rPr lang="fr-FR" altLang="fr-FR" sz="1600" b="0" i="1"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a:t>
            </a:r>
            <a:r>
              <a:rPr lang="fr-FR" altLang="fr-FR" sz="1600" b="0" i="1" u="sng"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MAJ</a:t>
            </a:r>
            <a:r>
              <a:rPr lang="fr-FR" altLang="fr-FR" sz="1600" b="0" i="1"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a:t>
            </a:r>
            <a:r>
              <a:rPr lang="fr-FR" altLang="fr-FR" sz="1600" b="0"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 est de 1 (3 en 2023). </a:t>
            </a:r>
            <a:endParaRPr lang="fr-FR" altLang="fr-FR" sz="1600" b="0" dirty="0">
              <a:solidFill>
                <a:schemeClr val="accent1">
                  <a:lumMod val="75000"/>
                </a:schemeClr>
              </a:solidFill>
              <a:latin typeface="Arial Narrow" panose="020B0606020202030204" pitchFamily="34" charset="0"/>
            </a:endParaRPr>
          </a:p>
          <a:p>
            <a:pPr algn="l"/>
            <a:endParaRPr lang="fr-FR" altLang="fr-FR" sz="1600" b="0" dirty="0">
              <a:solidFill>
                <a:schemeClr val="accent1">
                  <a:lumMod val="75000"/>
                </a:schemeClr>
              </a:solidFill>
              <a:latin typeface="Arial Narrow" panose="020B0606020202030204" pitchFamily="34" charset="0"/>
            </a:endParaRPr>
          </a:p>
          <a:p>
            <a:pPr algn="l"/>
            <a:endParaRPr lang="fr-FR" sz="1600" b="0" dirty="0">
              <a:solidFill>
                <a:schemeClr val="tx1"/>
              </a:solidFill>
            </a:endParaRPr>
          </a:p>
        </p:txBody>
      </p:sp>
      <p:sp>
        <p:nvSpPr>
          <p:cNvPr id="6" name="Espace réservé du pied de page 3">
            <a:extLst>
              <a:ext uri="{FF2B5EF4-FFF2-40B4-BE49-F238E27FC236}">
                <a16:creationId xmlns:a16="http://schemas.microsoft.com/office/drawing/2014/main" id="{105132EB-2490-4CEC-21B0-AA79A5CE3746}"/>
              </a:ext>
            </a:extLst>
          </p:cNvPr>
          <p:cNvSpPr>
            <a:spLocks noGrp="1"/>
          </p:cNvSpPr>
          <p:nvPr>
            <p:ph type="ftr" sz="quarter" idx="11"/>
          </p:nvPr>
        </p:nvSpPr>
        <p:spPr>
          <a:xfrm>
            <a:off x="7113321" y="6468224"/>
            <a:ext cx="1951856" cy="365125"/>
          </a:xfrm>
        </p:spPr>
        <p:txBody>
          <a:bodyPr/>
          <a:lstStyle/>
          <a:p>
            <a:pPr>
              <a:defRPr/>
            </a:pPr>
            <a:r>
              <a:rPr lang="fr-FR" sz="900" b="0" i="1" dirty="0">
                <a:solidFill>
                  <a:schemeClr val="accent1">
                    <a:lumMod val="75000"/>
                  </a:schemeClr>
                </a:solidFill>
                <a:latin typeface="Arial Narrow" panose="020B0606020202030204" pitchFamily="34" charset="0"/>
              </a:rPr>
              <a:t>Rapport ATH sur  l'Activité 2024</a:t>
            </a:r>
          </a:p>
        </p:txBody>
      </p:sp>
    </p:spTree>
    <p:extLst>
      <p:ext uri="{BB962C8B-B14F-4D97-AF65-F5344CB8AC3E}">
        <p14:creationId xmlns:p14="http://schemas.microsoft.com/office/powerpoint/2010/main" val="176983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015A6BD6-7C80-4EEC-8C88-87039762B96A}"/>
              </a:ext>
            </a:extLst>
          </p:cNvPr>
          <p:cNvSpPr>
            <a:spLocks noGrp="1"/>
          </p:cNvSpPr>
          <p:nvPr>
            <p:ph type="title"/>
          </p:nvPr>
        </p:nvSpPr>
        <p:spPr>
          <a:xfrm>
            <a:off x="390364" y="274638"/>
            <a:ext cx="8496944" cy="418059"/>
          </a:xfrm>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800" b="1" dirty="0">
                <a:solidFill>
                  <a:srgbClr val="FFCC66"/>
                </a:solidFill>
                <a:latin typeface="Arial Narrow" panose="020B0606020202030204" pitchFamily="34" charset="0"/>
                <a:cs typeface="Arial" panose="020B0604020202020204" pitchFamily="34" charset="0"/>
              </a:rPr>
              <a:t>Evolution du flux des mesures entre 2020 et  2024</a:t>
            </a:r>
          </a:p>
        </p:txBody>
      </p:sp>
      <p:sp>
        <p:nvSpPr>
          <p:cNvPr id="6" name="ZoneTexte 5">
            <a:extLst>
              <a:ext uri="{FF2B5EF4-FFF2-40B4-BE49-F238E27FC236}">
                <a16:creationId xmlns:a16="http://schemas.microsoft.com/office/drawing/2014/main" id="{C1C103C9-B9CC-484B-97F3-42DFFE4CF987}"/>
              </a:ext>
            </a:extLst>
          </p:cNvPr>
          <p:cNvSpPr txBox="1"/>
          <p:nvPr/>
        </p:nvSpPr>
        <p:spPr>
          <a:xfrm>
            <a:off x="372852" y="3789042"/>
            <a:ext cx="8363272" cy="3761030"/>
          </a:xfrm>
          <a:prstGeom prst="rect">
            <a:avLst/>
          </a:prstGeom>
          <a:noFill/>
        </p:spPr>
        <p:txBody>
          <a:bodyPr wrap="square" rtlCol="0">
            <a:spAutoFit/>
          </a:bodyPr>
          <a:lstStyle/>
          <a:p>
            <a:pPr algn="just">
              <a:lnSpc>
                <a:spcPct val="115000"/>
              </a:lnSpc>
              <a:buNone/>
            </a:pPr>
            <a:r>
              <a:rPr lang="fr-FR" sz="2000" b="0" dirty="0">
                <a:solidFill>
                  <a:schemeClr val="accent1">
                    <a:lumMod val="75000"/>
                  </a:schemeClr>
                </a:solidFill>
                <a:latin typeface="Arial Narrow" panose="020B0606020202030204" pitchFamily="34" charset="0"/>
                <a:ea typeface="Calibri" panose="020F0502020204030204" pitchFamily="34" charset="0"/>
              </a:rPr>
              <a:t>Au total,  </a:t>
            </a:r>
            <a:r>
              <a:rPr lang="fr-FR" sz="2000" dirty="0">
                <a:solidFill>
                  <a:schemeClr val="accent1">
                    <a:lumMod val="75000"/>
                  </a:schemeClr>
                </a:solidFill>
                <a:latin typeface="Arial Narrow" panose="020B0606020202030204" pitchFamily="34" charset="0"/>
                <a:ea typeface="Calibri" panose="020F0502020204030204" pitchFamily="34" charset="0"/>
              </a:rPr>
              <a:t>143  nouvelles mesures </a:t>
            </a:r>
            <a:r>
              <a:rPr lang="fr-FR" sz="2000" b="0" dirty="0">
                <a:solidFill>
                  <a:schemeClr val="accent1">
                    <a:lumMod val="75000"/>
                  </a:schemeClr>
                </a:solidFill>
                <a:latin typeface="Arial Narrow" panose="020B0606020202030204" pitchFamily="34" charset="0"/>
                <a:ea typeface="Calibri" panose="020F0502020204030204" pitchFamily="34" charset="0"/>
              </a:rPr>
              <a:t>ont été prises en charge durant l’année 2024 et  </a:t>
            </a:r>
            <a:r>
              <a:rPr lang="fr-FR" sz="2000" dirty="0">
                <a:solidFill>
                  <a:schemeClr val="accent1">
                    <a:lumMod val="75000"/>
                  </a:schemeClr>
                </a:solidFill>
                <a:latin typeface="Arial Narrow" panose="020B0606020202030204" pitchFamily="34" charset="0"/>
                <a:ea typeface="Calibri" panose="020F0502020204030204" pitchFamily="34" charset="0"/>
              </a:rPr>
              <a:t>65  ont pris fin</a:t>
            </a:r>
            <a:r>
              <a:rPr lang="fr-FR" sz="2000" b="0" dirty="0">
                <a:solidFill>
                  <a:schemeClr val="accent1">
                    <a:lumMod val="75000"/>
                  </a:schemeClr>
                </a:solidFill>
                <a:latin typeface="Arial Narrow" panose="020B0606020202030204" pitchFamily="34" charset="0"/>
                <a:ea typeface="Calibri" panose="020F0502020204030204" pitchFamily="34" charset="0"/>
              </a:rPr>
              <a:t>. Si les sorties restent stables, le nombre de nouvelles mesures augmentent depuis 2023.</a:t>
            </a:r>
          </a:p>
          <a:p>
            <a:pPr algn="just">
              <a:lnSpc>
                <a:spcPct val="115000"/>
              </a:lnSpc>
              <a:buNone/>
            </a:pPr>
            <a:r>
              <a:rPr lang="fr-FR" sz="2000" b="0" dirty="0">
                <a:solidFill>
                  <a:schemeClr val="accent1">
                    <a:lumMod val="75000"/>
                  </a:schemeClr>
                </a:solidFill>
                <a:latin typeface="Arial Narrow" panose="020B0606020202030204" pitchFamily="34" charset="0"/>
                <a:ea typeface="Calibri" panose="020F0502020204030204" pitchFamily="34" charset="0"/>
              </a:rPr>
              <a:t>Les ouvertures et clôtures de mesures représentent une charge de travail administratif importante pour les 208 mesures concernées en 2024 (soit une moyenne de 11 dossiers par mois par mandataires et 4 fois plus pour les assistantes qui soutiennent chacune le travail de 4 DMJPM).</a:t>
            </a:r>
            <a:r>
              <a:rPr lang="fr-FR" sz="2000" dirty="0">
                <a:solidFill>
                  <a:schemeClr val="accent1">
                    <a:lumMod val="75000"/>
                  </a:schemeClr>
                </a:solidFill>
                <a:latin typeface="Arial Narrow" panose="020B0606020202030204" pitchFamily="34" charset="0"/>
                <a:ea typeface="Calibri" panose="020F0502020204030204" pitchFamily="34" charset="0"/>
              </a:rPr>
              <a:t> </a:t>
            </a:r>
          </a:p>
          <a:p>
            <a:pPr algn="just">
              <a:lnSpc>
                <a:spcPct val="115000"/>
              </a:lnSpc>
              <a:buNone/>
            </a:pPr>
            <a:r>
              <a:rPr lang="fr-FR" sz="1800" b="0" dirty="0">
                <a:solidFill>
                  <a:srgbClr val="000000"/>
                </a:solidFill>
                <a:latin typeface="Arial Narrow" panose="020B0606020202030204" pitchFamily="34" charset="0"/>
                <a:ea typeface="Calibri" panose="020F0502020204030204" pitchFamily="34" charset="0"/>
              </a:rPr>
              <a:t> </a:t>
            </a:r>
            <a:endParaRPr lang="fr-FR" sz="1800" b="0" dirty="0">
              <a:latin typeface="Arial Narrow" panose="020B0606020202030204" pitchFamily="34" charset="0"/>
              <a:ea typeface="Calibri" panose="020F0502020204030204" pitchFamily="34" charset="0"/>
            </a:endParaRPr>
          </a:p>
          <a:p>
            <a:pPr algn="just">
              <a:lnSpc>
                <a:spcPct val="115000"/>
              </a:lnSpc>
              <a:buNone/>
            </a:pPr>
            <a:endParaRPr lang="fr-FR" sz="1800" dirty="0">
              <a:latin typeface="Arial" panose="020B0604020202020204" pitchFamily="34" charset="0"/>
              <a:ea typeface="Calibri" panose="020F0502020204030204" pitchFamily="34" charset="0"/>
            </a:endParaRPr>
          </a:p>
          <a:p>
            <a:pPr>
              <a:buNone/>
            </a:pPr>
            <a:br>
              <a:rPr lang="fr-FR" sz="1800" dirty="0">
                <a:solidFill>
                  <a:srgbClr val="000000"/>
                </a:solidFill>
                <a:latin typeface="Arial" panose="020B0604020202020204" pitchFamily="34" charset="0"/>
                <a:ea typeface="Calibri" panose="020F0502020204030204" pitchFamily="34" charset="0"/>
              </a:rPr>
            </a:br>
            <a:endParaRPr lang="fr-FR" sz="1800" b="0" dirty="0">
              <a:latin typeface="Arial" panose="020B0604020202020204" pitchFamily="34" charset="0"/>
              <a:ea typeface="Calibri" panose="020F0502020204030204" pitchFamily="34" charset="0"/>
            </a:endParaRPr>
          </a:p>
        </p:txBody>
      </p:sp>
      <p:graphicFrame>
        <p:nvGraphicFramePr>
          <p:cNvPr id="8" name="Espace réservé du contenu 7">
            <a:extLst>
              <a:ext uri="{FF2B5EF4-FFF2-40B4-BE49-F238E27FC236}">
                <a16:creationId xmlns:a16="http://schemas.microsoft.com/office/drawing/2014/main" id="{A9B6BCF8-76B8-DBC0-D2C4-A08F9F12D44C}"/>
              </a:ext>
            </a:extLst>
          </p:cNvPr>
          <p:cNvGraphicFramePr>
            <a:graphicFrameLocks noGrp="1"/>
          </p:cNvGraphicFramePr>
          <p:nvPr>
            <p:ph idx="1"/>
            <p:extLst>
              <p:ext uri="{D42A27DB-BD31-4B8C-83A1-F6EECF244321}">
                <p14:modId xmlns:p14="http://schemas.microsoft.com/office/powerpoint/2010/main" val="3440552946"/>
              </p:ext>
            </p:extLst>
          </p:nvPr>
        </p:nvGraphicFramePr>
        <p:xfrm>
          <a:off x="899592" y="1124748"/>
          <a:ext cx="6840761" cy="2304256"/>
        </p:xfrm>
        <a:graphic>
          <a:graphicData uri="http://schemas.openxmlformats.org/drawingml/2006/table">
            <a:tbl>
              <a:tblPr firstRow="1" firstCol="1" bandRow="1"/>
              <a:tblGrid>
                <a:gridCol w="2010547">
                  <a:extLst>
                    <a:ext uri="{9D8B030D-6E8A-4147-A177-3AD203B41FA5}">
                      <a16:colId xmlns:a16="http://schemas.microsoft.com/office/drawing/2014/main" val="2689748475"/>
                    </a:ext>
                  </a:extLst>
                </a:gridCol>
                <a:gridCol w="901661">
                  <a:extLst>
                    <a:ext uri="{9D8B030D-6E8A-4147-A177-3AD203B41FA5}">
                      <a16:colId xmlns:a16="http://schemas.microsoft.com/office/drawing/2014/main" val="3608940811"/>
                    </a:ext>
                  </a:extLst>
                </a:gridCol>
                <a:gridCol w="901661">
                  <a:extLst>
                    <a:ext uri="{9D8B030D-6E8A-4147-A177-3AD203B41FA5}">
                      <a16:colId xmlns:a16="http://schemas.microsoft.com/office/drawing/2014/main" val="3003256583"/>
                    </a:ext>
                  </a:extLst>
                </a:gridCol>
                <a:gridCol w="1008436">
                  <a:extLst>
                    <a:ext uri="{9D8B030D-6E8A-4147-A177-3AD203B41FA5}">
                      <a16:colId xmlns:a16="http://schemas.microsoft.com/office/drawing/2014/main" val="421724357"/>
                    </a:ext>
                  </a:extLst>
                </a:gridCol>
                <a:gridCol w="1009228">
                  <a:extLst>
                    <a:ext uri="{9D8B030D-6E8A-4147-A177-3AD203B41FA5}">
                      <a16:colId xmlns:a16="http://schemas.microsoft.com/office/drawing/2014/main" val="3866184348"/>
                    </a:ext>
                  </a:extLst>
                </a:gridCol>
                <a:gridCol w="1009228">
                  <a:extLst>
                    <a:ext uri="{9D8B030D-6E8A-4147-A177-3AD203B41FA5}">
                      <a16:colId xmlns:a16="http://schemas.microsoft.com/office/drawing/2014/main" val="3463736533"/>
                    </a:ext>
                  </a:extLst>
                </a:gridCol>
              </a:tblGrid>
              <a:tr h="522576">
                <a:tc>
                  <a:txBody>
                    <a:bodyPr/>
                    <a:lstStyle/>
                    <a:p>
                      <a:pPr algn="l">
                        <a:buNone/>
                      </a:pPr>
                      <a:r>
                        <a:rPr lang="fr-FR" sz="1900" dirty="0">
                          <a:effectLst/>
                          <a:latin typeface="Arial" panose="020B0604020202020204" pitchFamily="34" charset="0"/>
                          <a:ea typeface="Calibri" panose="020F0502020204030204" pitchFamily="34" charset="0"/>
                        </a:rPr>
                        <a:t> </a:t>
                      </a:r>
                    </a:p>
                  </a:txBody>
                  <a:tcPr marL="0" marR="0" marT="0" marB="0" anchor="ctr">
                    <a:lnL>
                      <a:noFill/>
                    </a:lnL>
                    <a:lnR w="12700" cap="flat" cmpd="sng" algn="ctr">
                      <a:solidFill>
                        <a:srgbClr val="FFFFFF"/>
                      </a:solidFill>
                      <a:prstDash val="solid"/>
                      <a:round/>
                      <a:headEnd type="none" w="med" len="med"/>
                      <a:tailEnd type="none" w="med" len="med"/>
                    </a:lnR>
                    <a:lnT>
                      <a:noFill/>
                    </a:lnT>
                    <a:lnB>
                      <a:noFill/>
                    </a:lnB>
                    <a:noFill/>
                  </a:tcPr>
                </a:tc>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2020</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2022</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2023</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2024</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2822855998"/>
                  </a:ext>
                </a:extLst>
              </a:tr>
              <a:tr h="613459">
                <a:tc>
                  <a:txBody>
                    <a:bodyPr/>
                    <a:lstStyle/>
                    <a:p>
                      <a:pPr algn="ctr">
                        <a:buNone/>
                      </a:pPr>
                      <a:r>
                        <a:rPr lang="fr-FR" sz="1900" b="1" dirty="0">
                          <a:solidFill>
                            <a:schemeClr val="accent1">
                              <a:lumMod val="75000"/>
                            </a:schemeClr>
                          </a:solidFill>
                          <a:effectLst/>
                          <a:latin typeface="Arial Narrow" panose="020B0606020202030204" pitchFamily="34" charset="0"/>
                          <a:ea typeface="Times New Roman" panose="02020603050405020304" pitchFamily="18" charset="0"/>
                        </a:rPr>
                        <a:t>Entrées</a:t>
                      </a:r>
                      <a:endParaRPr lang="fr-FR" sz="1900" dirty="0">
                        <a:solidFill>
                          <a:schemeClr val="accent1">
                            <a:lumMod val="75000"/>
                          </a:schemeClr>
                        </a:solidFill>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+87</a:t>
                      </a:r>
                      <a:endParaRPr lang="fr-FR" sz="190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dirty="0">
                          <a:solidFill>
                            <a:srgbClr val="244061"/>
                          </a:solidFill>
                          <a:effectLst/>
                          <a:latin typeface="Arial Narrow" panose="020B0606020202030204" pitchFamily="34" charset="0"/>
                          <a:ea typeface="Times New Roman" panose="02020603050405020304" pitchFamily="18" charset="0"/>
                        </a:rPr>
                        <a:t>+97</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+79</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+124</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b="1">
                          <a:solidFill>
                            <a:srgbClr val="244061"/>
                          </a:solidFill>
                          <a:effectLst/>
                          <a:latin typeface="Arial Narrow" panose="020B0606020202030204" pitchFamily="34" charset="0"/>
                          <a:ea typeface="Times New Roman" panose="02020603050405020304" pitchFamily="18" charset="0"/>
                        </a:rPr>
                        <a:t>+143</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1889119970"/>
                  </a:ext>
                </a:extLst>
              </a:tr>
              <a:tr h="513108">
                <a:tc>
                  <a:txBody>
                    <a:bodyPr/>
                    <a:lstStyle/>
                    <a:p>
                      <a:pPr algn="ctr">
                        <a:buNone/>
                      </a:pPr>
                      <a:r>
                        <a:rPr lang="fr-FR" sz="1900" b="1" dirty="0">
                          <a:solidFill>
                            <a:schemeClr val="accent1">
                              <a:lumMod val="75000"/>
                            </a:schemeClr>
                          </a:solidFill>
                          <a:effectLst/>
                          <a:latin typeface="Arial Narrow" panose="020B0606020202030204" pitchFamily="34" charset="0"/>
                          <a:ea typeface="Times New Roman" panose="02020603050405020304" pitchFamily="18" charset="0"/>
                        </a:rPr>
                        <a:t>Sorties</a:t>
                      </a:r>
                      <a:endParaRPr lang="fr-FR" sz="1900" dirty="0">
                        <a:solidFill>
                          <a:schemeClr val="accent1">
                            <a:lumMod val="75000"/>
                          </a:schemeClr>
                        </a:solidFill>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-74</a:t>
                      </a:r>
                      <a:endParaRPr lang="fr-FR" sz="190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-53</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-78</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244061"/>
                          </a:solidFill>
                          <a:effectLst/>
                          <a:latin typeface="Arial Narrow" panose="020B0606020202030204" pitchFamily="34" charset="0"/>
                          <a:ea typeface="Times New Roman" panose="02020603050405020304" pitchFamily="18" charset="0"/>
                        </a:rPr>
                        <a:t>-64</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b="1">
                          <a:solidFill>
                            <a:srgbClr val="244061"/>
                          </a:solidFill>
                          <a:effectLst/>
                          <a:latin typeface="Arial Narrow" panose="020B0606020202030204" pitchFamily="34" charset="0"/>
                          <a:ea typeface="Times New Roman" panose="02020603050405020304" pitchFamily="18" charset="0"/>
                        </a:rPr>
                        <a:t>-65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3947045741"/>
                  </a:ext>
                </a:extLst>
              </a:tr>
              <a:tr h="655113">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Entrées nettes</a:t>
                      </a:r>
                      <a:endParaRPr lang="fr-FR" sz="1900" dirty="0">
                        <a:effectLst/>
                        <a:latin typeface="Arial" panose="020B0604020202020204" pitchFamily="34" charset="0"/>
                        <a:ea typeface="Calibri" panose="020F0502020204030204" pitchFamily="34" charset="0"/>
                      </a:endParaRPr>
                    </a:p>
                    <a:p>
                      <a:pPr algn="ctr">
                        <a:buNone/>
                      </a:pPr>
                      <a:r>
                        <a:rPr lang="fr-FR" sz="1900" b="1" dirty="0">
                          <a:solidFill>
                            <a:srgbClr val="FFFFFF"/>
                          </a:solidFill>
                          <a:effectLst/>
                          <a:latin typeface="Arial Narrow" panose="020B0606020202030204" pitchFamily="34" charset="0"/>
                          <a:ea typeface="Times New Roman" panose="02020603050405020304" pitchFamily="18" charset="0"/>
                        </a:rPr>
                        <a:t>(entrées – sorties)</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a:solidFill>
                            <a:srgbClr val="FFFFFF"/>
                          </a:solidFill>
                          <a:effectLst/>
                          <a:latin typeface="Arial Narrow" panose="020B0606020202030204" pitchFamily="34" charset="0"/>
                          <a:ea typeface="Times New Roman" panose="02020603050405020304" pitchFamily="18" charset="0"/>
                        </a:rPr>
                        <a:t>+13</a:t>
                      </a:r>
                      <a:endParaRPr lang="fr-FR" sz="190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a:solidFill>
                            <a:srgbClr val="FFFFFF"/>
                          </a:solidFill>
                          <a:effectLst/>
                          <a:latin typeface="Arial Narrow" panose="020B0606020202030204" pitchFamily="34" charset="0"/>
                          <a:ea typeface="Times New Roman" panose="02020603050405020304" pitchFamily="18" charset="0"/>
                        </a:rPr>
                        <a:t>+44</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a:solidFill>
                            <a:srgbClr val="FFFFFF"/>
                          </a:solidFill>
                          <a:effectLst/>
                          <a:latin typeface="Arial Narrow" panose="020B0606020202030204" pitchFamily="34" charset="0"/>
                          <a:ea typeface="Times New Roman" panose="02020603050405020304" pitchFamily="18" charset="0"/>
                        </a:rPr>
                        <a:t>+1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a:solidFill>
                            <a:srgbClr val="FFFFFF"/>
                          </a:solidFill>
                          <a:effectLst/>
                          <a:latin typeface="Arial Narrow" panose="020B0606020202030204" pitchFamily="34" charset="0"/>
                          <a:ea typeface="Times New Roman" panose="02020603050405020304" pitchFamily="18" charset="0"/>
                        </a:rPr>
                        <a:t>+60</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+78</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954635056"/>
                  </a:ext>
                </a:extLst>
              </a:tr>
            </a:tbl>
          </a:graphicData>
        </a:graphic>
      </p:graphicFrame>
      <p:sp>
        <p:nvSpPr>
          <p:cNvPr id="7" name="Espace réservé du pied de page 1">
            <a:extLst>
              <a:ext uri="{FF2B5EF4-FFF2-40B4-BE49-F238E27FC236}">
                <a16:creationId xmlns:a16="http://schemas.microsoft.com/office/drawing/2014/main" id="{CB429801-EDCE-A8F9-3947-FB6B1740E99E}"/>
              </a:ext>
            </a:extLst>
          </p:cNvPr>
          <p:cNvSpPr>
            <a:spLocks noGrp="1"/>
          </p:cNvSpPr>
          <p:nvPr>
            <p:ph type="ftr" sz="quarter" idx="11"/>
          </p:nvPr>
        </p:nvSpPr>
        <p:spPr>
          <a:xfrm>
            <a:off x="7452320" y="6400799"/>
            <a:ext cx="1584176" cy="365125"/>
          </a:xfrm>
        </p:spPr>
        <p:txBody>
          <a:bodyPr/>
          <a:lstStyle/>
          <a:p>
            <a:pPr algn="l">
              <a:defRPr/>
            </a:pPr>
            <a:r>
              <a:rPr lang="fr-FR" sz="800" b="0" i="1" dirty="0">
                <a:solidFill>
                  <a:schemeClr val="accent1">
                    <a:lumMod val="75000"/>
                  </a:schemeClr>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275620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9"/>
          </a:xfrm>
          <a:solidFill>
            <a:schemeClr val="tx2"/>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800" b="1" dirty="0">
                <a:solidFill>
                  <a:srgbClr val="FFCC66"/>
                </a:solidFill>
                <a:latin typeface="Arial Narrow" panose="020B0606020202030204" pitchFamily="34" charset="0"/>
                <a:cs typeface="Arial" panose="020B0604020202020204" pitchFamily="34" charset="0"/>
              </a:rPr>
              <a:t>Les origines des entrées</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581380549"/>
              </p:ext>
            </p:extLst>
          </p:nvPr>
        </p:nvGraphicFramePr>
        <p:xfrm>
          <a:off x="323528" y="1871264"/>
          <a:ext cx="8363272" cy="472608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02739" y="1095349"/>
            <a:ext cx="8938521" cy="830997"/>
          </a:xfrm>
          <a:prstGeom prst="rect">
            <a:avLst/>
          </a:prstGeom>
        </p:spPr>
        <p:txBody>
          <a:bodyPr wrap="square">
            <a:spAutoFit/>
          </a:bodyPr>
          <a:lstStyle/>
          <a:p>
            <a:pPr algn="just"/>
            <a:r>
              <a:rPr lang="fr-FR" sz="2400" dirty="0">
                <a:solidFill>
                  <a:schemeClr val="accent1">
                    <a:lumMod val="50000"/>
                  </a:schemeClr>
                </a:solidFill>
                <a:latin typeface="Arial Narrow" panose="020B0606020202030204" pitchFamily="34" charset="0"/>
              </a:rPr>
              <a:t>84%</a:t>
            </a:r>
            <a:r>
              <a:rPr lang="fr-FR" sz="2400" b="0" dirty="0">
                <a:solidFill>
                  <a:schemeClr val="accent1">
                    <a:lumMod val="50000"/>
                  </a:schemeClr>
                </a:solidFill>
                <a:latin typeface="Arial Narrow" panose="020B0606020202030204" pitchFamily="34" charset="0"/>
              </a:rPr>
              <a:t> des mesures reçues en 2024 sont </a:t>
            </a:r>
            <a:r>
              <a:rPr lang="fr-FR" sz="2400" dirty="0">
                <a:solidFill>
                  <a:schemeClr val="accent1">
                    <a:lumMod val="50000"/>
                  </a:schemeClr>
                </a:solidFill>
                <a:latin typeface="Arial Narrow" panose="020B0606020202030204" pitchFamily="34" charset="0"/>
              </a:rPr>
              <a:t>des nouveaux et premiers mandats</a:t>
            </a:r>
            <a:br>
              <a:rPr lang="fr-FR" sz="2400" dirty="0">
                <a:solidFill>
                  <a:schemeClr val="accent1">
                    <a:lumMod val="50000"/>
                  </a:schemeClr>
                </a:solidFill>
                <a:latin typeface="Arial Narrow" panose="020B0606020202030204" pitchFamily="34" charset="0"/>
              </a:rPr>
            </a:br>
            <a:r>
              <a:rPr lang="fr-FR" sz="2400" b="0" dirty="0">
                <a:solidFill>
                  <a:schemeClr val="accent1">
                    <a:lumMod val="50000"/>
                  </a:schemeClr>
                </a:solidFill>
                <a:latin typeface="Arial Narrow" panose="020B0606020202030204" pitchFamily="34" charset="0"/>
              </a:rPr>
              <a:t>(74% en 2023) le reste émane de transferts d’autres mandataires ou familles.</a:t>
            </a:r>
            <a:endParaRPr lang="fr-FR" sz="2400" dirty="0">
              <a:solidFill>
                <a:schemeClr val="accent1">
                  <a:lumMod val="50000"/>
                </a:schemeClr>
              </a:solidFill>
            </a:endParaRPr>
          </a:p>
        </p:txBody>
      </p:sp>
      <p:graphicFrame>
        <p:nvGraphicFramePr>
          <p:cNvPr id="8" name="Graphique 7"/>
          <p:cNvGraphicFramePr>
            <a:graphicFrameLocks/>
          </p:cNvGraphicFramePr>
          <p:nvPr>
            <p:extLst>
              <p:ext uri="{D42A27DB-BD31-4B8C-83A1-F6EECF244321}">
                <p14:modId xmlns:p14="http://schemas.microsoft.com/office/powerpoint/2010/main" val="3826900410"/>
              </p:ext>
            </p:extLst>
          </p:nvPr>
        </p:nvGraphicFramePr>
        <p:xfrm>
          <a:off x="683568" y="2348882"/>
          <a:ext cx="7560840" cy="4234483"/>
        </p:xfrm>
        <a:graphic>
          <a:graphicData uri="http://schemas.openxmlformats.org/drawingml/2006/chart">
            <c:chart xmlns:c="http://schemas.openxmlformats.org/drawingml/2006/chart" xmlns:r="http://schemas.openxmlformats.org/officeDocument/2006/relationships" r:id="rId3"/>
          </a:graphicData>
        </a:graphic>
      </p:graphicFrame>
      <p:sp>
        <p:nvSpPr>
          <p:cNvPr id="3" name="Espace réservé du pied de page 2">
            <a:extLst>
              <a:ext uri="{FF2B5EF4-FFF2-40B4-BE49-F238E27FC236}">
                <a16:creationId xmlns:a16="http://schemas.microsoft.com/office/drawing/2014/main" id="{E401C9B3-03E3-D662-1276-8E60C8C55D02}"/>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graphicFrame>
        <p:nvGraphicFramePr>
          <p:cNvPr id="4" name="Graphique 3">
            <a:extLst>
              <a:ext uri="{FF2B5EF4-FFF2-40B4-BE49-F238E27FC236}">
                <a16:creationId xmlns:a16="http://schemas.microsoft.com/office/drawing/2014/main" id="{4EAF7A0C-61D4-9441-A570-FE5B381AE7E9}"/>
              </a:ext>
            </a:extLst>
          </p:cNvPr>
          <p:cNvGraphicFramePr>
            <a:graphicFrameLocks/>
          </p:cNvGraphicFramePr>
          <p:nvPr>
            <p:extLst>
              <p:ext uri="{D42A27DB-BD31-4B8C-83A1-F6EECF244321}">
                <p14:modId xmlns:p14="http://schemas.microsoft.com/office/powerpoint/2010/main" val="800808218"/>
              </p:ext>
            </p:extLst>
          </p:nvPr>
        </p:nvGraphicFramePr>
        <p:xfrm>
          <a:off x="1187624" y="2515630"/>
          <a:ext cx="6048672" cy="34272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34930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362895" y="116632"/>
            <a:ext cx="6008312" cy="513024"/>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b">
            <a:normAutofit fontScale="90000"/>
          </a:bodyPr>
          <a:lstStyle/>
          <a:p>
            <a:pPr>
              <a:lnSpc>
                <a:spcPct val="90000"/>
              </a:lnSpc>
            </a:pPr>
            <a:r>
              <a:rPr lang="en-US" sz="3200" b="1" dirty="0">
                <a:solidFill>
                  <a:srgbClr val="FFCC66"/>
                </a:solidFill>
                <a:latin typeface="Arial Narrow" panose="020B0606020202030204" pitchFamily="34" charset="0"/>
                <a:ea typeface="+mj-ea"/>
                <a:cs typeface="+mj-cs"/>
              </a:rPr>
              <a:t>Les origines des sorties</a:t>
            </a:r>
          </a:p>
        </p:txBody>
      </p:sp>
      <p:sp>
        <p:nvSpPr>
          <p:cNvPr id="6" name="Rectangle 5"/>
          <p:cNvSpPr/>
          <p:nvPr/>
        </p:nvSpPr>
        <p:spPr>
          <a:xfrm>
            <a:off x="179512" y="860664"/>
            <a:ext cx="8712968" cy="1704240"/>
          </a:xfrm>
          <a:prstGeom prst="rect">
            <a:avLst/>
          </a:prstGeom>
        </p:spPr>
        <p:txBody>
          <a:bodyPr vert="horz" lIns="91440" tIns="45720" rIns="91440" bIns="45720" rtlCol="0" anchor="t">
            <a:noAutofit/>
          </a:bodyPr>
          <a:lstStyle/>
          <a:p>
            <a:pPr marL="57149" indent="-285744" algn="just">
              <a:lnSpc>
                <a:spcPct val="90000"/>
              </a:lnSpc>
              <a:spcAft>
                <a:spcPts val="600"/>
              </a:spcAft>
              <a:buFont typeface="Arial" panose="020B0604020202020204" pitchFamily="34" charset="0"/>
              <a:buChar char="•"/>
            </a:pPr>
            <a:r>
              <a:rPr lang="en-US" sz="2000" dirty="0">
                <a:solidFill>
                  <a:schemeClr val="accent1">
                    <a:lumMod val="50000"/>
                  </a:schemeClr>
                </a:solidFill>
                <a:latin typeface="Arial Narrow" panose="020B0606020202030204" pitchFamily="34" charset="0"/>
              </a:rPr>
              <a:t>63 %</a:t>
            </a:r>
            <a:r>
              <a:rPr lang="en-US" sz="2000" b="0" dirty="0">
                <a:solidFill>
                  <a:schemeClr val="accent1">
                    <a:lumMod val="50000"/>
                  </a:schemeClr>
                </a:solidFill>
                <a:latin typeface="Arial Narrow" panose="020B0606020202030204" pitchFamily="34" charset="0"/>
              </a:rPr>
              <a:t> des mesures se sont terminées en raison de </a:t>
            </a:r>
            <a:r>
              <a:rPr lang="en-US" sz="2000" dirty="0">
                <a:solidFill>
                  <a:schemeClr val="accent1">
                    <a:lumMod val="50000"/>
                  </a:schemeClr>
                </a:solidFill>
                <a:latin typeface="Arial Narrow" panose="020B0606020202030204" pitchFamily="34" charset="0"/>
              </a:rPr>
              <a:t>décès</a:t>
            </a:r>
            <a:r>
              <a:rPr lang="en-US" sz="2000" b="0" dirty="0">
                <a:solidFill>
                  <a:schemeClr val="accent1">
                    <a:lumMod val="50000"/>
                  </a:schemeClr>
                </a:solidFill>
                <a:latin typeface="Arial Narrow" panose="020B0606020202030204" pitchFamily="34" charset="0"/>
              </a:rPr>
              <a:t>.</a:t>
            </a:r>
          </a:p>
          <a:p>
            <a:pPr marL="285744" indent="-285744" algn="just">
              <a:lnSpc>
                <a:spcPct val="90000"/>
              </a:lnSpc>
              <a:spcAft>
                <a:spcPts val="600"/>
              </a:spcAft>
              <a:buFont typeface="Arial" panose="020B0604020202020204" pitchFamily="34" charset="0"/>
              <a:buChar char="•"/>
            </a:pPr>
            <a:endParaRPr lang="en-US" sz="2000" b="0" dirty="0">
              <a:solidFill>
                <a:schemeClr val="accent1">
                  <a:lumMod val="50000"/>
                </a:schemeClr>
              </a:solidFill>
              <a:latin typeface="Arial Narrow" panose="020B0606020202030204" pitchFamily="34" charset="0"/>
            </a:endParaRPr>
          </a:p>
          <a:p>
            <a:pPr marL="57149" indent="-285744" algn="just">
              <a:lnSpc>
                <a:spcPct val="90000"/>
              </a:lnSpc>
              <a:spcAft>
                <a:spcPts val="600"/>
              </a:spcAft>
              <a:buFont typeface="Arial" panose="020B0604020202020204" pitchFamily="34" charset="0"/>
              <a:buChar char="•"/>
            </a:pPr>
            <a:r>
              <a:rPr lang="en-US" sz="2000" dirty="0">
                <a:solidFill>
                  <a:schemeClr val="accent1">
                    <a:lumMod val="50000"/>
                  </a:schemeClr>
                </a:solidFill>
                <a:latin typeface="Arial Narrow" panose="020B0606020202030204" pitchFamily="34" charset="0"/>
              </a:rPr>
              <a:t>10,7% des sorties </a:t>
            </a:r>
            <a:r>
              <a:rPr lang="en-US" sz="2000" b="0" dirty="0">
                <a:solidFill>
                  <a:schemeClr val="accent1">
                    <a:lumMod val="50000"/>
                  </a:schemeClr>
                </a:solidFill>
                <a:latin typeface="Arial Narrow" panose="020B0606020202030204" pitchFamily="34" charset="0"/>
              </a:rPr>
              <a:t>sont liées à </a:t>
            </a:r>
            <a:r>
              <a:rPr lang="en-US" sz="2000" dirty="0">
                <a:solidFill>
                  <a:schemeClr val="accent1">
                    <a:lumMod val="50000"/>
                  </a:schemeClr>
                </a:solidFill>
                <a:latin typeface="Arial Narrow" panose="020B0606020202030204" pitchFamily="34" charset="0"/>
              </a:rPr>
              <a:t>la caducité </a:t>
            </a:r>
            <a:r>
              <a:rPr lang="en-US" sz="2000" b="0" dirty="0">
                <a:solidFill>
                  <a:schemeClr val="accent1">
                    <a:lumMod val="50000"/>
                  </a:schemeClr>
                </a:solidFill>
                <a:latin typeface="Arial Narrow" panose="020B0606020202030204" pitchFamily="34" charset="0"/>
              </a:rPr>
              <a:t>de la mesure de protection qui s’explique par</a:t>
            </a:r>
            <a:br>
              <a:rPr lang="en-US" sz="2000" b="0" dirty="0">
                <a:solidFill>
                  <a:schemeClr val="accent1">
                    <a:lumMod val="50000"/>
                  </a:schemeClr>
                </a:solidFill>
                <a:latin typeface="Arial Narrow" panose="020B0606020202030204" pitchFamily="34" charset="0"/>
              </a:rPr>
            </a:br>
            <a:r>
              <a:rPr lang="en-US" sz="2000" b="0" dirty="0">
                <a:solidFill>
                  <a:schemeClr val="accent1">
                    <a:lumMod val="50000"/>
                  </a:schemeClr>
                </a:solidFill>
                <a:latin typeface="Arial Narrow" panose="020B0606020202030204" pitchFamily="34" charset="0"/>
              </a:rPr>
              <a:t>     l’absence de certificat médical à l’échéance de la mesure où l’absence de la personne à</a:t>
            </a:r>
            <a:br>
              <a:rPr lang="en-US" sz="2000" b="0" dirty="0">
                <a:solidFill>
                  <a:schemeClr val="accent1">
                    <a:lumMod val="50000"/>
                  </a:schemeClr>
                </a:solidFill>
                <a:latin typeface="Arial Narrow" panose="020B0606020202030204" pitchFamily="34" charset="0"/>
              </a:rPr>
            </a:br>
            <a:r>
              <a:rPr lang="en-US" sz="2000" b="0" dirty="0">
                <a:solidFill>
                  <a:schemeClr val="accent1">
                    <a:lumMod val="50000"/>
                  </a:schemeClr>
                </a:solidFill>
                <a:latin typeface="Arial Narrow" panose="020B0606020202030204" pitchFamily="34" charset="0"/>
              </a:rPr>
              <a:t>     l’audition.</a:t>
            </a:r>
            <a:r>
              <a:rPr lang="fr-FR" sz="2000" b="0" dirty="0">
                <a:solidFill>
                  <a:schemeClr val="accent1">
                    <a:lumMod val="50000"/>
                  </a:schemeClr>
                </a:solidFill>
                <a:latin typeface="Arial Narrow" panose="020B0606020202030204" pitchFamily="34" charset="0"/>
              </a:rPr>
              <a:t> La caducité n’est pas liée au retour des capacités.</a:t>
            </a:r>
            <a:endParaRPr lang="en-US" sz="2000" b="0" dirty="0">
              <a:solidFill>
                <a:schemeClr val="accent1">
                  <a:lumMod val="50000"/>
                </a:schemeClr>
              </a:solidFill>
              <a:latin typeface="Arial Narrow" panose="020B0606020202030204" pitchFamily="34" charset="0"/>
            </a:endParaRPr>
          </a:p>
        </p:txBody>
      </p:sp>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801"/>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1"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Graphique 3">
            <a:extLst>
              <a:ext uri="{FF2B5EF4-FFF2-40B4-BE49-F238E27FC236}">
                <a16:creationId xmlns:a16="http://schemas.microsoft.com/office/drawing/2014/main" id="{B87A4EA3-4786-5564-85E2-CC13F7F9A748}"/>
              </a:ext>
            </a:extLst>
          </p:cNvPr>
          <p:cNvGraphicFramePr>
            <a:graphicFrameLocks/>
          </p:cNvGraphicFramePr>
          <p:nvPr>
            <p:extLst>
              <p:ext uri="{D42A27DB-BD31-4B8C-83A1-F6EECF244321}">
                <p14:modId xmlns:p14="http://schemas.microsoft.com/office/powerpoint/2010/main" val="3505160433"/>
              </p:ext>
            </p:extLst>
          </p:nvPr>
        </p:nvGraphicFramePr>
        <p:xfrm>
          <a:off x="1331641" y="2708006"/>
          <a:ext cx="5812468" cy="3287844"/>
        </p:xfrm>
        <a:graphic>
          <a:graphicData uri="http://schemas.openxmlformats.org/drawingml/2006/chart">
            <c:chart xmlns:c="http://schemas.openxmlformats.org/drawingml/2006/chart" xmlns:r="http://schemas.openxmlformats.org/officeDocument/2006/relationships" r:id="rId2"/>
          </a:graphicData>
        </a:graphic>
      </p:graphicFrame>
      <p:sp>
        <p:nvSpPr>
          <p:cNvPr id="8" name="Espace réservé du pied de page 2">
            <a:extLst>
              <a:ext uri="{FF2B5EF4-FFF2-40B4-BE49-F238E27FC236}">
                <a16:creationId xmlns:a16="http://schemas.microsoft.com/office/drawing/2014/main" id="{4C4DDAF3-D849-2391-B905-4948435E2245}"/>
              </a:ext>
            </a:extLst>
          </p:cNvPr>
          <p:cNvSpPr>
            <a:spLocks noGrp="1"/>
          </p:cNvSpPr>
          <p:nvPr>
            <p:ph type="ftr" sz="quarter" idx="11"/>
          </p:nvPr>
        </p:nvSpPr>
        <p:spPr>
          <a:xfrm>
            <a:off x="7345798" y="6446622"/>
            <a:ext cx="1763688" cy="365125"/>
          </a:xfrm>
        </p:spPr>
        <p:txBody>
          <a:bodyPr/>
          <a:lstStyle/>
          <a:p>
            <a:pPr>
              <a:defRPr/>
            </a:pPr>
            <a:r>
              <a:rPr lang="fr-FR" sz="800" b="0" i="1" dirty="0">
                <a:solidFill>
                  <a:schemeClr val="bg1"/>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887066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re 1"/>
          <p:cNvSpPr>
            <a:spLocks noGrp="1"/>
          </p:cNvSpPr>
          <p:nvPr>
            <p:ph type="title"/>
          </p:nvPr>
        </p:nvSpPr>
        <p:spPr>
          <a:xfrm>
            <a:off x="457200" y="169762"/>
            <a:ext cx="8229600" cy="450929"/>
          </a:xfrm>
          <a:solidFill>
            <a:schemeClr val="accent1">
              <a:lumMod val="50000"/>
            </a:schemeClr>
          </a:solidFill>
          <a:ln>
            <a:solidFill>
              <a:srgbClr val="FFCC66"/>
            </a:solidFill>
          </a:ln>
        </p:spPr>
        <p:txBody>
          <a:bodyPr vert="horz" lIns="91440" tIns="45720" rIns="91440" bIns="45720" rtlCol="0" anchor="b">
            <a:normAutofit fontScale="90000"/>
          </a:bodyPr>
          <a:lstStyle/>
          <a:p>
            <a:r>
              <a:rPr lang="en-US" altLang="fr-FR" sz="2800" b="1" dirty="0">
                <a:solidFill>
                  <a:srgbClr val="FFCC66"/>
                </a:solidFill>
                <a:latin typeface="Arial Narrow" panose="020B0606020202030204" pitchFamily="34" charset="0"/>
              </a:rPr>
              <a:t>Répartition des mesures par tribunaux de 2020 à 2024</a:t>
            </a:r>
          </a:p>
        </p:txBody>
      </p:sp>
      <p:graphicFrame>
        <p:nvGraphicFramePr>
          <p:cNvPr id="12" name="Espace réservé du contenu 11">
            <a:extLst>
              <a:ext uri="{FF2B5EF4-FFF2-40B4-BE49-F238E27FC236}">
                <a16:creationId xmlns:a16="http://schemas.microsoft.com/office/drawing/2014/main" id="{7889E4D0-F037-9351-5A0C-CDBABC222331}"/>
              </a:ext>
            </a:extLst>
          </p:cNvPr>
          <p:cNvGraphicFramePr>
            <a:graphicFrameLocks noGrp="1"/>
          </p:cNvGraphicFramePr>
          <p:nvPr>
            <p:ph idx="1"/>
            <p:extLst>
              <p:ext uri="{D42A27DB-BD31-4B8C-83A1-F6EECF244321}">
                <p14:modId xmlns:p14="http://schemas.microsoft.com/office/powerpoint/2010/main" val="3594117965"/>
              </p:ext>
            </p:extLst>
          </p:nvPr>
        </p:nvGraphicFramePr>
        <p:xfrm>
          <a:off x="323528" y="925835"/>
          <a:ext cx="8229600" cy="3240360"/>
        </p:xfrm>
        <a:graphic>
          <a:graphicData uri="http://schemas.openxmlformats.org/drawingml/2006/chart">
            <c:chart xmlns:c="http://schemas.openxmlformats.org/drawingml/2006/chart" xmlns:r="http://schemas.openxmlformats.org/officeDocument/2006/relationships" r:id="rId2"/>
          </a:graphicData>
        </a:graphic>
      </p:graphicFrame>
      <p:sp>
        <p:nvSpPr>
          <p:cNvPr id="15" name="ZoneTexte 14">
            <a:extLst>
              <a:ext uri="{FF2B5EF4-FFF2-40B4-BE49-F238E27FC236}">
                <a16:creationId xmlns:a16="http://schemas.microsoft.com/office/drawing/2014/main" id="{467CCB68-E645-40A6-7274-E3BA7150040B}"/>
              </a:ext>
            </a:extLst>
          </p:cNvPr>
          <p:cNvSpPr txBox="1"/>
          <p:nvPr/>
        </p:nvSpPr>
        <p:spPr>
          <a:xfrm>
            <a:off x="-129430" y="4164312"/>
            <a:ext cx="8949903" cy="2246769"/>
          </a:xfrm>
          <a:prstGeom prst="rect">
            <a:avLst/>
          </a:prstGeom>
          <a:noFill/>
        </p:spPr>
        <p:txBody>
          <a:bodyPr wrap="square" rtlCol="0">
            <a:spAutoFit/>
          </a:bodyPr>
          <a:lstStyle/>
          <a:p>
            <a:pPr marL="457189" algn="just"/>
            <a:r>
              <a:rPr lang="fr-FR" sz="2000" b="0" dirty="0">
                <a:solidFill>
                  <a:schemeClr val="accent1">
                    <a:lumMod val="50000"/>
                  </a:schemeClr>
                </a:solidFill>
                <a:latin typeface="Arial Narrow" panose="020B0606020202030204" pitchFamily="34" charset="0"/>
                <a:ea typeface="Calibri" panose="020F0502020204030204" pitchFamily="34" charset="0"/>
              </a:rPr>
              <a:t>La répartition des mesures de protection par les 2 principaux tribunaux reste quasiment identique aux années précédentes.</a:t>
            </a:r>
          </a:p>
          <a:p>
            <a:pPr marL="457189" algn="just"/>
            <a:r>
              <a:rPr lang="fr-FR" sz="2000" b="0" dirty="0">
                <a:solidFill>
                  <a:schemeClr val="accent1">
                    <a:lumMod val="50000"/>
                  </a:schemeClr>
                </a:solidFill>
                <a:latin typeface="Arial Narrow" panose="020B0606020202030204" pitchFamily="34" charset="0"/>
                <a:ea typeface="Calibri" panose="020F0502020204030204" pitchFamily="34" charset="0"/>
              </a:rPr>
              <a:t>Le Tribunal Judiciaire du Mans reste toujours le principal prescripteur et est à l’origine de </a:t>
            </a:r>
            <a:r>
              <a:rPr lang="fr-FR" sz="2000" dirty="0">
                <a:solidFill>
                  <a:schemeClr val="accent1">
                    <a:lumMod val="50000"/>
                  </a:schemeClr>
                </a:solidFill>
                <a:latin typeface="Arial Narrow" panose="020B0606020202030204" pitchFamily="34" charset="0"/>
                <a:ea typeface="Calibri" panose="020F0502020204030204" pitchFamily="34" charset="0"/>
              </a:rPr>
              <a:t>70.7%</a:t>
            </a:r>
            <a:r>
              <a:rPr lang="fr-FR" sz="2000" b="0" dirty="0">
                <a:solidFill>
                  <a:schemeClr val="accent1">
                    <a:lumMod val="50000"/>
                  </a:schemeClr>
                </a:solidFill>
                <a:latin typeface="Arial Narrow" panose="020B0606020202030204" pitchFamily="34" charset="0"/>
                <a:ea typeface="Calibri" panose="020F0502020204030204" pitchFamily="34" charset="0"/>
              </a:rPr>
              <a:t> des mesures exercées. Cela est cohérent avec l’étendu de sa juridiction sur le département.</a:t>
            </a:r>
          </a:p>
          <a:p>
            <a:pPr marL="457189" algn="just"/>
            <a:r>
              <a:rPr lang="fr-FR" sz="2000" b="0" dirty="0">
                <a:solidFill>
                  <a:schemeClr val="accent1">
                    <a:lumMod val="50000"/>
                  </a:schemeClr>
                </a:solidFill>
                <a:latin typeface="Arial Narrow" panose="020B0606020202030204" pitchFamily="34" charset="0"/>
                <a:ea typeface="Calibri" panose="020F0502020204030204" pitchFamily="34" charset="0"/>
              </a:rPr>
              <a:t>Il est également à l’origine de la mesure éducative (Mesures d’Accompagnement Judiciaire) et de 13 mesures ad ’hoc sur 18.</a:t>
            </a:r>
          </a:p>
        </p:txBody>
      </p:sp>
      <p:sp>
        <p:nvSpPr>
          <p:cNvPr id="4" name="Espace réservé du pied de page 2">
            <a:extLst>
              <a:ext uri="{FF2B5EF4-FFF2-40B4-BE49-F238E27FC236}">
                <a16:creationId xmlns:a16="http://schemas.microsoft.com/office/drawing/2014/main" id="{E55509E6-E47B-42F1-97EF-2102CC760C36}"/>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1685B1-5E11-4072-A8FC-41F664E75713}"/>
            </a:ext>
          </a:extLst>
        </p:cNvPr>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584A0824-12E5-1672-45F4-4C9DB04FF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8E4882B-D8B2-23ED-4B3A-B9F8F5A87F8E}"/>
              </a:ext>
            </a:extLst>
          </p:cNvPr>
          <p:cNvSpPr/>
          <p:nvPr/>
        </p:nvSpPr>
        <p:spPr>
          <a:xfrm>
            <a:off x="-270308" y="1628800"/>
            <a:ext cx="4914317" cy="3024336"/>
          </a:xfrm>
          <a:prstGeom prst="rect">
            <a:avLst/>
          </a:prstGeom>
          <a:solidFill>
            <a:schemeClr val="accent1">
              <a:lumMod val="50000"/>
            </a:schemeClr>
          </a:solidFill>
          <a:ln>
            <a:solidFill>
              <a:srgbClr val="FFCC66"/>
            </a:solidFill>
          </a:ln>
          <a:scene3d>
            <a:camera prst="perspectiveHeroicExtremeLeftFacing"/>
            <a:lightRig rig="threePt" dir="t"/>
          </a:scene3d>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b">
            <a:noAutofit/>
          </a:bodyPr>
          <a:lstStyle/>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Caractéristiques des mesures </a:t>
            </a:r>
          </a:p>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et</a:t>
            </a:r>
            <a:b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b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du public</a:t>
            </a:r>
          </a:p>
        </p:txBody>
      </p:sp>
      <p:sp>
        <p:nvSpPr>
          <p:cNvPr id="5133" name="Rectangle 5132">
            <a:extLst>
              <a:ext uri="{FF2B5EF4-FFF2-40B4-BE49-F238E27FC236}">
                <a16:creationId xmlns:a16="http://schemas.microsoft.com/office/drawing/2014/main" id="{44BDDA43-7EA3-9CDA-3D87-08ADA4FA0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Rectangle 5134">
            <a:extLst>
              <a:ext uri="{FF2B5EF4-FFF2-40B4-BE49-F238E27FC236}">
                <a16:creationId xmlns:a16="http://schemas.microsoft.com/office/drawing/2014/main" id="{2EF650C2-BB19-299D-3FAD-48FFC0B6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7" name="Rectangle 5136">
            <a:extLst>
              <a:ext uri="{FF2B5EF4-FFF2-40B4-BE49-F238E27FC236}">
                <a16:creationId xmlns:a16="http://schemas.microsoft.com/office/drawing/2014/main" id="{A2A5408E-28C7-61C2-9291-D76F97224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9" name="Rectangle 5138">
            <a:extLst>
              <a:ext uri="{FF2B5EF4-FFF2-40B4-BE49-F238E27FC236}">
                <a16:creationId xmlns:a16="http://schemas.microsoft.com/office/drawing/2014/main" id="{BE7F805F-6A29-685E-FE27-5DF2EF3BF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6" name="Picture 6">
            <a:extLst>
              <a:ext uri="{FF2B5EF4-FFF2-40B4-BE49-F238E27FC236}">
                <a16:creationId xmlns:a16="http://schemas.microsoft.com/office/drawing/2014/main" id="{4A31C6A5-935A-11DA-EC9B-DF480AB07F53}"/>
              </a:ext>
            </a:extLst>
          </p:cNvPr>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306978" y="1452750"/>
            <a:ext cx="3127897" cy="3984395"/>
          </a:xfrm>
          <a:prstGeom prst="rect">
            <a:avLst/>
          </a:prstGeom>
          <a:noFill/>
          <a:scene3d>
            <a:camera prst="isometricOffAxis2Left"/>
            <a:lightRig rig="threePt" dir="t"/>
          </a:scene3d>
        </p:spPr>
      </p:pic>
      <p:sp>
        <p:nvSpPr>
          <p:cNvPr id="2" name="Espace réservé du pied de page 2">
            <a:extLst>
              <a:ext uri="{FF2B5EF4-FFF2-40B4-BE49-F238E27FC236}">
                <a16:creationId xmlns:a16="http://schemas.microsoft.com/office/drawing/2014/main" id="{4DE1A49F-A478-D8EE-41DF-329C341F429C}"/>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bg1"/>
                </a:solidFill>
                <a:latin typeface="Arial Narrow" panose="020B0606020202030204" pitchFamily="34" charset="0"/>
              </a:rPr>
              <a:t>Rapport  ATH sur l’activité 2024</a:t>
            </a:r>
          </a:p>
        </p:txBody>
      </p:sp>
    </p:spTree>
    <p:extLst>
      <p:ext uri="{BB962C8B-B14F-4D97-AF65-F5344CB8AC3E}">
        <p14:creationId xmlns:p14="http://schemas.microsoft.com/office/powerpoint/2010/main" val="4074832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323531" y="188640"/>
            <a:ext cx="8424935" cy="432048"/>
          </a:xfrm>
          <a:solidFill>
            <a:schemeClr val="accent1">
              <a:lumMod val="50000"/>
            </a:schemeClr>
          </a:solidFill>
          <a:ln>
            <a:solidFill>
              <a:srgbClr val="FFCC66"/>
            </a:solidFill>
            <a:headEnd/>
            <a:tailEnd/>
          </a:ln>
        </p:spPr>
        <p:style>
          <a:lnRef idx="1">
            <a:schemeClr val="accent6"/>
          </a:lnRef>
          <a:fillRef idx="2">
            <a:schemeClr val="accent6"/>
          </a:fillRef>
          <a:effectRef idx="1">
            <a:schemeClr val="accent6"/>
          </a:effectRef>
          <a:fontRef idx="minor">
            <a:schemeClr val="dk1"/>
          </a:fontRef>
        </p:style>
        <p:txBody>
          <a:bodyPr>
            <a:noAutofit/>
          </a:bodyPr>
          <a:lstStyle/>
          <a:p>
            <a:r>
              <a:rPr lang="fr-FR" altLang="fr-FR" sz="2400" b="1" dirty="0">
                <a:solidFill>
                  <a:srgbClr val="FFCC66"/>
                </a:solidFill>
                <a:latin typeface="Arial Narrow" panose="020B0606020202030204" pitchFamily="34" charset="0"/>
                <a:cs typeface="Arial" panose="020B0604020202020204" pitchFamily="34" charset="0"/>
              </a:rPr>
              <a:t>La répartition des PP selon leur mesure et lieu de vie en 2024</a:t>
            </a:r>
          </a:p>
        </p:txBody>
      </p:sp>
      <p:sp>
        <p:nvSpPr>
          <p:cNvPr id="4" name="ZoneTexte 3"/>
          <p:cNvSpPr txBox="1"/>
          <p:nvPr/>
        </p:nvSpPr>
        <p:spPr>
          <a:xfrm>
            <a:off x="287523" y="3633443"/>
            <a:ext cx="8496944" cy="553998"/>
          </a:xfrm>
          <a:prstGeom prst="rect">
            <a:avLst/>
          </a:prstGeom>
          <a:noFill/>
        </p:spPr>
        <p:txBody>
          <a:bodyPr wrap="square" rtlCol="0">
            <a:spAutoFit/>
          </a:bodyPr>
          <a:lstStyle/>
          <a:p>
            <a:pPr algn="just"/>
            <a:r>
              <a:rPr lang="fr-FR" sz="600" b="0" dirty="0">
                <a:solidFill>
                  <a:schemeClr val="accent1">
                    <a:lumMod val="50000"/>
                  </a:schemeClr>
                </a:solidFill>
                <a:latin typeface="Arial Narrow" panose="020B0606020202030204" pitchFamily="34" charset="0"/>
              </a:rPr>
              <a:t> </a:t>
            </a:r>
          </a:p>
          <a:p>
            <a:pPr algn="just"/>
            <a:endParaRPr lang="fr-FR" sz="2400" b="0" dirty="0">
              <a:solidFill>
                <a:schemeClr val="accent1">
                  <a:lumMod val="50000"/>
                </a:schemeClr>
              </a:solidFill>
              <a:latin typeface="Arial Narrow" panose="020B0606020202030204" pitchFamily="34" charset="0"/>
            </a:endParaRPr>
          </a:p>
        </p:txBody>
      </p:sp>
      <p:graphicFrame>
        <p:nvGraphicFramePr>
          <p:cNvPr id="7" name="Espace réservé du contenu 6">
            <a:extLst>
              <a:ext uri="{FF2B5EF4-FFF2-40B4-BE49-F238E27FC236}">
                <a16:creationId xmlns:a16="http://schemas.microsoft.com/office/drawing/2014/main" id="{851E207F-ED86-EFF1-C6FC-7CA3C43949A6}"/>
              </a:ext>
            </a:extLst>
          </p:cNvPr>
          <p:cNvGraphicFramePr>
            <a:graphicFrameLocks noGrp="1"/>
          </p:cNvGraphicFramePr>
          <p:nvPr>
            <p:ph idx="1"/>
            <p:extLst>
              <p:ext uri="{D42A27DB-BD31-4B8C-83A1-F6EECF244321}">
                <p14:modId xmlns:p14="http://schemas.microsoft.com/office/powerpoint/2010/main" val="623737852"/>
              </p:ext>
            </p:extLst>
          </p:nvPr>
        </p:nvGraphicFramePr>
        <p:xfrm>
          <a:off x="1012603" y="846389"/>
          <a:ext cx="6768753" cy="2366590"/>
        </p:xfrm>
        <a:graphic>
          <a:graphicData uri="http://schemas.openxmlformats.org/drawingml/2006/table">
            <a:tbl>
              <a:tblPr firstRow="1" firstCol="1" bandRow="1"/>
              <a:tblGrid>
                <a:gridCol w="2778468">
                  <a:extLst>
                    <a:ext uri="{9D8B030D-6E8A-4147-A177-3AD203B41FA5}">
                      <a16:colId xmlns:a16="http://schemas.microsoft.com/office/drawing/2014/main" val="3705277447"/>
                    </a:ext>
                  </a:extLst>
                </a:gridCol>
                <a:gridCol w="1298889">
                  <a:extLst>
                    <a:ext uri="{9D8B030D-6E8A-4147-A177-3AD203B41FA5}">
                      <a16:colId xmlns:a16="http://schemas.microsoft.com/office/drawing/2014/main" val="309646348"/>
                    </a:ext>
                  </a:extLst>
                </a:gridCol>
                <a:gridCol w="1300197">
                  <a:extLst>
                    <a:ext uri="{9D8B030D-6E8A-4147-A177-3AD203B41FA5}">
                      <a16:colId xmlns:a16="http://schemas.microsoft.com/office/drawing/2014/main" val="708729563"/>
                    </a:ext>
                  </a:extLst>
                </a:gridCol>
                <a:gridCol w="1391199">
                  <a:extLst>
                    <a:ext uri="{9D8B030D-6E8A-4147-A177-3AD203B41FA5}">
                      <a16:colId xmlns:a16="http://schemas.microsoft.com/office/drawing/2014/main" val="2573369739"/>
                    </a:ext>
                  </a:extLst>
                </a:gridCol>
              </a:tblGrid>
              <a:tr h="578475">
                <a:tc>
                  <a:txBody>
                    <a:bodyPr/>
                    <a:lstStyle/>
                    <a:p>
                      <a:pPr algn="ctr">
                        <a:buNone/>
                      </a:pPr>
                      <a:r>
                        <a:rPr lang="fr-FR" sz="1600" b="1" dirty="0">
                          <a:solidFill>
                            <a:srgbClr val="FFFFFF"/>
                          </a:solidFill>
                          <a:effectLst/>
                          <a:latin typeface="Arial Narrow" panose="020B0606020202030204" pitchFamily="34" charset="0"/>
                          <a:ea typeface="Calibri" panose="020F0502020204030204" pitchFamily="34" charset="0"/>
                        </a:rPr>
                        <a:t>Types de mandats au 31/12/2024</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Calibri" panose="020F0502020204030204" pitchFamily="34" charset="0"/>
                        </a:rPr>
                        <a:t>Domicile</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Calibri" panose="020F0502020204030204" pitchFamily="34" charset="0"/>
                        </a:rPr>
                        <a:t>Etablissement</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Calibri" panose="020F0502020204030204" pitchFamily="34" charset="0"/>
                        </a:rPr>
                        <a:t>Nombre de mesures</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628951851"/>
                  </a:ext>
                </a:extLst>
              </a:tr>
              <a:tr h="289232">
                <a:tc>
                  <a:txBody>
                    <a:bodyPr/>
                    <a:lstStyle/>
                    <a:p>
                      <a:pPr algn="l">
                        <a:buNone/>
                      </a:pPr>
                      <a:r>
                        <a:rPr lang="fr-FR" sz="1600" b="1" dirty="0">
                          <a:solidFill>
                            <a:srgbClr val="365F91"/>
                          </a:solidFill>
                          <a:effectLst/>
                          <a:latin typeface="Arial Narrow" panose="020B0606020202030204" pitchFamily="34" charset="0"/>
                          <a:ea typeface="Calibri" panose="020F0502020204030204" pitchFamily="34" charset="0"/>
                        </a:rPr>
                        <a:t>Tutelles</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129</a:t>
                      </a:r>
                      <a:endParaRPr lang="fr-FR" sz="1600" dirty="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216</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dirty="0">
                          <a:solidFill>
                            <a:srgbClr val="365F91"/>
                          </a:solidFill>
                          <a:effectLst/>
                          <a:latin typeface="Arial Narrow" panose="020B0606020202030204" pitchFamily="34" charset="0"/>
                          <a:ea typeface="Calibri" panose="020F0502020204030204" pitchFamily="34" charset="0"/>
                        </a:rPr>
                        <a:t>345</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1615779114"/>
                  </a:ext>
                </a:extLst>
              </a:tr>
              <a:tr h="289232">
                <a:tc>
                  <a:txBody>
                    <a:bodyPr/>
                    <a:lstStyle/>
                    <a:p>
                      <a:pPr algn="l">
                        <a:buNone/>
                      </a:pPr>
                      <a:r>
                        <a:rPr lang="fr-FR" sz="1600" b="1" dirty="0">
                          <a:solidFill>
                            <a:srgbClr val="365F91"/>
                          </a:solidFill>
                          <a:effectLst/>
                          <a:latin typeface="Arial Narrow" panose="020B0606020202030204" pitchFamily="34" charset="0"/>
                          <a:ea typeface="Calibri" panose="020F0502020204030204" pitchFamily="34" charset="0"/>
                        </a:rPr>
                        <a:t>Curatelles</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612</a:t>
                      </a:r>
                      <a:endParaRPr lang="fr-FR" sz="1600" dirty="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101</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dirty="0">
                          <a:solidFill>
                            <a:srgbClr val="365F91"/>
                          </a:solidFill>
                          <a:effectLst/>
                          <a:latin typeface="Arial Narrow" panose="020B0606020202030204" pitchFamily="34" charset="0"/>
                          <a:ea typeface="Calibri" panose="020F0502020204030204" pitchFamily="34" charset="0"/>
                        </a:rPr>
                        <a:t>713</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1755844772"/>
                  </a:ext>
                </a:extLst>
              </a:tr>
              <a:tr h="289232">
                <a:tc>
                  <a:txBody>
                    <a:bodyPr/>
                    <a:lstStyle/>
                    <a:p>
                      <a:pPr algn="l">
                        <a:buNone/>
                      </a:pPr>
                      <a:r>
                        <a:rPr lang="fr-FR" sz="1600" b="1" dirty="0">
                          <a:solidFill>
                            <a:srgbClr val="365F91"/>
                          </a:solidFill>
                          <a:effectLst/>
                          <a:latin typeface="Arial Narrow" panose="020B0606020202030204" pitchFamily="34" charset="0"/>
                          <a:ea typeface="Calibri" panose="020F0502020204030204" pitchFamily="34" charset="0"/>
                        </a:rPr>
                        <a:t>Mandats Spéciaux</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18</a:t>
                      </a:r>
                      <a:endParaRPr lang="fr-FR" sz="1600" dirty="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a:solidFill>
                            <a:srgbClr val="365F91"/>
                          </a:solidFill>
                          <a:effectLst/>
                          <a:latin typeface="Arial Narrow" panose="020B0606020202030204" pitchFamily="34" charset="0"/>
                          <a:ea typeface="Calibri" panose="020F0502020204030204" pitchFamily="34" charset="0"/>
                        </a:rPr>
                        <a:t>2</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dirty="0">
                          <a:solidFill>
                            <a:srgbClr val="365F91"/>
                          </a:solidFill>
                          <a:effectLst/>
                          <a:latin typeface="Arial Narrow" panose="020B0606020202030204" pitchFamily="34" charset="0"/>
                          <a:ea typeface="Calibri" panose="020F0502020204030204" pitchFamily="34" charset="0"/>
                        </a:rPr>
                        <a:t>20</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451074833"/>
                  </a:ext>
                </a:extLst>
              </a:tr>
              <a:tr h="560379">
                <a:tc>
                  <a:txBody>
                    <a:bodyPr/>
                    <a:lstStyle/>
                    <a:p>
                      <a:pPr algn="l">
                        <a:buNone/>
                      </a:pPr>
                      <a:r>
                        <a:rPr lang="fr-FR" sz="1600" b="1" dirty="0">
                          <a:solidFill>
                            <a:srgbClr val="365F91"/>
                          </a:solidFill>
                          <a:effectLst/>
                          <a:latin typeface="Arial Narrow" panose="020B0606020202030204" pitchFamily="34" charset="0"/>
                          <a:ea typeface="Calibri" panose="020F0502020204030204" pitchFamily="34" charset="0"/>
                        </a:rPr>
                        <a:t>Mesures d’Accompagnement Judiciaire</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1</a:t>
                      </a:r>
                      <a:endParaRPr lang="fr-FR" sz="1600" dirty="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Calibri" panose="020F0502020204030204" pitchFamily="34" charset="0"/>
                        </a:rPr>
                        <a:t>0</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dirty="0">
                          <a:solidFill>
                            <a:srgbClr val="365F91"/>
                          </a:solidFill>
                          <a:effectLst/>
                          <a:latin typeface="Arial Narrow" panose="020B0606020202030204" pitchFamily="34" charset="0"/>
                          <a:ea typeface="Calibri" panose="020F0502020204030204" pitchFamily="34" charset="0"/>
                        </a:rPr>
                        <a:t>1</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2230136933"/>
                  </a:ext>
                </a:extLst>
              </a:tr>
              <a:tr h="360040">
                <a:tc>
                  <a:txBody>
                    <a:bodyPr/>
                    <a:lstStyle/>
                    <a:p>
                      <a:pPr algn="ctr">
                        <a:buNone/>
                      </a:pPr>
                      <a:r>
                        <a:rPr lang="fr-FR" sz="1600" b="1">
                          <a:solidFill>
                            <a:srgbClr val="FFFFFF"/>
                          </a:solidFill>
                          <a:effectLst/>
                          <a:latin typeface="Arial Narrow" panose="020B0606020202030204" pitchFamily="34" charset="0"/>
                          <a:ea typeface="Calibri" panose="020F0502020204030204" pitchFamily="34" charset="0"/>
                        </a:rPr>
                        <a:t>Total</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Calibri" panose="020F0502020204030204" pitchFamily="34" charset="0"/>
                        </a:rPr>
                        <a:t>760</a:t>
                      </a:r>
                      <a:endParaRPr lang="fr-FR" sz="1600" dirty="0">
                        <a:effectLst/>
                        <a:latin typeface="Arial" panose="020B060402020202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Calibri" panose="020F0502020204030204" pitchFamily="34" charset="0"/>
                        </a:rPr>
                        <a:t>319</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Calibri" panose="020F0502020204030204" pitchFamily="34" charset="0"/>
                        </a:rPr>
                        <a:t>1079</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365F91"/>
                    </a:solidFill>
                  </a:tcPr>
                </a:tc>
                <a:extLst>
                  <a:ext uri="{0D108BD9-81ED-4DB2-BD59-A6C34878D82A}">
                    <a16:rowId xmlns:a16="http://schemas.microsoft.com/office/drawing/2014/main" val="307734488"/>
                  </a:ext>
                </a:extLst>
              </a:tr>
            </a:tbl>
          </a:graphicData>
        </a:graphic>
      </p:graphicFrame>
      <p:sp>
        <p:nvSpPr>
          <p:cNvPr id="8" name="ZoneTexte 7">
            <a:extLst>
              <a:ext uri="{FF2B5EF4-FFF2-40B4-BE49-F238E27FC236}">
                <a16:creationId xmlns:a16="http://schemas.microsoft.com/office/drawing/2014/main" id="{15AC9B3B-4EDA-238E-5CC7-62BD0239CAD0}"/>
              </a:ext>
            </a:extLst>
          </p:cNvPr>
          <p:cNvSpPr txBox="1"/>
          <p:nvPr/>
        </p:nvSpPr>
        <p:spPr>
          <a:xfrm>
            <a:off x="508547" y="3375990"/>
            <a:ext cx="7776864" cy="3554819"/>
          </a:xfrm>
          <a:prstGeom prst="rect">
            <a:avLst/>
          </a:prstGeom>
          <a:noFill/>
        </p:spPr>
        <p:txBody>
          <a:bodyPr wrap="square" rtlCol="0">
            <a:spAutoFit/>
          </a:bodyPr>
          <a:lstStyle/>
          <a:p>
            <a:pPr algn="just">
              <a:lnSpc>
                <a:spcPct val="150000"/>
              </a:lnSpc>
              <a:buNone/>
            </a:pPr>
            <a:r>
              <a:rPr lang="fr-FR" sz="1800" b="0" dirty="0">
                <a:solidFill>
                  <a:schemeClr val="accent1">
                    <a:lumMod val="50000"/>
                  </a:schemeClr>
                </a:solidFill>
                <a:latin typeface="Arial Narrow" panose="020B0606020202030204" pitchFamily="34" charset="0"/>
                <a:ea typeface="Calibri" panose="020F0502020204030204" pitchFamily="34" charset="0"/>
              </a:rPr>
              <a:t>Les établissements dans lesquels sont hébergées les personnes protégées sont très variés : EHPAD, Foyers d’hébergement, MAS (Maison d’Accueil Spécialisé), Foyer de vie, FAM (Foyer d’Accueil Médicalisé), CHRS (Centre d’Hébergement et de Réinsertion Sociale) …</a:t>
            </a:r>
          </a:p>
          <a:p>
            <a:pPr algn="just">
              <a:lnSpc>
                <a:spcPct val="150000"/>
              </a:lnSpc>
              <a:buNone/>
            </a:pPr>
            <a:r>
              <a:rPr lang="fr-FR" sz="1800" b="0" dirty="0">
                <a:solidFill>
                  <a:schemeClr val="accent1">
                    <a:lumMod val="50000"/>
                  </a:schemeClr>
                </a:solidFill>
                <a:latin typeface="Arial Narrow" panose="020B0606020202030204" pitchFamily="34" charset="0"/>
                <a:ea typeface="Calibri" panose="020F0502020204030204" pitchFamily="34" charset="0"/>
              </a:rPr>
              <a:t>Les personnes placées sous mesure de curatelle vivent pour 86 % d’entre elles à domicile, contre 14 % en Établissement, tandis que 62.8 % des personnes placées sous mesure de tutelle vivent en établissements.</a:t>
            </a:r>
          </a:p>
          <a:p>
            <a:pPr marL="457189"/>
            <a:r>
              <a:rPr lang="fr-FR" sz="1800" dirty="0">
                <a:solidFill>
                  <a:srgbClr val="FABF8F"/>
                </a:solidFill>
                <a:latin typeface="Arial Narrow" panose="020B0606020202030204" pitchFamily="34" charset="0"/>
                <a:ea typeface="Calibri" panose="020F0502020204030204" pitchFamily="34" charset="0"/>
              </a:rPr>
              <a:t> </a:t>
            </a:r>
            <a:endParaRPr lang="fr-FR" sz="1800" dirty="0">
              <a:latin typeface="Arial" panose="020B0604020202020204" pitchFamily="34" charset="0"/>
              <a:ea typeface="Calibri" panose="020F0502020204030204" pitchFamily="34" charset="0"/>
            </a:endParaRPr>
          </a:p>
          <a:p>
            <a:pPr marL="457189"/>
            <a:r>
              <a:rPr lang="fr-FR" sz="1800" dirty="0">
                <a:solidFill>
                  <a:srgbClr val="FABF8F"/>
                </a:solidFill>
                <a:latin typeface="Arial Narrow" panose="020B0606020202030204" pitchFamily="34" charset="0"/>
                <a:ea typeface="Calibri" panose="020F0502020204030204" pitchFamily="34" charset="0"/>
              </a:rPr>
              <a:t> </a:t>
            </a:r>
            <a:endParaRPr lang="fr-FR" sz="1800" dirty="0">
              <a:latin typeface="Arial" panose="020B0604020202020204" pitchFamily="34" charset="0"/>
              <a:ea typeface="Calibri" panose="020F0502020204030204" pitchFamily="34" charset="0"/>
            </a:endParaRPr>
          </a:p>
        </p:txBody>
      </p:sp>
      <p:sp>
        <p:nvSpPr>
          <p:cNvPr id="5" name="Espace réservé du pied de page 2">
            <a:extLst>
              <a:ext uri="{FF2B5EF4-FFF2-40B4-BE49-F238E27FC236}">
                <a16:creationId xmlns:a16="http://schemas.microsoft.com/office/drawing/2014/main" id="{F507BEED-603F-AFCB-01B1-73D862E3353D}"/>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424936" cy="720080"/>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400" b="1" dirty="0">
                <a:solidFill>
                  <a:srgbClr val="FFCC66"/>
                </a:solidFill>
                <a:latin typeface="Arial Narrow" panose="020B0606020202030204" pitchFamily="34" charset="0"/>
              </a:rPr>
              <a:t>L’évolution de la répartition des PP en % selon le lieu de vie</a:t>
            </a:r>
            <a:br>
              <a:rPr lang="fr-FR" sz="2400" b="1" dirty="0">
                <a:solidFill>
                  <a:srgbClr val="FFCC66"/>
                </a:solidFill>
                <a:latin typeface="Arial Narrow" panose="020B0606020202030204" pitchFamily="34" charset="0"/>
              </a:rPr>
            </a:br>
            <a:r>
              <a:rPr lang="fr-FR" sz="2400" b="1" dirty="0">
                <a:solidFill>
                  <a:srgbClr val="FFCC66"/>
                </a:solidFill>
                <a:latin typeface="Arial Narrow" panose="020B0606020202030204" pitchFamily="34" charset="0"/>
              </a:rPr>
              <a:t> entre 2020 et 2024</a:t>
            </a:r>
          </a:p>
        </p:txBody>
      </p:sp>
      <p:sp>
        <p:nvSpPr>
          <p:cNvPr id="8" name="ZoneTexte 7">
            <a:extLst>
              <a:ext uri="{FF2B5EF4-FFF2-40B4-BE49-F238E27FC236}">
                <a16:creationId xmlns:a16="http://schemas.microsoft.com/office/drawing/2014/main" id="{269396A6-8689-8093-3A41-2AAE0E15F665}"/>
              </a:ext>
            </a:extLst>
          </p:cNvPr>
          <p:cNvSpPr txBox="1"/>
          <p:nvPr/>
        </p:nvSpPr>
        <p:spPr>
          <a:xfrm>
            <a:off x="251520" y="1052737"/>
            <a:ext cx="3528392" cy="4985980"/>
          </a:xfrm>
          <a:prstGeom prst="rect">
            <a:avLst/>
          </a:prstGeom>
          <a:noFill/>
        </p:spPr>
        <p:txBody>
          <a:bodyPr wrap="square" rtlCol="0">
            <a:spAutoFit/>
          </a:bodyPr>
          <a:lstStyle/>
          <a:p>
            <a:pPr algn="l">
              <a:buNone/>
            </a:pPr>
            <a:endParaRPr lang="fr-FR" sz="1800" b="0" dirty="0">
              <a:solidFill>
                <a:srgbClr val="000000"/>
              </a:solidFill>
              <a:latin typeface="Arial Narrow" panose="020B0606020202030204" pitchFamily="34" charset="0"/>
              <a:ea typeface="Calibri" panose="020F0502020204030204" pitchFamily="34" charset="0"/>
            </a:endParaRPr>
          </a:p>
          <a:p>
            <a:pPr algn="just">
              <a:buNone/>
            </a:pPr>
            <a:r>
              <a:rPr lang="fr-FR" sz="2000" b="0" dirty="0">
                <a:solidFill>
                  <a:schemeClr val="accent1">
                    <a:lumMod val="50000"/>
                  </a:schemeClr>
                </a:solidFill>
                <a:latin typeface="Arial Narrow" panose="020B0606020202030204" pitchFamily="34" charset="0"/>
                <a:ea typeface="Calibri" panose="020F0502020204030204" pitchFamily="34" charset="0"/>
              </a:rPr>
              <a:t>Plus des 2/3 des personnes résident à domicile.</a:t>
            </a:r>
          </a:p>
          <a:p>
            <a:pPr algn="just"/>
            <a:r>
              <a:rPr lang="fr-FR" sz="2000" b="0" dirty="0">
                <a:solidFill>
                  <a:schemeClr val="accent1">
                    <a:lumMod val="50000"/>
                  </a:schemeClr>
                </a:solidFill>
                <a:latin typeface="Arial Narrow" panose="020B0606020202030204" pitchFamily="34" charset="0"/>
                <a:ea typeface="Calibri" panose="020F0502020204030204" pitchFamily="34" charset="0"/>
              </a:rPr>
              <a:t>Les profils des personnes protégées restent globalement identiques d’une année sur l’autre.</a:t>
            </a:r>
          </a:p>
          <a:p>
            <a:pPr algn="just">
              <a:buNone/>
            </a:pPr>
            <a:r>
              <a:rPr lang="fr-FR" sz="2000" b="0" dirty="0">
                <a:solidFill>
                  <a:schemeClr val="accent1">
                    <a:lumMod val="50000"/>
                  </a:schemeClr>
                </a:solidFill>
                <a:latin typeface="Arial Narrow" panose="020B0606020202030204" pitchFamily="34" charset="0"/>
                <a:ea typeface="Calibri" panose="020F0502020204030204" pitchFamily="34" charset="0"/>
              </a:rPr>
              <a:t>1/3 des personnes confiées à l’ATH résident en établissement et 2/3 résident à domicile.</a:t>
            </a:r>
          </a:p>
          <a:p>
            <a:pPr algn="l">
              <a:buNone/>
            </a:pPr>
            <a:r>
              <a:rPr lang="fr-FR" sz="2000" b="0" dirty="0">
                <a:solidFill>
                  <a:schemeClr val="accent1">
                    <a:lumMod val="50000"/>
                  </a:schemeClr>
                </a:solidFill>
                <a:latin typeface="Arial Narrow" panose="020B0606020202030204" pitchFamily="34" charset="0"/>
                <a:ea typeface="Calibri" panose="020F0502020204030204" pitchFamily="34" charset="0"/>
              </a:rPr>
              <a:t>La prise en charge des personnes protégées continue de se complexifier en raison des profils rencontrés (troubles psychiatriques    </a:t>
            </a:r>
            <a:br>
              <a:rPr lang="fr-FR" sz="2000" b="0" dirty="0">
                <a:solidFill>
                  <a:schemeClr val="accent1">
                    <a:lumMod val="50000"/>
                  </a:schemeClr>
                </a:solidFill>
                <a:latin typeface="Arial Narrow" panose="020B0606020202030204" pitchFamily="34" charset="0"/>
                <a:ea typeface="Calibri" panose="020F0502020204030204" pitchFamily="34" charset="0"/>
              </a:rPr>
            </a:br>
            <a:r>
              <a:rPr lang="fr-FR" sz="2000" b="0" dirty="0">
                <a:solidFill>
                  <a:schemeClr val="accent1">
                    <a:lumMod val="50000"/>
                  </a:schemeClr>
                </a:solidFill>
                <a:latin typeface="Arial Narrow" panose="020B0606020202030204" pitchFamily="34" charset="0"/>
                <a:ea typeface="Calibri" panose="020F0502020204030204" pitchFamily="34" charset="0"/>
              </a:rPr>
              <a:t>importants, conduites  addictives) et des difficultés à pouvoir mobiliser</a:t>
            </a:r>
          </a:p>
          <a:p>
            <a:pPr algn="l"/>
            <a:r>
              <a:rPr lang="fr-FR" sz="2000" b="0" dirty="0">
                <a:solidFill>
                  <a:schemeClr val="accent1">
                    <a:lumMod val="50000"/>
                  </a:schemeClr>
                </a:solidFill>
                <a:latin typeface="Arial Narrow" panose="020B0606020202030204" pitchFamily="34" charset="0"/>
                <a:ea typeface="Calibri" panose="020F0502020204030204" pitchFamily="34" charset="0"/>
              </a:rPr>
              <a:t>des partenaires de santé.</a:t>
            </a:r>
          </a:p>
        </p:txBody>
      </p:sp>
      <p:graphicFrame>
        <p:nvGraphicFramePr>
          <p:cNvPr id="11" name="Graphique 10">
            <a:extLst>
              <a:ext uri="{FF2B5EF4-FFF2-40B4-BE49-F238E27FC236}">
                <a16:creationId xmlns:a16="http://schemas.microsoft.com/office/drawing/2014/main" id="{67DA59FE-D4ED-8C55-FFD4-9D43C9ACA178}"/>
              </a:ext>
            </a:extLst>
          </p:cNvPr>
          <p:cNvGraphicFramePr/>
          <p:nvPr>
            <p:extLst>
              <p:ext uri="{D42A27DB-BD31-4B8C-83A1-F6EECF244321}">
                <p14:modId xmlns:p14="http://schemas.microsoft.com/office/powerpoint/2010/main" val="414219073"/>
              </p:ext>
            </p:extLst>
          </p:nvPr>
        </p:nvGraphicFramePr>
        <p:xfrm>
          <a:off x="3851920" y="1880828"/>
          <a:ext cx="5112568" cy="3096344"/>
        </p:xfrm>
        <a:graphic>
          <a:graphicData uri="http://schemas.openxmlformats.org/drawingml/2006/chart">
            <c:chart xmlns:c="http://schemas.openxmlformats.org/drawingml/2006/chart" xmlns:r="http://schemas.openxmlformats.org/officeDocument/2006/relationships" r:id="rId2"/>
          </a:graphicData>
        </a:graphic>
      </p:graphicFrame>
      <p:sp>
        <p:nvSpPr>
          <p:cNvPr id="5" name="Espace réservé du pied de page 2">
            <a:extLst>
              <a:ext uri="{FF2B5EF4-FFF2-40B4-BE49-F238E27FC236}">
                <a16:creationId xmlns:a16="http://schemas.microsoft.com/office/drawing/2014/main" id="{DF5DAE06-ADC3-20EE-7322-CB15032230DD}"/>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a:t>
            </a:r>
          </a:p>
        </p:txBody>
      </p:sp>
    </p:spTree>
    <p:extLst>
      <p:ext uri="{BB962C8B-B14F-4D97-AF65-F5344CB8AC3E}">
        <p14:creationId xmlns:p14="http://schemas.microsoft.com/office/powerpoint/2010/main" val="1485575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a:xfrm>
            <a:off x="467544" y="155376"/>
            <a:ext cx="8229600" cy="465312"/>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800" b="1" dirty="0">
                <a:solidFill>
                  <a:srgbClr val="FFCC66"/>
                </a:solidFill>
                <a:latin typeface="Arial Narrow" panose="020B0606020202030204" pitchFamily="34" charset="0"/>
              </a:rPr>
              <a:t>Répartition sur le territoire</a:t>
            </a:r>
          </a:p>
        </p:txBody>
      </p:sp>
      <p:sp>
        <p:nvSpPr>
          <p:cNvPr id="6" name="ZoneTexte 5"/>
          <p:cNvSpPr txBox="1"/>
          <p:nvPr/>
        </p:nvSpPr>
        <p:spPr>
          <a:xfrm>
            <a:off x="1172395" y="1176222"/>
            <a:ext cx="1584176" cy="492443"/>
          </a:xfrm>
          <a:prstGeom prst="rect">
            <a:avLst/>
          </a:prstGeom>
          <a:solidFill>
            <a:schemeClr val="bg1"/>
          </a:solidFill>
        </p:spPr>
        <p:txBody>
          <a:bodyPr wrap="square" rtlCol="0">
            <a:spAutoFit/>
          </a:bodyPr>
          <a:lstStyle/>
          <a:p>
            <a:endParaRPr lang="fr-FR" dirty="0"/>
          </a:p>
        </p:txBody>
      </p:sp>
      <p:sp>
        <p:nvSpPr>
          <p:cNvPr id="5" name="ZoneTexte 4"/>
          <p:cNvSpPr txBox="1"/>
          <p:nvPr/>
        </p:nvSpPr>
        <p:spPr>
          <a:xfrm>
            <a:off x="467545" y="1140827"/>
            <a:ext cx="1149475" cy="492443"/>
          </a:xfrm>
          <a:prstGeom prst="rect">
            <a:avLst/>
          </a:prstGeom>
          <a:solidFill>
            <a:schemeClr val="bg1"/>
          </a:solidFill>
          <a:ln>
            <a:noFill/>
          </a:ln>
        </p:spPr>
        <p:txBody>
          <a:bodyPr wrap="square" rtlCol="0">
            <a:spAutoFit/>
          </a:bodyPr>
          <a:lstStyle/>
          <a:p>
            <a:endParaRPr lang="fr-FR" dirty="0"/>
          </a:p>
        </p:txBody>
      </p:sp>
      <p:sp>
        <p:nvSpPr>
          <p:cNvPr id="9" name="ZoneTexte 8"/>
          <p:cNvSpPr txBox="1"/>
          <p:nvPr/>
        </p:nvSpPr>
        <p:spPr>
          <a:xfrm>
            <a:off x="0" y="932531"/>
            <a:ext cx="1043608" cy="492443"/>
          </a:xfrm>
          <a:prstGeom prst="rect">
            <a:avLst/>
          </a:prstGeom>
          <a:solidFill>
            <a:schemeClr val="bg1"/>
          </a:solidFill>
          <a:ln>
            <a:noFill/>
          </a:ln>
        </p:spPr>
        <p:txBody>
          <a:bodyPr wrap="square" rtlCol="0">
            <a:spAutoFit/>
          </a:bodyPr>
          <a:lstStyle/>
          <a:p>
            <a:endParaRPr lang="fr-FR" dirty="0"/>
          </a:p>
        </p:txBody>
      </p:sp>
      <p:pic>
        <p:nvPicPr>
          <p:cNvPr id="7" name="Image 6">
            <a:extLst>
              <a:ext uri="{FF2B5EF4-FFF2-40B4-BE49-F238E27FC236}">
                <a16:creationId xmlns:a16="http://schemas.microsoft.com/office/drawing/2014/main" id="{5233DF9F-18E0-1CF3-8851-17DACE20BD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243" y="1141746"/>
            <a:ext cx="4779032" cy="4958715"/>
          </a:xfrm>
          <a:prstGeom prst="rect">
            <a:avLst/>
          </a:prstGeom>
          <a:noFill/>
          <a:ln>
            <a:noFill/>
          </a:ln>
        </p:spPr>
      </p:pic>
      <p:sp>
        <p:nvSpPr>
          <p:cNvPr id="8" name="ZoneTexte 7">
            <a:extLst>
              <a:ext uri="{FF2B5EF4-FFF2-40B4-BE49-F238E27FC236}">
                <a16:creationId xmlns:a16="http://schemas.microsoft.com/office/drawing/2014/main" id="{CDF79AFC-1EEF-B3D3-BE1E-5D68C18B4BF9}"/>
              </a:ext>
            </a:extLst>
          </p:cNvPr>
          <p:cNvSpPr txBox="1"/>
          <p:nvPr/>
        </p:nvSpPr>
        <p:spPr>
          <a:xfrm>
            <a:off x="237575" y="1140827"/>
            <a:ext cx="1037271" cy="492443"/>
          </a:xfrm>
          <a:prstGeom prst="rect">
            <a:avLst/>
          </a:prstGeom>
          <a:solidFill>
            <a:schemeClr val="bg1"/>
          </a:solidFill>
        </p:spPr>
        <p:txBody>
          <a:bodyPr wrap="square" rtlCol="0">
            <a:spAutoFit/>
          </a:bodyPr>
          <a:lstStyle/>
          <a:p>
            <a:endParaRPr lang="fr-FR" dirty="0"/>
          </a:p>
        </p:txBody>
      </p:sp>
      <p:grpSp>
        <p:nvGrpSpPr>
          <p:cNvPr id="10" name="Groupe 9">
            <a:extLst>
              <a:ext uri="{FF2B5EF4-FFF2-40B4-BE49-F238E27FC236}">
                <a16:creationId xmlns:a16="http://schemas.microsoft.com/office/drawing/2014/main" id="{5FF4E789-A3F4-56FC-F075-F60058D33865}"/>
              </a:ext>
            </a:extLst>
          </p:cNvPr>
          <p:cNvGrpSpPr/>
          <p:nvPr/>
        </p:nvGrpSpPr>
        <p:grpSpPr>
          <a:xfrm>
            <a:off x="199476" y="1475129"/>
            <a:ext cx="4410075" cy="4267200"/>
            <a:chOff x="0" y="0"/>
            <a:chExt cx="4410075" cy="4267200"/>
          </a:xfrm>
        </p:grpSpPr>
        <p:sp>
          <p:nvSpPr>
            <p:cNvPr id="11" name="Ellipse 10">
              <a:extLst>
                <a:ext uri="{FF2B5EF4-FFF2-40B4-BE49-F238E27FC236}">
                  <a16:creationId xmlns:a16="http://schemas.microsoft.com/office/drawing/2014/main" id="{D01C52A7-1A5B-F81C-F830-0B7067836EA8}"/>
                </a:ext>
              </a:extLst>
            </p:cNvPr>
            <p:cNvSpPr/>
            <p:nvPr/>
          </p:nvSpPr>
          <p:spPr>
            <a:xfrm>
              <a:off x="1666875" y="1895475"/>
              <a:ext cx="647700" cy="3810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466</a:t>
              </a:r>
              <a:endParaRPr lang="fr-FR" sz="1100">
                <a:latin typeface="Arial" panose="020B0604020202020204" pitchFamily="34" charset="0"/>
                <a:ea typeface="Calibri" panose="020F0502020204030204" pitchFamily="34" charset="0"/>
              </a:endParaRPr>
            </a:p>
          </p:txBody>
        </p:sp>
        <p:sp>
          <p:nvSpPr>
            <p:cNvPr id="12" name="Ellipse 11">
              <a:extLst>
                <a:ext uri="{FF2B5EF4-FFF2-40B4-BE49-F238E27FC236}">
                  <a16:creationId xmlns:a16="http://schemas.microsoft.com/office/drawing/2014/main" id="{B0DC141F-6219-BD55-F45C-61C1A873AC39}"/>
                </a:ext>
              </a:extLst>
            </p:cNvPr>
            <p:cNvSpPr/>
            <p:nvPr/>
          </p:nvSpPr>
          <p:spPr>
            <a:xfrm>
              <a:off x="2914650" y="1924050"/>
              <a:ext cx="533400" cy="35242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19</a:t>
              </a:r>
              <a:endParaRPr lang="fr-FR" sz="1100">
                <a:latin typeface="Arial" panose="020B0604020202020204" pitchFamily="34" charset="0"/>
                <a:ea typeface="Calibri" panose="020F0502020204030204" pitchFamily="34" charset="0"/>
              </a:endParaRPr>
            </a:p>
          </p:txBody>
        </p:sp>
        <p:sp>
          <p:nvSpPr>
            <p:cNvPr id="13" name="Ellipse 12">
              <a:extLst>
                <a:ext uri="{FF2B5EF4-FFF2-40B4-BE49-F238E27FC236}">
                  <a16:creationId xmlns:a16="http://schemas.microsoft.com/office/drawing/2014/main" id="{28C7D152-7065-1994-BDE5-5081DD86955E}"/>
                </a:ext>
              </a:extLst>
            </p:cNvPr>
            <p:cNvSpPr/>
            <p:nvPr/>
          </p:nvSpPr>
          <p:spPr>
            <a:xfrm>
              <a:off x="2971800" y="781050"/>
              <a:ext cx="647700" cy="3810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22</a:t>
              </a:r>
              <a:endParaRPr lang="fr-FR" sz="1100">
                <a:latin typeface="Arial" panose="020B0604020202020204" pitchFamily="34" charset="0"/>
                <a:ea typeface="Calibri" panose="020F0502020204030204" pitchFamily="34" charset="0"/>
              </a:endParaRPr>
            </a:p>
          </p:txBody>
        </p:sp>
        <p:sp>
          <p:nvSpPr>
            <p:cNvPr id="14" name="Ellipse 13">
              <a:extLst>
                <a:ext uri="{FF2B5EF4-FFF2-40B4-BE49-F238E27FC236}">
                  <a16:creationId xmlns:a16="http://schemas.microsoft.com/office/drawing/2014/main" id="{310BB5B6-2E47-D507-67F0-80EBFD9DA9B8}"/>
                </a:ext>
              </a:extLst>
            </p:cNvPr>
            <p:cNvSpPr/>
            <p:nvPr/>
          </p:nvSpPr>
          <p:spPr>
            <a:xfrm>
              <a:off x="1000125" y="1590675"/>
              <a:ext cx="514350" cy="33337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34</a:t>
              </a:r>
              <a:endParaRPr lang="fr-FR" sz="1100">
                <a:latin typeface="Arial" panose="020B0604020202020204" pitchFamily="34" charset="0"/>
                <a:ea typeface="Calibri" panose="020F0502020204030204" pitchFamily="34" charset="0"/>
              </a:endParaRPr>
            </a:p>
          </p:txBody>
        </p:sp>
        <p:sp>
          <p:nvSpPr>
            <p:cNvPr id="15" name="Ellipse 14">
              <a:extLst>
                <a:ext uri="{FF2B5EF4-FFF2-40B4-BE49-F238E27FC236}">
                  <a16:creationId xmlns:a16="http://schemas.microsoft.com/office/drawing/2014/main" id="{EB09F34B-E7EC-128F-463F-1D462EDE34D6}"/>
                </a:ext>
              </a:extLst>
            </p:cNvPr>
            <p:cNvSpPr/>
            <p:nvPr/>
          </p:nvSpPr>
          <p:spPr>
            <a:xfrm>
              <a:off x="2438400" y="0"/>
              <a:ext cx="552450" cy="3429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38</a:t>
              </a:r>
              <a:endParaRPr lang="fr-FR" sz="1100">
                <a:latin typeface="Arial" panose="020B0604020202020204" pitchFamily="34" charset="0"/>
                <a:ea typeface="Calibri" panose="020F0502020204030204" pitchFamily="34" charset="0"/>
              </a:endParaRPr>
            </a:p>
          </p:txBody>
        </p:sp>
        <p:sp>
          <p:nvSpPr>
            <p:cNvPr id="16" name="Ellipse 15">
              <a:extLst>
                <a:ext uri="{FF2B5EF4-FFF2-40B4-BE49-F238E27FC236}">
                  <a16:creationId xmlns:a16="http://schemas.microsoft.com/office/drawing/2014/main" id="{BB2DF497-0C42-1378-4379-8661FBDF772E}"/>
                </a:ext>
              </a:extLst>
            </p:cNvPr>
            <p:cNvSpPr/>
            <p:nvPr/>
          </p:nvSpPr>
          <p:spPr>
            <a:xfrm>
              <a:off x="1270583" y="951254"/>
              <a:ext cx="504825" cy="33337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dirty="0">
                  <a:solidFill>
                    <a:srgbClr val="FFFFFF"/>
                  </a:solidFill>
                  <a:latin typeface="Arial" panose="020B0604020202020204" pitchFamily="34" charset="0"/>
                  <a:ea typeface="Calibri" panose="020F0502020204030204" pitchFamily="34" charset="0"/>
                </a:rPr>
                <a:t>40</a:t>
              </a:r>
              <a:endParaRPr lang="fr-FR" sz="1100" dirty="0">
                <a:latin typeface="Arial" panose="020B0604020202020204" pitchFamily="34" charset="0"/>
                <a:ea typeface="Calibri" panose="020F0502020204030204" pitchFamily="34" charset="0"/>
              </a:endParaRPr>
            </a:p>
          </p:txBody>
        </p:sp>
        <p:sp>
          <p:nvSpPr>
            <p:cNvPr id="17" name="Ellipse 16">
              <a:extLst>
                <a:ext uri="{FF2B5EF4-FFF2-40B4-BE49-F238E27FC236}">
                  <a16:creationId xmlns:a16="http://schemas.microsoft.com/office/drawing/2014/main" id="{7632E180-E8D3-12CF-8E23-01CA6123C719}"/>
                </a:ext>
              </a:extLst>
            </p:cNvPr>
            <p:cNvSpPr/>
            <p:nvPr/>
          </p:nvSpPr>
          <p:spPr>
            <a:xfrm>
              <a:off x="3028950" y="3695700"/>
              <a:ext cx="561975" cy="37147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70</a:t>
              </a:r>
              <a:endParaRPr lang="fr-FR" sz="1100">
                <a:latin typeface="Arial" panose="020B0604020202020204" pitchFamily="34" charset="0"/>
                <a:ea typeface="Calibri" panose="020F0502020204030204" pitchFamily="34" charset="0"/>
              </a:endParaRPr>
            </a:p>
          </p:txBody>
        </p:sp>
        <p:sp>
          <p:nvSpPr>
            <p:cNvPr id="18" name="Ellipse 17">
              <a:extLst>
                <a:ext uri="{FF2B5EF4-FFF2-40B4-BE49-F238E27FC236}">
                  <a16:creationId xmlns:a16="http://schemas.microsoft.com/office/drawing/2014/main" id="{8A93357C-DA41-A5F1-7220-793BA87068EF}"/>
                </a:ext>
              </a:extLst>
            </p:cNvPr>
            <p:cNvSpPr/>
            <p:nvPr/>
          </p:nvSpPr>
          <p:spPr>
            <a:xfrm>
              <a:off x="2190750" y="2638425"/>
              <a:ext cx="504825" cy="33337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24</a:t>
              </a:r>
              <a:endParaRPr lang="fr-FR" sz="1100">
                <a:latin typeface="Arial" panose="020B0604020202020204" pitchFamily="34" charset="0"/>
                <a:ea typeface="Calibri" panose="020F0502020204030204" pitchFamily="34" charset="0"/>
              </a:endParaRPr>
            </a:p>
          </p:txBody>
        </p:sp>
        <p:sp>
          <p:nvSpPr>
            <p:cNvPr id="19" name="Ellipse 18">
              <a:extLst>
                <a:ext uri="{FF2B5EF4-FFF2-40B4-BE49-F238E27FC236}">
                  <a16:creationId xmlns:a16="http://schemas.microsoft.com/office/drawing/2014/main" id="{8D25BE25-B029-2EAE-BE2E-7BF408B5E064}"/>
                </a:ext>
              </a:extLst>
            </p:cNvPr>
            <p:cNvSpPr/>
            <p:nvPr/>
          </p:nvSpPr>
          <p:spPr>
            <a:xfrm>
              <a:off x="1190625" y="2924175"/>
              <a:ext cx="495300" cy="3429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18</a:t>
              </a:r>
              <a:endParaRPr lang="fr-FR" sz="1100">
                <a:latin typeface="Arial" panose="020B0604020202020204" pitchFamily="34" charset="0"/>
                <a:ea typeface="Calibri" panose="020F0502020204030204" pitchFamily="34" charset="0"/>
              </a:endParaRPr>
            </a:p>
          </p:txBody>
        </p:sp>
        <p:sp>
          <p:nvSpPr>
            <p:cNvPr id="20" name="Ellipse 19">
              <a:extLst>
                <a:ext uri="{FF2B5EF4-FFF2-40B4-BE49-F238E27FC236}">
                  <a16:creationId xmlns:a16="http://schemas.microsoft.com/office/drawing/2014/main" id="{E21212C1-2381-5E39-EE19-3E04B01C9414}"/>
                </a:ext>
              </a:extLst>
            </p:cNvPr>
            <p:cNvSpPr/>
            <p:nvPr/>
          </p:nvSpPr>
          <p:spPr>
            <a:xfrm>
              <a:off x="3829050" y="2505075"/>
              <a:ext cx="581025" cy="36195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64</a:t>
              </a:r>
              <a:endParaRPr lang="fr-FR" sz="1100">
                <a:latin typeface="Arial" panose="020B0604020202020204" pitchFamily="34" charset="0"/>
                <a:ea typeface="Calibri" panose="020F0502020204030204" pitchFamily="34" charset="0"/>
              </a:endParaRPr>
            </a:p>
          </p:txBody>
        </p:sp>
        <p:sp>
          <p:nvSpPr>
            <p:cNvPr id="21" name="Ellipse 20">
              <a:extLst>
                <a:ext uri="{FF2B5EF4-FFF2-40B4-BE49-F238E27FC236}">
                  <a16:creationId xmlns:a16="http://schemas.microsoft.com/office/drawing/2014/main" id="{FF25379B-B7AB-8AA7-8F4A-24D96A695938}"/>
                </a:ext>
              </a:extLst>
            </p:cNvPr>
            <p:cNvSpPr/>
            <p:nvPr/>
          </p:nvSpPr>
          <p:spPr>
            <a:xfrm>
              <a:off x="2629821" y="2258654"/>
              <a:ext cx="495300" cy="3429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17</a:t>
              </a:r>
              <a:endParaRPr lang="fr-FR" sz="1100">
                <a:latin typeface="Arial" panose="020B0604020202020204" pitchFamily="34" charset="0"/>
                <a:ea typeface="Calibri" panose="020F0502020204030204" pitchFamily="34" charset="0"/>
              </a:endParaRPr>
            </a:p>
          </p:txBody>
        </p:sp>
        <p:sp>
          <p:nvSpPr>
            <p:cNvPr id="22" name="Ellipse 21">
              <a:extLst>
                <a:ext uri="{FF2B5EF4-FFF2-40B4-BE49-F238E27FC236}">
                  <a16:creationId xmlns:a16="http://schemas.microsoft.com/office/drawing/2014/main" id="{77EA650B-FC2B-1738-79CE-9C13B7CB027E}"/>
                </a:ext>
              </a:extLst>
            </p:cNvPr>
            <p:cNvSpPr/>
            <p:nvPr/>
          </p:nvSpPr>
          <p:spPr>
            <a:xfrm>
              <a:off x="1247775" y="3895725"/>
              <a:ext cx="504825" cy="37147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94</a:t>
              </a:r>
              <a:endParaRPr lang="fr-FR" sz="1100">
                <a:latin typeface="Arial" panose="020B0604020202020204" pitchFamily="34" charset="0"/>
                <a:ea typeface="Calibri" panose="020F0502020204030204" pitchFamily="34" charset="0"/>
              </a:endParaRPr>
            </a:p>
          </p:txBody>
        </p:sp>
        <p:sp>
          <p:nvSpPr>
            <p:cNvPr id="23" name="Ellipse 22">
              <a:extLst>
                <a:ext uri="{FF2B5EF4-FFF2-40B4-BE49-F238E27FC236}">
                  <a16:creationId xmlns:a16="http://schemas.microsoft.com/office/drawing/2014/main" id="{61788EEF-28D6-358F-5DA0-DC4732875E34}"/>
                </a:ext>
              </a:extLst>
            </p:cNvPr>
            <p:cNvSpPr/>
            <p:nvPr/>
          </p:nvSpPr>
          <p:spPr>
            <a:xfrm>
              <a:off x="0" y="3324225"/>
              <a:ext cx="504825" cy="36195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89</a:t>
              </a:r>
              <a:endParaRPr lang="fr-FR" sz="1100">
                <a:latin typeface="Arial" panose="020B0604020202020204" pitchFamily="34" charset="0"/>
                <a:ea typeface="Calibri" panose="020F0502020204030204" pitchFamily="34" charset="0"/>
              </a:endParaRPr>
            </a:p>
          </p:txBody>
        </p:sp>
        <p:sp>
          <p:nvSpPr>
            <p:cNvPr id="24" name="Ellipse 23">
              <a:extLst>
                <a:ext uri="{FF2B5EF4-FFF2-40B4-BE49-F238E27FC236}">
                  <a16:creationId xmlns:a16="http://schemas.microsoft.com/office/drawing/2014/main" id="{41A33DE8-DEE5-45E4-FA2C-E399EE27FF50}"/>
                </a:ext>
              </a:extLst>
            </p:cNvPr>
            <p:cNvSpPr/>
            <p:nvPr/>
          </p:nvSpPr>
          <p:spPr>
            <a:xfrm>
              <a:off x="3724275" y="1009650"/>
              <a:ext cx="504825" cy="352425"/>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39</a:t>
              </a:r>
              <a:endParaRPr lang="fr-FR" sz="1100">
                <a:latin typeface="Arial" panose="020B0604020202020204" pitchFamily="34" charset="0"/>
                <a:ea typeface="Calibri" panose="020F0502020204030204" pitchFamily="34" charset="0"/>
              </a:endParaRPr>
            </a:p>
          </p:txBody>
        </p:sp>
        <p:sp>
          <p:nvSpPr>
            <p:cNvPr id="25" name="Ellipse 24">
              <a:extLst>
                <a:ext uri="{FF2B5EF4-FFF2-40B4-BE49-F238E27FC236}">
                  <a16:creationId xmlns:a16="http://schemas.microsoft.com/office/drawing/2014/main" id="{C269C950-0AE1-6C20-3F9D-E635E12D519A}"/>
                </a:ext>
              </a:extLst>
            </p:cNvPr>
            <p:cNvSpPr/>
            <p:nvPr/>
          </p:nvSpPr>
          <p:spPr>
            <a:xfrm>
              <a:off x="1790700" y="3381375"/>
              <a:ext cx="514350" cy="342900"/>
            </a:xfrm>
            <a:prstGeom prst="ellipse">
              <a:avLst/>
            </a:prstGeom>
            <a:solidFill>
              <a:schemeClr val="accent1">
                <a:lumMod val="75000"/>
              </a:schemeClr>
            </a:solidFill>
            <a:ln w="9525" cap="flat" cmpd="sng" algn="ctr">
              <a:solidFill>
                <a:srgbClr val="FFCC66"/>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1100">
                  <a:solidFill>
                    <a:srgbClr val="FFFFFF"/>
                  </a:solidFill>
                  <a:latin typeface="Arial" panose="020B0604020202020204" pitchFamily="34" charset="0"/>
                  <a:ea typeface="Calibri" panose="020F0502020204030204" pitchFamily="34" charset="0"/>
                </a:rPr>
                <a:t>34</a:t>
              </a:r>
              <a:endParaRPr lang="fr-FR" sz="1100">
                <a:latin typeface="Arial" panose="020B0604020202020204" pitchFamily="34" charset="0"/>
                <a:ea typeface="Calibri" panose="020F0502020204030204" pitchFamily="34" charset="0"/>
              </a:endParaRPr>
            </a:p>
          </p:txBody>
        </p:sp>
      </p:grpSp>
      <p:sp>
        <p:nvSpPr>
          <p:cNvPr id="27" name="ZoneTexte 26">
            <a:extLst>
              <a:ext uri="{FF2B5EF4-FFF2-40B4-BE49-F238E27FC236}">
                <a16:creationId xmlns:a16="http://schemas.microsoft.com/office/drawing/2014/main" id="{C9459362-FB1B-94CB-895A-5B7F19DBCDF9}"/>
              </a:ext>
            </a:extLst>
          </p:cNvPr>
          <p:cNvSpPr txBox="1"/>
          <p:nvPr/>
        </p:nvSpPr>
        <p:spPr>
          <a:xfrm>
            <a:off x="5132506" y="1235836"/>
            <a:ext cx="3783631" cy="4770537"/>
          </a:xfrm>
          <a:prstGeom prst="rect">
            <a:avLst/>
          </a:prstGeom>
          <a:noFill/>
        </p:spPr>
        <p:txBody>
          <a:bodyPr wrap="square" rtlCol="0">
            <a:spAutoFit/>
          </a:bodyPr>
          <a:lstStyle/>
          <a:p>
            <a:pPr algn="just">
              <a:lnSpc>
                <a:spcPct val="150000"/>
              </a:lnSpc>
              <a:buNone/>
            </a:pPr>
            <a:r>
              <a:rPr lang="fr-FR" sz="1600" b="0" dirty="0">
                <a:solidFill>
                  <a:schemeClr val="accent1">
                    <a:lumMod val="75000"/>
                  </a:schemeClr>
                </a:solidFill>
                <a:latin typeface="Arial Narrow" panose="020B0606020202030204" pitchFamily="34" charset="0"/>
                <a:ea typeface="Calibri" panose="020F0502020204030204" pitchFamily="34" charset="0"/>
              </a:rPr>
              <a:t>Le Mans et son agglomération concentrent</a:t>
            </a:r>
          </a:p>
          <a:p>
            <a:pPr algn="just">
              <a:lnSpc>
                <a:spcPct val="150000"/>
              </a:lnSpc>
              <a:buNone/>
            </a:pPr>
            <a:r>
              <a:rPr lang="fr-FR" sz="1600" dirty="0">
                <a:solidFill>
                  <a:schemeClr val="accent1">
                    <a:lumMod val="75000"/>
                  </a:schemeClr>
                </a:solidFill>
                <a:latin typeface="Arial Narrow" panose="020B0606020202030204" pitchFamily="34" charset="0"/>
                <a:ea typeface="Calibri" panose="020F0502020204030204" pitchFamily="34" charset="0"/>
              </a:rPr>
              <a:t>43.2 %</a:t>
            </a:r>
            <a:r>
              <a:rPr lang="fr-FR" sz="1600" b="0" dirty="0">
                <a:solidFill>
                  <a:schemeClr val="accent1">
                    <a:lumMod val="75000"/>
                  </a:schemeClr>
                </a:solidFill>
                <a:latin typeface="Arial Narrow" panose="020B0606020202030204" pitchFamily="34" charset="0"/>
                <a:ea typeface="Calibri" panose="020F0502020204030204" pitchFamily="34" charset="0"/>
              </a:rPr>
              <a:t> des personnes protégées suivies à l’ATH.</a:t>
            </a:r>
          </a:p>
          <a:p>
            <a:pPr algn="just">
              <a:lnSpc>
                <a:spcPct val="150000"/>
              </a:lnSpc>
              <a:buNone/>
            </a:pPr>
            <a:r>
              <a:rPr lang="fr-FR" sz="1600" dirty="0">
                <a:solidFill>
                  <a:schemeClr val="accent1">
                    <a:lumMod val="75000"/>
                  </a:schemeClr>
                </a:solidFill>
                <a:latin typeface="Arial Narrow" panose="020B0606020202030204" pitchFamily="34" charset="0"/>
                <a:ea typeface="Calibri" panose="020F0502020204030204" pitchFamily="34" charset="0"/>
              </a:rPr>
              <a:t>314 </a:t>
            </a:r>
            <a:r>
              <a:rPr lang="fr-FR" sz="1600" b="0" dirty="0">
                <a:solidFill>
                  <a:schemeClr val="accent1">
                    <a:lumMod val="75000"/>
                  </a:schemeClr>
                </a:solidFill>
                <a:latin typeface="Arial Narrow" panose="020B0606020202030204" pitchFamily="34" charset="0"/>
                <a:ea typeface="Calibri" panose="020F0502020204030204" pitchFamily="34" charset="0"/>
              </a:rPr>
              <a:t>Personnes Protégées habitent Le Mans même.</a:t>
            </a:r>
          </a:p>
          <a:p>
            <a:pPr algn="just">
              <a:lnSpc>
                <a:spcPct val="150000"/>
              </a:lnSpc>
              <a:buNone/>
            </a:pPr>
            <a:r>
              <a:rPr lang="fr-FR" sz="1600" b="0" dirty="0">
                <a:solidFill>
                  <a:schemeClr val="accent1">
                    <a:lumMod val="75000"/>
                  </a:schemeClr>
                </a:solidFill>
                <a:latin typeface="Arial Narrow" panose="020B0606020202030204" pitchFamily="34" charset="0"/>
                <a:ea typeface="Calibri" panose="020F0502020204030204" pitchFamily="34" charset="0"/>
              </a:rPr>
              <a:t>Une majorité des personnes protégées résident dans le sud du département.</a:t>
            </a:r>
          </a:p>
          <a:p>
            <a:pPr algn="just">
              <a:lnSpc>
                <a:spcPct val="150000"/>
              </a:lnSpc>
              <a:buNone/>
            </a:pPr>
            <a:r>
              <a:rPr lang="fr-FR" sz="1600" dirty="0">
                <a:solidFill>
                  <a:schemeClr val="accent1">
                    <a:lumMod val="75000"/>
                  </a:schemeClr>
                </a:solidFill>
                <a:latin typeface="Arial Narrow" panose="020B0606020202030204" pitchFamily="34" charset="0"/>
                <a:ea typeface="Calibri" panose="020F0502020204030204" pitchFamily="34" charset="0"/>
              </a:rPr>
              <a:t>11</a:t>
            </a:r>
            <a:r>
              <a:rPr lang="fr-FR" sz="1600" b="0" dirty="0">
                <a:solidFill>
                  <a:schemeClr val="accent1">
                    <a:lumMod val="75000"/>
                  </a:schemeClr>
                </a:solidFill>
                <a:latin typeface="Arial Narrow" panose="020B0606020202030204" pitchFamily="34" charset="0"/>
                <a:ea typeface="Calibri" panose="020F0502020204030204" pitchFamily="34" charset="0"/>
              </a:rPr>
              <a:t> personnes résidaient hors Sarthe en 2024 à la suite de déménagements. </a:t>
            </a:r>
          </a:p>
          <a:p>
            <a:pPr algn="l">
              <a:lnSpc>
                <a:spcPct val="150000"/>
              </a:lnSpc>
              <a:buNone/>
            </a:pPr>
            <a:r>
              <a:rPr lang="fr-FR" sz="1600" b="0" dirty="0">
                <a:solidFill>
                  <a:schemeClr val="accent1">
                    <a:lumMod val="75000"/>
                  </a:schemeClr>
                </a:solidFill>
                <a:latin typeface="Arial Narrow" panose="020B0606020202030204" pitchFamily="34" charset="0"/>
                <a:ea typeface="Calibri" panose="020F0502020204030204" pitchFamily="34" charset="0"/>
              </a:rPr>
              <a:t>Nous sollicitons le dessaisissement systématiquement auprès du Juge pour ces dossiers.</a:t>
            </a:r>
          </a:p>
          <a:p>
            <a:pPr algn="just"/>
            <a:r>
              <a:rPr lang="fr-FR" sz="1600" b="0" dirty="0">
                <a:solidFill>
                  <a:schemeClr val="accent1">
                    <a:lumMod val="75000"/>
                  </a:schemeClr>
                </a:solidFill>
                <a:latin typeface="Arial Narrow" panose="020B0606020202030204" pitchFamily="34" charset="0"/>
                <a:ea typeface="Calibri" panose="020F0502020204030204" pitchFamily="34" charset="0"/>
              </a:rPr>
              <a:t> </a:t>
            </a:r>
          </a:p>
        </p:txBody>
      </p:sp>
      <p:sp>
        <p:nvSpPr>
          <p:cNvPr id="29" name="ZoneTexte 28">
            <a:extLst>
              <a:ext uri="{FF2B5EF4-FFF2-40B4-BE49-F238E27FC236}">
                <a16:creationId xmlns:a16="http://schemas.microsoft.com/office/drawing/2014/main" id="{B87B3301-ACA8-976F-D154-D9D315575FDE}"/>
              </a:ext>
            </a:extLst>
          </p:cNvPr>
          <p:cNvSpPr txBox="1"/>
          <p:nvPr/>
        </p:nvSpPr>
        <p:spPr>
          <a:xfrm>
            <a:off x="173542" y="1381473"/>
            <a:ext cx="1142046" cy="1574509"/>
          </a:xfrm>
          <a:prstGeom prst="rect">
            <a:avLst/>
          </a:prstGeom>
          <a:solidFill>
            <a:schemeClr val="bg1"/>
          </a:solidFill>
        </p:spPr>
        <p:txBody>
          <a:bodyPr wrap="square" rtlCol="0">
            <a:spAutoFit/>
          </a:bodyPr>
          <a:lstStyle/>
          <a:p>
            <a:endParaRPr lang="fr-FR" dirty="0"/>
          </a:p>
        </p:txBody>
      </p:sp>
      <p:cxnSp>
        <p:nvCxnSpPr>
          <p:cNvPr id="31" name="Connecteur droit avec flèche 30">
            <a:extLst>
              <a:ext uri="{FF2B5EF4-FFF2-40B4-BE49-F238E27FC236}">
                <a16:creationId xmlns:a16="http://schemas.microsoft.com/office/drawing/2014/main" id="{4609FD29-72F1-CB9A-4606-D443878EB07C}"/>
              </a:ext>
            </a:extLst>
          </p:cNvPr>
          <p:cNvCxnSpPr/>
          <p:nvPr/>
        </p:nvCxnSpPr>
        <p:spPr>
          <a:xfrm flipH="1">
            <a:off x="2390226" y="1633270"/>
            <a:ext cx="1785937" cy="1737334"/>
          </a:xfrm>
          <a:prstGeom prst="straightConnector1">
            <a:avLst/>
          </a:prstGeom>
          <a:ln>
            <a:solidFill>
              <a:srgbClr val="FFCC66"/>
            </a:solidFill>
            <a:tailEnd type="triangle"/>
          </a:ln>
        </p:spPr>
        <p:style>
          <a:lnRef idx="2">
            <a:schemeClr val="accent6"/>
          </a:lnRef>
          <a:fillRef idx="0">
            <a:schemeClr val="accent6"/>
          </a:fillRef>
          <a:effectRef idx="1">
            <a:schemeClr val="accent6"/>
          </a:effectRef>
          <a:fontRef idx="minor">
            <a:schemeClr val="tx1"/>
          </a:fontRef>
        </p:style>
      </p:cxnSp>
      <p:sp>
        <p:nvSpPr>
          <p:cNvPr id="26" name="Espace réservé du pied de page 2">
            <a:extLst>
              <a:ext uri="{FF2B5EF4-FFF2-40B4-BE49-F238E27FC236}">
                <a16:creationId xmlns:a16="http://schemas.microsoft.com/office/drawing/2014/main" id="{90B87CE8-8BA0-5C11-8806-1020D70B3797}"/>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974932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3"/>
          <p:cNvSpPr>
            <a:spLocks noGrp="1"/>
          </p:cNvSpPr>
          <p:nvPr>
            <p:ph type="title"/>
          </p:nvPr>
        </p:nvSpPr>
        <p:spPr>
          <a:xfrm>
            <a:off x="539552" y="181294"/>
            <a:ext cx="8136904" cy="331764"/>
          </a:xfrm>
          <a:solidFill>
            <a:schemeClr val="accent1">
              <a:lumMod val="50000"/>
            </a:schemeClr>
          </a:solidFill>
          <a:ln>
            <a:solidFill>
              <a:srgbClr val="FFCC66"/>
            </a:solidFill>
            <a:headEnd/>
            <a:tailEnd/>
          </a:ln>
        </p:spPr>
        <p:style>
          <a:lnRef idx="1">
            <a:schemeClr val="accent6"/>
          </a:lnRef>
          <a:fillRef idx="2">
            <a:schemeClr val="accent6"/>
          </a:fillRef>
          <a:effectRef idx="1">
            <a:schemeClr val="accent6"/>
          </a:effectRef>
          <a:fontRef idx="minor">
            <a:schemeClr val="dk1"/>
          </a:fontRef>
        </p:style>
        <p:txBody>
          <a:bodyPr>
            <a:noAutofit/>
          </a:bodyPr>
          <a:lstStyle/>
          <a:p>
            <a:r>
              <a:rPr lang="fr-FR" altLang="fr-FR" sz="2400" b="1" dirty="0">
                <a:solidFill>
                  <a:srgbClr val="FFCC66"/>
                </a:solidFill>
                <a:cs typeface="Arial" panose="020B0604020202020204" pitchFamily="34" charset="0"/>
              </a:rPr>
              <a:t>Schéma des secteurs actualisé </a:t>
            </a:r>
            <a:r>
              <a:rPr lang="fr-FR" altLang="fr-FR" sz="1800" b="1" dirty="0">
                <a:solidFill>
                  <a:srgbClr val="FFCC66"/>
                </a:solidFill>
                <a:cs typeface="Arial" panose="020B0604020202020204" pitchFamily="34" charset="0"/>
              </a:rPr>
              <a:t>(au 25/06/24)</a:t>
            </a:r>
            <a:endParaRPr lang="fr-FR" altLang="fr-FR" sz="1800" dirty="0">
              <a:solidFill>
                <a:srgbClr val="FFCC66"/>
              </a:solidFill>
              <a:cs typeface="Arial" panose="020B0604020202020204" pitchFamily="34" charset="0"/>
            </a:endParaRPr>
          </a:p>
        </p:txBody>
      </p:sp>
      <p:sp>
        <p:nvSpPr>
          <p:cNvPr id="2" name="ZoneTexte 1"/>
          <p:cNvSpPr txBox="1"/>
          <p:nvPr/>
        </p:nvSpPr>
        <p:spPr>
          <a:xfrm>
            <a:off x="8316416" y="6093299"/>
            <a:ext cx="720080" cy="492443"/>
          </a:xfrm>
          <a:prstGeom prst="rect">
            <a:avLst/>
          </a:prstGeom>
          <a:solidFill>
            <a:srgbClr val="FFFFFF"/>
          </a:solidFill>
          <a:ln>
            <a:noFill/>
          </a:ln>
        </p:spPr>
        <p:txBody>
          <a:bodyPr wrap="square" rtlCol="0">
            <a:spAutoFit/>
          </a:bodyPr>
          <a:lstStyle/>
          <a:p>
            <a:endParaRPr lang="fr-FR" dirty="0"/>
          </a:p>
        </p:txBody>
      </p:sp>
      <p:sp>
        <p:nvSpPr>
          <p:cNvPr id="6" name="ZoneTexte 5"/>
          <p:cNvSpPr txBox="1"/>
          <p:nvPr/>
        </p:nvSpPr>
        <p:spPr>
          <a:xfrm>
            <a:off x="359532" y="647986"/>
            <a:ext cx="8496944" cy="492443"/>
          </a:xfrm>
          <a:prstGeom prst="rect">
            <a:avLst/>
          </a:prstGeom>
          <a:noFill/>
        </p:spPr>
        <p:txBody>
          <a:bodyPr wrap="square" rtlCol="0">
            <a:spAutoFit/>
          </a:bodyPr>
          <a:lstStyle/>
          <a:p>
            <a:endParaRPr lang="fr-FR" dirty="0"/>
          </a:p>
        </p:txBody>
      </p:sp>
      <p:pic>
        <p:nvPicPr>
          <p:cNvPr id="4" name="Image 3" descr="Une image contenant carte, texte, diagramme&#10;&#10;Le contenu généré par l’IA peut être incorrect.">
            <a:extLst>
              <a:ext uri="{FF2B5EF4-FFF2-40B4-BE49-F238E27FC236}">
                <a16:creationId xmlns:a16="http://schemas.microsoft.com/office/drawing/2014/main" id="{F3F29BCA-97C3-8434-BBEA-F34B6C699B17}"/>
              </a:ext>
            </a:extLst>
          </p:cNvPr>
          <p:cNvPicPr>
            <a:picLocks noChangeAspect="1"/>
          </p:cNvPicPr>
          <p:nvPr/>
        </p:nvPicPr>
        <p:blipFill>
          <a:blip r:embed="rId2"/>
          <a:stretch>
            <a:fillRect/>
          </a:stretch>
        </p:blipFill>
        <p:spPr>
          <a:xfrm>
            <a:off x="832943" y="808552"/>
            <a:ext cx="7488832" cy="5486789"/>
          </a:xfrm>
          <a:prstGeom prst="rect">
            <a:avLst/>
          </a:prstGeom>
        </p:spPr>
      </p:pic>
      <p:sp>
        <p:nvSpPr>
          <p:cNvPr id="8" name="Espace réservé du pied de page 2">
            <a:extLst>
              <a:ext uri="{FF2B5EF4-FFF2-40B4-BE49-F238E27FC236}">
                <a16:creationId xmlns:a16="http://schemas.microsoft.com/office/drawing/2014/main" id="{302D3ED0-939F-4C2D-6582-63BE571C5FA7}"/>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 D13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79512" y="111854"/>
            <a:ext cx="8856984" cy="724859"/>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400" b="1" dirty="0">
                <a:solidFill>
                  <a:srgbClr val="FFCC66"/>
                </a:solidFill>
                <a:latin typeface="Arial Narrow" panose="020B0606020202030204" pitchFamily="34" charset="0"/>
              </a:rPr>
              <a:t>Evolution des personnes protégées  en % selon la situation familiale 2020 à 2024</a:t>
            </a:r>
          </a:p>
        </p:txBody>
      </p:sp>
      <p:graphicFrame>
        <p:nvGraphicFramePr>
          <p:cNvPr id="8" name="Espace réservé du contenu 7">
            <a:extLst>
              <a:ext uri="{FF2B5EF4-FFF2-40B4-BE49-F238E27FC236}">
                <a16:creationId xmlns:a16="http://schemas.microsoft.com/office/drawing/2014/main" id="{403C78FC-ABEA-6E0D-6E2E-7B3F4B0155E5}"/>
              </a:ext>
            </a:extLst>
          </p:cNvPr>
          <p:cNvGraphicFramePr>
            <a:graphicFrameLocks noGrp="1"/>
          </p:cNvGraphicFramePr>
          <p:nvPr>
            <p:ph idx="1"/>
            <p:extLst>
              <p:ext uri="{D42A27DB-BD31-4B8C-83A1-F6EECF244321}">
                <p14:modId xmlns:p14="http://schemas.microsoft.com/office/powerpoint/2010/main" val="1767155663"/>
              </p:ext>
            </p:extLst>
          </p:nvPr>
        </p:nvGraphicFramePr>
        <p:xfrm>
          <a:off x="539554" y="1124749"/>
          <a:ext cx="8064894" cy="3173193"/>
        </p:xfrm>
        <a:graphic>
          <a:graphicData uri="http://schemas.openxmlformats.org/drawingml/2006/table">
            <a:tbl>
              <a:tblPr firstRow="1" firstCol="1" bandRow="1"/>
              <a:tblGrid>
                <a:gridCol w="2201879">
                  <a:extLst>
                    <a:ext uri="{9D8B030D-6E8A-4147-A177-3AD203B41FA5}">
                      <a16:colId xmlns:a16="http://schemas.microsoft.com/office/drawing/2014/main" val="2035839875"/>
                    </a:ext>
                  </a:extLst>
                </a:gridCol>
                <a:gridCol w="1172603">
                  <a:extLst>
                    <a:ext uri="{9D8B030D-6E8A-4147-A177-3AD203B41FA5}">
                      <a16:colId xmlns:a16="http://schemas.microsoft.com/office/drawing/2014/main" val="820706429"/>
                    </a:ext>
                  </a:extLst>
                </a:gridCol>
                <a:gridCol w="1172603">
                  <a:extLst>
                    <a:ext uri="{9D8B030D-6E8A-4147-A177-3AD203B41FA5}">
                      <a16:colId xmlns:a16="http://schemas.microsoft.com/office/drawing/2014/main" val="685735216"/>
                    </a:ext>
                  </a:extLst>
                </a:gridCol>
                <a:gridCol w="1172603">
                  <a:extLst>
                    <a:ext uri="{9D8B030D-6E8A-4147-A177-3AD203B41FA5}">
                      <a16:colId xmlns:a16="http://schemas.microsoft.com/office/drawing/2014/main" val="3585510674"/>
                    </a:ext>
                  </a:extLst>
                </a:gridCol>
                <a:gridCol w="1172603">
                  <a:extLst>
                    <a:ext uri="{9D8B030D-6E8A-4147-A177-3AD203B41FA5}">
                      <a16:colId xmlns:a16="http://schemas.microsoft.com/office/drawing/2014/main" val="625139328"/>
                    </a:ext>
                  </a:extLst>
                </a:gridCol>
                <a:gridCol w="1172603">
                  <a:extLst>
                    <a:ext uri="{9D8B030D-6E8A-4147-A177-3AD203B41FA5}">
                      <a16:colId xmlns:a16="http://schemas.microsoft.com/office/drawing/2014/main" val="2380496804"/>
                    </a:ext>
                  </a:extLst>
                </a:gridCol>
              </a:tblGrid>
              <a:tr h="422031">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Situations familiales</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2020</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2022</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a:solidFill>
                            <a:srgbClr val="FFFFFF"/>
                          </a:solidFill>
                          <a:effectLst/>
                          <a:latin typeface="Arial Narrow" panose="020B0606020202030204" pitchFamily="34" charset="0"/>
                          <a:ea typeface="Times New Roman" panose="02020603050405020304" pitchFamily="18" charset="0"/>
                        </a:rPr>
                        <a:t>2023</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900" b="1" dirty="0">
                          <a:solidFill>
                            <a:srgbClr val="FFFFFF"/>
                          </a:solidFill>
                          <a:effectLst/>
                          <a:latin typeface="Arial Narrow" panose="020B0606020202030204" pitchFamily="34" charset="0"/>
                          <a:ea typeface="Times New Roman" panose="02020603050405020304" pitchFamily="18" charset="0"/>
                        </a:rPr>
                        <a:t>2024</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857483637"/>
                  </a:ext>
                </a:extLst>
              </a:tr>
              <a:tr h="362007">
                <a:tc>
                  <a:txBody>
                    <a:bodyPr/>
                    <a:lstStyle/>
                    <a:p>
                      <a:pPr algn="l">
                        <a:buNone/>
                      </a:pPr>
                      <a:r>
                        <a:rPr lang="fr-FR" sz="1900" b="1" dirty="0">
                          <a:solidFill>
                            <a:srgbClr val="365F91"/>
                          </a:solidFill>
                          <a:effectLst/>
                          <a:latin typeface="Arial Narrow" panose="020B0606020202030204" pitchFamily="34" charset="0"/>
                          <a:ea typeface="Times New Roman" panose="02020603050405020304" pitchFamily="18" charset="0"/>
                        </a:rPr>
                        <a:t>Célibataires</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68,5%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65%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69%</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67.5 %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b="1">
                          <a:solidFill>
                            <a:srgbClr val="365F91"/>
                          </a:solidFill>
                          <a:effectLst/>
                          <a:latin typeface="Arial Narrow" panose="020B0606020202030204" pitchFamily="34" charset="0"/>
                          <a:ea typeface="Calibri" panose="020F0502020204030204" pitchFamily="34" charset="0"/>
                        </a:rPr>
                        <a:t>65.2%</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3056628741"/>
                  </a:ext>
                </a:extLst>
              </a:tr>
              <a:tr h="362007">
                <a:tc>
                  <a:txBody>
                    <a:bodyPr/>
                    <a:lstStyle/>
                    <a:p>
                      <a:pPr algn="l">
                        <a:buNone/>
                      </a:pPr>
                      <a:r>
                        <a:rPr lang="fr-FR" sz="1900" b="1" dirty="0">
                          <a:solidFill>
                            <a:srgbClr val="365F91"/>
                          </a:solidFill>
                          <a:effectLst/>
                          <a:latin typeface="Arial Narrow" panose="020B0606020202030204" pitchFamily="34" charset="0"/>
                          <a:ea typeface="Times New Roman" panose="02020603050405020304" pitchFamily="18" charset="0"/>
                        </a:rPr>
                        <a:t>Marié(e)s</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8,2%</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8%</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7%</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5.9 %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b="1">
                          <a:solidFill>
                            <a:srgbClr val="365F91"/>
                          </a:solidFill>
                          <a:effectLst/>
                          <a:latin typeface="Arial Narrow" panose="020B0606020202030204" pitchFamily="34" charset="0"/>
                          <a:ea typeface="Calibri" panose="020F0502020204030204" pitchFamily="34" charset="0"/>
                        </a:rPr>
                        <a:t>7.1%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3140912219"/>
                  </a:ext>
                </a:extLst>
              </a:tr>
              <a:tr h="362007">
                <a:tc>
                  <a:txBody>
                    <a:bodyPr/>
                    <a:lstStyle/>
                    <a:p>
                      <a:pPr algn="l">
                        <a:buNone/>
                      </a:pPr>
                      <a:r>
                        <a:rPr lang="fr-FR" sz="1900" b="1" dirty="0">
                          <a:solidFill>
                            <a:srgbClr val="365F91"/>
                          </a:solidFill>
                          <a:effectLst/>
                          <a:latin typeface="Arial Narrow" panose="020B0606020202030204" pitchFamily="34" charset="0"/>
                          <a:ea typeface="Times New Roman" panose="02020603050405020304" pitchFamily="18" charset="0"/>
                        </a:rPr>
                        <a:t>Pacsé(e)s</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0,5%</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0.5%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0.80 %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b="1">
                          <a:solidFill>
                            <a:srgbClr val="365F91"/>
                          </a:solidFill>
                          <a:effectLst/>
                          <a:latin typeface="Arial Narrow" panose="020B0606020202030204" pitchFamily="34" charset="0"/>
                          <a:ea typeface="Calibri" panose="020F0502020204030204" pitchFamily="34" charset="0"/>
                        </a:rPr>
                        <a:t>1%</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2314691999"/>
                  </a:ext>
                </a:extLst>
              </a:tr>
              <a:tr h="574287">
                <a:tc>
                  <a:txBody>
                    <a:bodyPr/>
                    <a:lstStyle/>
                    <a:p>
                      <a:pPr algn="l">
                        <a:buNone/>
                      </a:pPr>
                      <a:r>
                        <a:rPr lang="fr-FR" sz="1900" b="1" dirty="0">
                          <a:solidFill>
                            <a:srgbClr val="365F91"/>
                          </a:solidFill>
                          <a:effectLst/>
                          <a:latin typeface="Arial Narrow" panose="020B0606020202030204" pitchFamily="34" charset="0"/>
                          <a:ea typeface="Times New Roman" panose="02020603050405020304" pitchFamily="18" charset="0"/>
                        </a:rPr>
                        <a:t>Vie Maritale/Concubinage</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5%</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6%</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5.5%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7.4 %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b="1">
                          <a:solidFill>
                            <a:srgbClr val="365F91"/>
                          </a:solidFill>
                          <a:effectLst/>
                          <a:latin typeface="Arial Narrow" panose="020B0606020202030204" pitchFamily="34" charset="0"/>
                          <a:ea typeface="Calibri" panose="020F0502020204030204" pitchFamily="34" charset="0"/>
                        </a:rPr>
                        <a:t>5.7%</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896997799"/>
                  </a:ext>
                </a:extLst>
              </a:tr>
              <a:tr h="362007">
                <a:tc>
                  <a:txBody>
                    <a:bodyPr/>
                    <a:lstStyle/>
                    <a:p>
                      <a:pPr algn="l">
                        <a:buNone/>
                      </a:pPr>
                      <a:r>
                        <a:rPr lang="fr-FR" sz="1900" b="1">
                          <a:solidFill>
                            <a:srgbClr val="365F91"/>
                          </a:solidFill>
                          <a:effectLst/>
                          <a:latin typeface="Arial Narrow" panose="020B0606020202030204" pitchFamily="34" charset="0"/>
                          <a:ea typeface="Times New Roman" panose="02020603050405020304" pitchFamily="18" charset="0"/>
                        </a:rPr>
                        <a:t>Veuf(ve)s</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6,8%</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7%</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7%</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7.2 %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900" b="1">
                          <a:solidFill>
                            <a:srgbClr val="365F91"/>
                          </a:solidFill>
                          <a:effectLst/>
                          <a:latin typeface="Arial Narrow" panose="020B0606020202030204" pitchFamily="34" charset="0"/>
                          <a:ea typeface="Calibri" panose="020F0502020204030204" pitchFamily="34" charset="0"/>
                        </a:rPr>
                        <a:t>8%</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1415539179"/>
                  </a:ext>
                </a:extLst>
              </a:tr>
              <a:tr h="362007">
                <a:tc>
                  <a:txBody>
                    <a:bodyPr/>
                    <a:lstStyle/>
                    <a:p>
                      <a:pPr algn="l">
                        <a:buNone/>
                      </a:pPr>
                      <a:r>
                        <a:rPr lang="fr-FR" sz="1900" b="1">
                          <a:solidFill>
                            <a:srgbClr val="365F91"/>
                          </a:solidFill>
                          <a:effectLst/>
                          <a:latin typeface="Arial Narrow" panose="020B0606020202030204" pitchFamily="34" charset="0"/>
                          <a:ea typeface="Times New Roman" panose="02020603050405020304" pitchFamily="18" charset="0"/>
                        </a:rPr>
                        <a:t>Divorcé(e)s</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9,5%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10%</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9%</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9.7 %</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900" b="1" dirty="0">
                          <a:solidFill>
                            <a:srgbClr val="365F91"/>
                          </a:solidFill>
                          <a:effectLst/>
                          <a:latin typeface="Arial Narrow" panose="020B0606020202030204" pitchFamily="34" charset="0"/>
                          <a:ea typeface="Calibri" panose="020F0502020204030204" pitchFamily="34" charset="0"/>
                        </a:rPr>
                        <a:t>11.5%</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1548281473"/>
                  </a:ext>
                </a:extLst>
              </a:tr>
              <a:tr h="362007">
                <a:tc>
                  <a:txBody>
                    <a:bodyPr/>
                    <a:lstStyle/>
                    <a:p>
                      <a:pPr algn="l">
                        <a:buNone/>
                      </a:pPr>
                      <a:r>
                        <a:rPr lang="fr-FR" sz="1900" b="1">
                          <a:solidFill>
                            <a:srgbClr val="365F91"/>
                          </a:solidFill>
                          <a:effectLst/>
                          <a:latin typeface="Arial Narrow" panose="020B0606020202030204" pitchFamily="34" charset="0"/>
                          <a:ea typeface="Times New Roman" panose="02020603050405020304" pitchFamily="18" charset="0"/>
                        </a:rPr>
                        <a:t>Séparé(e)s </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1,5%</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tc>
                  <a:txBody>
                    <a:bodyPr/>
                    <a:lstStyle/>
                    <a:p>
                      <a:pPr algn="ctr">
                        <a:buNone/>
                      </a:pPr>
                      <a:r>
                        <a:rPr lang="fr-FR" sz="1900">
                          <a:solidFill>
                            <a:srgbClr val="365F91"/>
                          </a:solidFill>
                          <a:effectLst/>
                          <a:latin typeface="Arial Narrow" panose="020B0606020202030204" pitchFamily="34" charset="0"/>
                          <a:ea typeface="Calibri" panose="020F0502020204030204" pitchFamily="34" charset="0"/>
                        </a:rPr>
                        <a:t>3%</a:t>
                      </a:r>
                      <a:endParaRPr lang="fr-FR" sz="19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2%</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tc>
                  <a:txBody>
                    <a:bodyPr/>
                    <a:lstStyle/>
                    <a:p>
                      <a:pPr algn="ctr">
                        <a:buNone/>
                      </a:pPr>
                      <a:r>
                        <a:rPr lang="fr-FR" sz="1900" dirty="0">
                          <a:solidFill>
                            <a:srgbClr val="365F91"/>
                          </a:solidFill>
                          <a:effectLst/>
                          <a:latin typeface="Arial Narrow" panose="020B0606020202030204" pitchFamily="34" charset="0"/>
                          <a:ea typeface="Calibri" panose="020F0502020204030204" pitchFamily="34" charset="0"/>
                        </a:rPr>
                        <a:t>1.5 %</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tc>
                  <a:txBody>
                    <a:bodyPr/>
                    <a:lstStyle/>
                    <a:p>
                      <a:pPr algn="ctr">
                        <a:buNone/>
                      </a:pPr>
                      <a:r>
                        <a:rPr lang="fr-FR" sz="1900" b="1" dirty="0">
                          <a:solidFill>
                            <a:srgbClr val="365F91"/>
                          </a:solidFill>
                          <a:effectLst/>
                          <a:latin typeface="Arial Narrow" panose="020B0606020202030204" pitchFamily="34" charset="0"/>
                          <a:ea typeface="Calibri" panose="020F0502020204030204" pitchFamily="34" charset="0"/>
                        </a:rPr>
                        <a:t>1.5%</a:t>
                      </a:r>
                      <a:endParaRPr lang="fr-FR" sz="19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CC66"/>
                      </a:solidFill>
                      <a:prstDash val="solid"/>
                      <a:round/>
                      <a:headEnd type="none" w="med" len="med"/>
                      <a:tailEnd type="none" w="med" len="med"/>
                    </a:lnB>
                    <a:solidFill>
                      <a:srgbClr val="B8CCE4"/>
                    </a:solidFill>
                  </a:tcPr>
                </a:tc>
                <a:extLst>
                  <a:ext uri="{0D108BD9-81ED-4DB2-BD59-A6C34878D82A}">
                    <a16:rowId xmlns:a16="http://schemas.microsoft.com/office/drawing/2014/main" val="288333427"/>
                  </a:ext>
                </a:extLst>
              </a:tr>
            </a:tbl>
          </a:graphicData>
        </a:graphic>
      </p:graphicFrame>
      <p:sp>
        <p:nvSpPr>
          <p:cNvPr id="9" name="ZoneTexte 8">
            <a:extLst>
              <a:ext uri="{FF2B5EF4-FFF2-40B4-BE49-F238E27FC236}">
                <a16:creationId xmlns:a16="http://schemas.microsoft.com/office/drawing/2014/main" id="{47C8CFC3-E79A-1C0A-09E4-AA73095D3E73}"/>
              </a:ext>
            </a:extLst>
          </p:cNvPr>
          <p:cNvSpPr txBox="1"/>
          <p:nvPr/>
        </p:nvSpPr>
        <p:spPr>
          <a:xfrm>
            <a:off x="467544" y="4683819"/>
            <a:ext cx="8352928" cy="1386020"/>
          </a:xfrm>
          <a:prstGeom prst="rect">
            <a:avLst/>
          </a:prstGeom>
          <a:noFill/>
        </p:spPr>
        <p:txBody>
          <a:bodyPr wrap="square" rtlCol="0">
            <a:spAutoFit/>
          </a:bodyPr>
          <a:lstStyle/>
          <a:p>
            <a:pPr algn="l">
              <a:lnSpc>
                <a:spcPct val="150000"/>
              </a:lnSpc>
              <a:buNone/>
            </a:pPr>
            <a:r>
              <a:rPr lang="fr-FR" sz="2000" b="0" dirty="0">
                <a:solidFill>
                  <a:schemeClr val="accent1">
                    <a:lumMod val="50000"/>
                  </a:schemeClr>
                </a:solidFill>
                <a:latin typeface="Arial Narrow" panose="020B0606020202030204" pitchFamily="34" charset="0"/>
                <a:ea typeface="Calibri" panose="020F0502020204030204" pitchFamily="34" charset="0"/>
              </a:rPr>
              <a:t>Une très grande majorité des personnes suivies par l’ATH vivent seules (environ 86%).</a:t>
            </a:r>
          </a:p>
          <a:p>
            <a:pPr algn="l">
              <a:lnSpc>
                <a:spcPct val="150000"/>
              </a:lnSpc>
              <a:buNone/>
            </a:pPr>
            <a:r>
              <a:rPr lang="fr-FR" sz="2000" b="0" dirty="0">
                <a:solidFill>
                  <a:schemeClr val="accent1">
                    <a:lumMod val="50000"/>
                  </a:schemeClr>
                </a:solidFill>
                <a:latin typeface="Arial Narrow" panose="020B0606020202030204" pitchFamily="34" charset="0"/>
                <a:ea typeface="Calibri" panose="020F0502020204030204" pitchFamily="34" charset="0"/>
              </a:rPr>
              <a:t>En effet, seules 7.1% sont mariées, 1% pacsée  et 5.7% ont une vie maritale.</a:t>
            </a:r>
            <a:endParaRPr lang="fr-FR" sz="2000" b="0" dirty="0">
              <a:solidFill>
                <a:schemeClr val="accent1">
                  <a:lumMod val="50000"/>
                </a:schemeClr>
              </a:solidFill>
              <a:latin typeface="Arial" panose="020B0604020202020204" pitchFamily="34" charset="0"/>
              <a:ea typeface="Calibri" panose="020F0502020204030204" pitchFamily="34" charset="0"/>
            </a:endParaRPr>
          </a:p>
          <a:p>
            <a:pPr marL="180335">
              <a:lnSpc>
                <a:spcPct val="150000"/>
              </a:lnSpc>
            </a:pPr>
            <a:r>
              <a:rPr lang="fr-FR" sz="1800" i="1" dirty="0">
                <a:solidFill>
                  <a:srgbClr val="000000"/>
                </a:solidFill>
                <a:latin typeface="Arial Narrow" panose="020B0606020202030204" pitchFamily="34" charset="0"/>
                <a:ea typeface="Calibri" panose="020F0502020204030204" pitchFamily="34" charset="0"/>
              </a:rPr>
              <a:t> </a:t>
            </a:r>
            <a:endParaRPr lang="fr-FR" dirty="0"/>
          </a:p>
        </p:txBody>
      </p:sp>
      <p:sp>
        <p:nvSpPr>
          <p:cNvPr id="6" name="Espace réservé du pied de page 2">
            <a:extLst>
              <a:ext uri="{FF2B5EF4-FFF2-40B4-BE49-F238E27FC236}">
                <a16:creationId xmlns:a16="http://schemas.microsoft.com/office/drawing/2014/main" id="{79664031-ACE0-4569-758A-2C26A712F041}"/>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 D14</a:t>
            </a:r>
          </a:p>
        </p:txBody>
      </p:sp>
    </p:spTree>
    <p:extLst>
      <p:ext uri="{BB962C8B-B14F-4D97-AF65-F5344CB8AC3E}">
        <p14:creationId xmlns:p14="http://schemas.microsoft.com/office/powerpoint/2010/main" val="1615261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51520" y="116633"/>
            <a:ext cx="8784976" cy="490067"/>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400" b="1" dirty="0">
                <a:solidFill>
                  <a:srgbClr val="FFCC66"/>
                </a:solidFill>
                <a:latin typeface="Arial Narrow" panose="020B0606020202030204" pitchFamily="34" charset="0"/>
              </a:rPr>
              <a:t>Evolution de la répartition en % par tranches d’âges de 2020 à 2024</a:t>
            </a:r>
          </a:p>
        </p:txBody>
      </p:sp>
      <p:sp>
        <p:nvSpPr>
          <p:cNvPr id="2" name="ZoneTexte 1"/>
          <p:cNvSpPr txBox="1"/>
          <p:nvPr/>
        </p:nvSpPr>
        <p:spPr>
          <a:xfrm>
            <a:off x="467547" y="3790586"/>
            <a:ext cx="8352927" cy="3031599"/>
          </a:xfrm>
          <a:prstGeom prst="rect">
            <a:avLst/>
          </a:prstGeom>
          <a:noFill/>
        </p:spPr>
        <p:txBody>
          <a:bodyPr wrap="square" rtlCol="0">
            <a:spAutoFit/>
          </a:bodyPr>
          <a:lstStyle/>
          <a:p>
            <a:pPr algn="just">
              <a:buNone/>
            </a:pPr>
            <a:r>
              <a:rPr lang="fr-FR" sz="2000" b="0" dirty="0">
                <a:solidFill>
                  <a:schemeClr val="accent1">
                    <a:lumMod val="75000"/>
                  </a:schemeClr>
                </a:solidFill>
                <a:latin typeface="Arial Narrow" panose="020B0606020202030204" pitchFamily="34" charset="0"/>
                <a:ea typeface="Calibri" panose="020F0502020204030204" pitchFamily="34" charset="0"/>
              </a:rPr>
              <a:t>Depuis 2019 la tranche d’âge des 18-20 ans est apparue mais reste relativement stable.</a:t>
            </a:r>
          </a:p>
          <a:p>
            <a:pPr algn="just">
              <a:buNone/>
            </a:pPr>
            <a:endParaRPr lang="fr-FR" sz="1100" b="0" dirty="0">
              <a:solidFill>
                <a:schemeClr val="accent1">
                  <a:lumMod val="75000"/>
                </a:schemeClr>
              </a:solidFill>
              <a:latin typeface="Arial" panose="020B0604020202020204" pitchFamily="34" charset="0"/>
              <a:ea typeface="Calibri" panose="020F0502020204030204" pitchFamily="34" charset="0"/>
            </a:endParaRPr>
          </a:p>
          <a:p>
            <a:pPr algn="just">
              <a:buNone/>
            </a:pPr>
            <a:r>
              <a:rPr lang="fr-FR" sz="2000" b="0" dirty="0">
                <a:solidFill>
                  <a:schemeClr val="accent1">
                    <a:lumMod val="75000"/>
                  </a:schemeClr>
                </a:solidFill>
                <a:latin typeface="Arial Narrow" panose="020B0606020202030204" pitchFamily="34" charset="0"/>
                <a:ea typeface="Calibri" panose="020F0502020204030204" pitchFamily="34" charset="0"/>
              </a:rPr>
              <a:t>Tout comme les années précédentes, une majorité de personnes protégées est âgée de 41 à 60 ans (37.3%)</a:t>
            </a:r>
          </a:p>
          <a:p>
            <a:pPr algn="just">
              <a:buNone/>
            </a:pPr>
            <a:endParaRPr lang="fr-FR" sz="1100" b="0" dirty="0">
              <a:solidFill>
                <a:schemeClr val="accent1">
                  <a:lumMod val="75000"/>
                </a:schemeClr>
              </a:solidFill>
              <a:latin typeface="Arial" panose="020B0604020202020204" pitchFamily="34" charset="0"/>
              <a:ea typeface="Calibri" panose="020F0502020204030204" pitchFamily="34" charset="0"/>
            </a:endParaRPr>
          </a:p>
          <a:p>
            <a:pPr algn="just">
              <a:buNone/>
            </a:pPr>
            <a:r>
              <a:rPr lang="fr-FR" sz="2000" b="0" dirty="0">
                <a:solidFill>
                  <a:schemeClr val="accent1">
                    <a:lumMod val="75000"/>
                  </a:schemeClr>
                </a:solidFill>
                <a:latin typeface="Arial Narrow" panose="020B0606020202030204" pitchFamily="34" charset="0"/>
                <a:ea typeface="Calibri" panose="020F0502020204030204" pitchFamily="34" charset="0"/>
              </a:rPr>
              <a:t>Toutefois, on observe un léger déclin global, d’année en année, des moins de 60 ans au profit des plus de 60 ans.</a:t>
            </a:r>
          </a:p>
          <a:p>
            <a:pPr algn="just">
              <a:buNone/>
            </a:pPr>
            <a:endParaRPr lang="fr-FR" sz="1100" b="0" dirty="0">
              <a:solidFill>
                <a:schemeClr val="accent1">
                  <a:lumMod val="75000"/>
                </a:schemeClr>
              </a:solidFill>
              <a:latin typeface="Arial" panose="020B0604020202020204" pitchFamily="34" charset="0"/>
              <a:ea typeface="Calibri" panose="020F0502020204030204" pitchFamily="34" charset="0"/>
            </a:endParaRPr>
          </a:p>
          <a:p>
            <a:pPr algn="just">
              <a:buNone/>
            </a:pPr>
            <a:r>
              <a:rPr lang="fr-FR" sz="2000" b="0" dirty="0">
                <a:solidFill>
                  <a:schemeClr val="accent1">
                    <a:lumMod val="75000"/>
                  </a:schemeClr>
                </a:solidFill>
                <a:latin typeface="Arial Narrow" panose="020B0606020202030204" pitchFamily="34" charset="0"/>
                <a:ea typeface="Calibri" panose="020F0502020204030204" pitchFamily="34" charset="0"/>
              </a:rPr>
              <a:t>A noter que parmi la tranche des plus de 70 ans, 10 personnes ont entre 95 et 100 ans (5 hommes/5 femmes).</a:t>
            </a:r>
            <a:endParaRPr lang="fr-FR" sz="2000" b="0" dirty="0">
              <a:solidFill>
                <a:schemeClr val="accent1">
                  <a:lumMod val="75000"/>
                </a:schemeClr>
              </a:solidFill>
              <a:latin typeface="Arial" panose="020B0604020202020204" pitchFamily="34" charset="0"/>
              <a:ea typeface="Calibri" panose="020F0502020204030204" pitchFamily="34" charset="0"/>
            </a:endParaRPr>
          </a:p>
          <a:p>
            <a:r>
              <a:rPr lang="fr-FR" sz="1800" dirty="0">
                <a:latin typeface="Arial Narrow" panose="020B0606020202030204" pitchFamily="34" charset="0"/>
                <a:ea typeface="Calibri" panose="020F0502020204030204" pitchFamily="34" charset="0"/>
              </a:rPr>
              <a:t> </a:t>
            </a:r>
            <a:endParaRPr lang="fr-FR" sz="1800" dirty="0">
              <a:latin typeface="Arial" panose="020B0604020202020204" pitchFamily="34" charset="0"/>
              <a:ea typeface="Calibri" panose="020F0502020204030204" pitchFamily="34" charset="0"/>
            </a:endParaRPr>
          </a:p>
        </p:txBody>
      </p:sp>
      <p:graphicFrame>
        <p:nvGraphicFramePr>
          <p:cNvPr id="8" name="Espace réservé du contenu 7">
            <a:extLst>
              <a:ext uri="{FF2B5EF4-FFF2-40B4-BE49-F238E27FC236}">
                <a16:creationId xmlns:a16="http://schemas.microsoft.com/office/drawing/2014/main" id="{BD5ED055-57FA-3E87-DB6D-39F001795AFC}"/>
              </a:ext>
            </a:extLst>
          </p:cNvPr>
          <p:cNvGraphicFramePr>
            <a:graphicFrameLocks noGrp="1"/>
          </p:cNvGraphicFramePr>
          <p:nvPr>
            <p:ph idx="1"/>
            <p:extLst>
              <p:ext uri="{D42A27DB-BD31-4B8C-83A1-F6EECF244321}">
                <p14:modId xmlns:p14="http://schemas.microsoft.com/office/powerpoint/2010/main" val="3790002088"/>
              </p:ext>
            </p:extLst>
          </p:nvPr>
        </p:nvGraphicFramePr>
        <p:xfrm>
          <a:off x="1259632" y="988017"/>
          <a:ext cx="6370328" cy="2590614"/>
        </p:xfrm>
        <a:graphic>
          <a:graphicData uri="http://schemas.openxmlformats.org/drawingml/2006/table">
            <a:tbl>
              <a:tblPr firstRow="1" firstCol="1" bandRow="1"/>
              <a:tblGrid>
                <a:gridCol w="1725213">
                  <a:extLst>
                    <a:ext uri="{9D8B030D-6E8A-4147-A177-3AD203B41FA5}">
                      <a16:colId xmlns:a16="http://schemas.microsoft.com/office/drawing/2014/main" val="4269604705"/>
                    </a:ext>
                  </a:extLst>
                </a:gridCol>
                <a:gridCol w="929023">
                  <a:extLst>
                    <a:ext uri="{9D8B030D-6E8A-4147-A177-3AD203B41FA5}">
                      <a16:colId xmlns:a16="http://schemas.microsoft.com/office/drawing/2014/main" val="3341451507"/>
                    </a:ext>
                  </a:extLst>
                </a:gridCol>
                <a:gridCol w="929023">
                  <a:extLst>
                    <a:ext uri="{9D8B030D-6E8A-4147-A177-3AD203B41FA5}">
                      <a16:colId xmlns:a16="http://schemas.microsoft.com/office/drawing/2014/main" val="939838567"/>
                    </a:ext>
                  </a:extLst>
                </a:gridCol>
                <a:gridCol w="929023">
                  <a:extLst>
                    <a:ext uri="{9D8B030D-6E8A-4147-A177-3AD203B41FA5}">
                      <a16:colId xmlns:a16="http://schemas.microsoft.com/office/drawing/2014/main" val="1398723393"/>
                    </a:ext>
                  </a:extLst>
                </a:gridCol>
                <a:gridCol w="929023">
                  <a:extLst>
                    <a:ext uri="{9D8B030D-6E8A-4147-A177-3AD203B41FA5}">
                      <a16:colId xmlns:a16="http://schemas.microsoft.com/office/drawing/2014/main" val="294330522"/>
                    </a:ext>
                  </a:extLst>
                </a:gridCol>
                <a:gridCol w="929023">
                  <a:extLst>
                    <a:ext uri="{9D8B030D-6E8A-4147-A177-3AD203B41FA5}">
                      <a16:colId xmlns:a16="http://schemas.microsoft.com/office/drawing/2014/main" val="2833441767"/>
                    </a:ext>
                  </a:extLst>
                </a:gridCol>
              </a:tblGrid>
              <a:tr h="429731">
                <a:tc>
                  <a:txBody>
                    <a:bodyPr/>
                    <a:lstStyle/>
                    <a:p>
                      <a:pPr algn="l"/>
                      <a:endParaRPr lang="fr-FR" sz="1600" dirty="0">
                        <a:effectLst/>
                        <a:latin typeface="Arial Narrow" panose="020B0606020202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2020</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2021</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Times New Roman" panose="02020603050405020304" pitchFamily="18" charset="0"/>
                        </a:rPr>
                        <a:t>2022</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Times New Roman" panose="02020603050405020304" pitchFamily="18" charset="0"/>
                        </a:rPr>
                        <a:t>2023</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algn="ctr">
                        <a:buNone/>
                      </a:pPr>
                      <a:r>
                        <a:rPr lang="fr-FR" sz="1600" b="1">
                          <a:solidFill>
                            <a:srgbClr val="FFFFFF"/>
                          </a:solidFill>
                          <a:effectLst/>
                          <a:latin typeface="Arial Narrow" panose="020B0606020202030204" pitchFamily="34" charset="0"/>
                          <a:ea typeface="Times New Roman" panose="02020603050405020304" pitchFamily="18" charset="0"/>
                        </a:rPr>
                        <a:t>2024</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extLst>
                  <a:ext uri="{0D108BD9-81ED-4DB2-BD59-A6C34878D82A}">
                    <a16:rowId xmlns:a16="http://schemas.microsoft.com/office/drawing/2014/main" val="3222965862"/>
                  </a:ext>
                </a:extLst>
              </a:tr>
              <a:tr h="398811">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18 à 20 ans</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rgbClr val="365F9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0.5%</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0.90%</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0.5%</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a:solidFill>
                            <a:srgbClr val="365F91"/>
                          </a:solidFill>
                          <a:effectLst/>
                          <a:latin typeface="Arial Narrow" panose="020B0606020202030204" pitchFamily="34" charset="0"/>
                          <a:ea typeface="Times New Roman" panose="02020603050405020304" pitchFamily="18" charset="0"/>
                        </a:rPr>
                        <a:t>0.5%</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b="1">
                          <a:solidFill>
                            <a:srgbClr val="365F91"/>
                          </a:solidFill>
                          <a:effectLst/>
                          <a:latin typeface="Arial Narrow" panose="020B0606020202030204" pitchFamily="34" charset="0"/>
                          <a:ea typeface="Times New Roman" panose="02020603050405020304" pitchFamily="18" charset="0"/>
                        </a:rPr>
                        <a:t>0.8%</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extLst>
                  <a:ext uri="{0D108BD9-81ED-4DB2-BD59-A6C34878D82A}">
                    <a16:rowId xmlns:a16="http://schemas.microsoft.com/office/drawing/2014/main" val="3451702021"/>
                  </a:ext>
                </a:extLst>
              </a:tr>
              <a:tr h="427353">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21 à 40 ans</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solidFill>
                      <a:srgbClr val="365F9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28.5%</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27.1%</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26.8 %</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26.6%</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BE5F1"/>
                    </a:solidFill>
                  </a:tcPr>
                </a:tc>
                <a:tc>
                  <a:txBody>
                    <a:bodyPr/>
                    <a:lstStyle/>
                    <a:p>
                      <a:pPr algn="ctr">
                        <a:buNone/>
                      </a:pPr>
                      <a:r>
                        <a:rPr lang="fr-FR" sz="1600" b="1" dirty="0">
                          <a:solidFill>
                            <a:srgbClr val="365F91"/>
                          </a:solidFill>
                          <a:effectLst/>
                          <a:latin typeface="Arial Narrow" panose="020B0606020202030204" pitchFamily="34" charset="0"/>
                          <a:ea typeface="Times New Roman" panose="02020603050405020304" pitchFamily="18" charset="0"/>
                        </a:rPr>
                        <a:t>23.7%</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BE5F1"/>
                    </a:solidFill>
                  </a:tcPr>
                </a:tc>
                <a:extLst>
                  <a:ext uri="{0D108BD9-81ED-4DB2-BD59-A6C34878D82A}">
                    <a16:rowId xmlns:a16="http://schemas.microsoft.com/office/drawing/2014/main" val="2571409394"/>
                  </a:ext>
                </a:extLst>
              </a:tr>
              <a:tr h="492367">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41 à 60 ans</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solidFill>
                      <a:srgbClr val="365F91"/>
                    </a:solidFill>
                  </a:tcPr>
                </a:tc>
                <a:tc>
                  <a:txBody>
                    <a:bodyPr/>
                    <a:lstStyle/>
                    <a:p>
                      <a:pPr algn="ctr">
                        <a:buNone/>
                      </a:pPr>
                      <a:r>
                        <a:rPr lang="fr-FR" sz="1600">
                          <a:solidFill>
                            <a:srgbClr val="365F91"/>
                          </a:solidFill>
                          <a:effectLst/>
                          <a:latin typeface="Arial Narrow" panose="020B0606020202030204" pitchFamily="34" charset="0"/>
                          <a:ea typeface="Times New Roman" panose="02020603050405020304" pitchFamily="18" charset="0"/>
                        </a:rPr>
                        <a:t>38.7%</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38.4%</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38.1%</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37.6%</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tc>
                  <a:txBody>
                    <a:bodyPr/>
                    <a:lstStyle/>
                    <a:p>
                      <a:pPr algn="ctr">
                        <a:buNone/>
                      </a:pPr>
                      <a:r>
                        <a:rPr lang="fr-FR" sz="1600" b="1" dirty="0">
                          <a:solidFill>
                            <a:srgbClr val="365F91"/>
                          </a:solidFill>
                          <a:effectLst/>
                          <a:latin typeface="Arial Narrow" panose="020B0606020202030204" pitchFamily="34" charset="0"/>
                          <a:ea typeface="Times New Roman" panose="02020603050405020304" pitchFamily="18" charset="0"/>
                        </a:rPr>
                        <a:t>37.3%</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8CCE4"/>
                    </a:solidFill>
                  </a:tcPr>
                </a:tc>
                <a:extLst>
                  <a:ext uri="{0D108BD9-81ED-4DB2-BD59-A6C34878D82A}">
                    <a16:rowId xmlns:a16="http://schemas.microsoft.com/office/drawing/2014/main" val="4225336093"/>
                  </a:ext>
                </a:extLst>
              </a:tr>
              <a:tr h="404692">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61 à 70 ans</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365F9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15.2%</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16.2%</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16.8%</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E5F1"/>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17.3%</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E5F1"/>
                    </a:solidFill>
                  </a:tcPr>
                </a:tc>
                <a:tc>
                  <a:txBody>
                    <a:bodyPr/>
                    <a:lstStyle/>
                    <a:p>
                      <a:pPr algn="ctr">
                        <a:buNone/>
                      </a:pPr>
                      <a:r>
                        <a:rPr lang="fr-FR" sz="1600" b="1" dirty="0">
                          <a:solidFill>
                            <a:srgbClr val="365F91"/>
                          </a:solidFill>
                          <a:effectLst/>
                          <a:latin typeface="Arial Narrow" panose="020B0606020202030204" pitchFamily="34" charset="0"/>
                          <a:ea typeface="Times New Roman" panose="02020603050405020304" pitchFamily="18" charset="0"/>
                        </a:rPr>
                        <a:t>17.8%</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E5F1"/>
                    </a:solidFill>
                  </a:tcPr>
                </a:tc>
                <a:extLst>
                  <a:ext uri="{0D108BD9-81ED-4DB2-BD59-A6C34878D82A}">
                    <a16:rowId xmlns:a16="http://schemas.microsoft.com/office/drawing/2014/main" val="2717969483"/>
                  </a:ext>
                </a:extLst>
              </a:tr>
              <a:tr h="437660">
                <a:tc>
                  <a:txBody>
                    <a:bodyPr/>
                    <a:lstStyle/>
                    <a:p>
                      <a:pPr algn="ctr">
                        <a:buNone/>
                      </a:pPr>
                      <a:r>
                        <a:rPr lang="fr-FR" sz="1600" b="1">
                          <a:solidFill>
                            <a:srgbClr val="FFFFFF"/>
                          </a:solidFill>
                          <a:effectLst/>
                          <a:latin typeface="Arial Narrow" panose="020B0606020202030204" pitchFamily="34" charset="0"/>
                          <a:ea typeface="Times New Roman" panose="02020603050405020304" pitchFamily="18" charset="0"/>
                        </a:rPr>
                        <a:t>Plus de 70 ans</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65F91"/>
                    </a:solidFill>
                  </a:tcPr>
                </a:tc>
                <a:tc>
                  <a:txBody>
                    <a:bodyPr/>
                    <a:lstStyle/>
                    <a:p>
                      <a:pPr algn="ctr">
                        <a:buNone/>
                      </a:pPr>
                      <a:r>
                        <a:rPr lang="fr-FR" sz="1600">
                          <a:solidFill>
                            <a:srgbClr val="365F91"/>
                          </a:solidFill>
                          <a:effectLst/>
                          <a:latin typeface="Arial Narrow" panose="020B0606020202030204" pitchFamily="34" charset="0"/>
                          <a:ea typeface="Times New Roman" panose="02020603050405020304" pitchFamily="18" charset="0"/>
                        </a:rPr>
                        <a:t>17.3%</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CCE4"/>
                    </a:solidFill>
                  </a:tcPr>
                </a:tc>
                <a:tc>
                  <a:txBody>
                    <a:bodyPr/>
                    <a:lstStyle/>
                    <a:p>
                      <a:pPr algn="ctr">
                        <a:buNone/>
                      </a:pPr>
                      <a:r>
                        <a:rPr lang="fr-FR" sz="1600">
                          <a:solidFill>
                            <a:srgbClr val="365F91"/>
                          </a:solidFill>
                          <a:effectLst/>
                          <a:latin typeface="Arial Narrow" panose="020B0606020202030204" pitchFamily="34" charset="0"/>
                          <a:ea typeface="Times New Roman" panose="02020603050405020304" pitchFamily="18" charset="0"/>
                        </a:rPr>
                        <a:t>17.4%</a:t>
                      </a:r>
                      <a:endParaRPr lang="fr-FR" sz="16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17.7%</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CCE4"/>
                    </a:solidFill>
                  </a:tcPr>
                </a:tc>
                <a:tc>
                  <a:txBody>
                    <a:bodyPr/>
                    <a:lstStyle/>
                    <a:p>
                      <a:pPr algn="ctr">
                        <a:buNone/>
                      </a:pPr>
                      <a:r>
                        <a:rPr lang="fr-FR" sz="1600" dirty="0">
                          <a:solidFill>
                            <a:srgbClr val="365F91"/>
                          </a:solidFill>
                          <a:effectLst/>
                          <a:latin typeface="Arial Narrow" panose="020B0606020202030204" pitchFamily="34" charset="0"/>
                          <a:ea typeface="Times New Roman" panose="02020603050405020304" pitchFamily="18" charset="0"/>
                        </a:rPr>
                        <a:t>18%</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CCE4"/>
                    </a:solidFill>
                  </a:tcPr>
                </a:tc>
                <a:tc>
                  <a:txBody>
                    <a:bodyPr/>
                    <a:lstStyle/>
                    <a:p>
                      <a:pPr algn="ctr">
                        <a:buNone/>
                      </a:pPr>
                      <a:r>
                        <a:rPr lang="fr-FR" sz="1600" b="1" dirty="0">
                          <a:solidFill>
                            <a:srgbClr val="365F91"/>
                          </a:solidFill>
                          <a:effectLst/>
                          <a:latin typeface="Arial Narrow" panose="020B0606020202030204" pitchFamily="34" charset="0"/>
                          <a:ea typeface="Times New Roman" panose="02020603050405020304" pitchFamily="18" charset="0"/>
                        </a:rPr>
                        <a:t>20.3%</a:t>
                      </a:r>
                      <a:endParaRPr lang="fr-FR" sz="16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CCE4"/>
                    </a:solidFill>
                  </a:tcPr>
                </a:tc>
                <a:extLst>
                  <a:ext uri="{0D108BD9-81ED-4DB2-BD59-A6C34878D82A}">
                    <a16:rowId xmlns:a16="http://schemas.microsoft.com/office/drawing/2014/main" val="926947375"/>
                  </a:ext>
                </a:extLst>
              </a:tr>
            </a:tbl>
          </a:graphicData>
        </a:graphic>
      </p:graphicFrame>
      <p:sp>
        <p:nvSpPr>
          <p:cNvPr id="9" name="Espace réservé du pied de page 2">
            <a:extLst>
              <a:ext uri="{FF2B5EF4-FFF2-40B4-BE49-F238E27FC236}">
                <a16:creationId xmlns:a16="http://schemas.microsoft.com/office/drawing/2014/main" id="{0A2A0006-71B5-333B-85F8-4F29F221C3E6}"/>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127902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03400" y="173867"/>
            <a:ext cx="8424936" cy="461808"/>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400" b="1" dirty="0">
                <a:solidFill>
                  <a:srgbClr val="FFCC66"/>
                </a:solidFill>
                <a:latin typeface="Arial Narrow" panose="020B0606020202030204" pitchFamily="34" charset="0"/>
              </a:rPr>
              <a:t>Evolution de la  répartition en % Hommes/Femmes</a:t>
            </a:r>
          </a:p>
        </p:txBody>
      </p:sp>
      <p:sp>
        <p:nvSpPr>
          <p:cNvPr id="4" name="Rectangle 3"/>
          <p:cNvSpPr/>
          <p:nvPr/>
        </p:nvSpPr>
        <p:spPr>
          <a:xfrm>
            <a:off x="416224" y="5013177"/>
            <a:ext cx="8280920" cy="1799595"/>
          </a:xfrm>
          <a:prstGeom prst="rect">
            <a:avLst/>
          </a:prstGeom>
        </p:spPr>
        <p:txBody>
          <a:bodyPr wrap="square">
            <a:spAutoFit/>
          </a:bodyPr>
          <a:lstStyle/>
          <a:p>
            <a:pPr algn="just">
              <a:lnSpc>
                <a:spcPct val="115000"/>
              </a:lnSpc>
            </a:pPr>
            <a:r>
              <a:rPr lang="fr-FR" sz="2400" b="0" dirty="0">
                <a:solidFill>
                  <a:schemeClr val="accent1">
                    <a:lumMod val="50000"/>
                  </a:schemeClr>
                </a:solidFill>
                <a:latin typeface="+mn-lt"/>
              </a:rPr>
              <a:t>Toutes mesures confondues, la </a:t>
            </a:r>
            <a:r>
              <a:rPr lang="fr-FR" sz="2400" dirty="0">
                <a:solidFill>
                  <a:schemeClr val="accent1">
                    <a:lumMod val="50000"/>
                  </a:schemeClr>
                </a:solidFill>
                <a:latin typeface="+mn-lt"/>
              </a:rPr>
              <a:t>répartition</a:t>
            </a:r>
            <a:r>
              <a:rPr lang="fr-FR" sz="2400" b="0" dirty="0">
                <a:solidFill>
                  <a:schemeClr val="accent1">
                    <a:lumMod val="50000"/>
                  </a:schemeClr>
                </a:solidFill>
                <a:latin typeface="+mn-lt"/>
              </a:rPr>
              <a:t> par sexe est sensiblement la même chaque année avec une majorité d’hommes.</a:t>
            </a:r>
            <a:endParaRPr lang="fr-FR" sz="2400" dirty="0">
              <a:solidFill>
                <a:schemeClr val="accent1">
                  <a:lumMod val="50000"/>
                </a:schemeClr>
              </a:solidFill>
              <a:latin typeface="+mn-lt"/>
            </a:endParaRPr>
          </a:p>
          <a:p>
            <a:pPr algn="just">
              <a:lnSpc>
                <a:spcPct val="115000"/>
              </a:lnSpc>
            </a:pPr>
            <a:endParaRPr lang="fr-FR" b="0" dirty="0">
              <a:solidFill>
                <a:schemeClr val="accent1">
                  <a:lumMod val="50000"/>
                </a:schemeClr>
              </a:solidFill>
              <a:latin typeface="+mn-lt"/>
            </a:endParaRPr>
          </a:p>
        </p:txBody>
      </p:sp>
      <p:sp>
        <p:nvSpPr>
          <p:cNvPr id="9" name="ZoneTexte 8"/>
          <p:cNvSpPr txBox="1"/>
          <p:nvPr/>
        </p:nvSpPr>
        <p:spPr>
          <a:xfrm>
            <a:off x="6128794" y="5535647"/>
            <a:ext cx="626859" cy="492443"/>
          </a:xfrm>
          <a:prstGeom prst="rect">
            <a:avLst/>
          </a:prstGeom>
          <a:noFill/>
        </p:spPr>
        <p:txBody>
          <a:bodyPr wrap="square" rtlCol="0">
            <a:spAutoFit/>
          </a:bodyPr>
          <a:lstStyle/>
          <a:p>
            <a:endParaRPr lang="fr-FR" dirty="0"/>
          </a:p>
        </p:txBody>
      </p:sp>
      <p:pic>
        <p:nvPicPr>
          <p:cNvPr id="10" name="Picture 2" descr="Symbole 3d Hommes Et Femmes. Icône De Genre. Stock Illustration  Vectorielle. | Vecteur Prem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3" y="1984488"/>
            <a:ext cx="1392089" cy="1069640"/>
          </a:xfrm>
          <a:prstGeom prst="rect">
            <a:avLst/>
          </a:prstGeom>
          <a:noFill/>
        </p:spPr>
      </p:pic>
      <p:graphicFrame>
        <p:nvGraphicFramePr>
          <p:cNvPr id="5" name="Graphique 4">
            <a:extLst>
              <a:ext uri="{FF2B5EF4-FFF2-40B4-BE49-F238E27FC236}">
                <a16:creationId xmlns:a16="http://schemas.microsoft.com/office/drawing/2014/main" id="{5CE58183-0070-D627-9CC9-7FD6FDD09A75}"/>
              </a:ext>
            </a:extLst>
          </p:cNvPr>
          <p:cNvGraphicFramePr/>
          <p:nvPr>
            <p:extLst>
              <p:ext uri="{D42A27DB-BD31-4B8C-83A1-F6EECF244321}">
                <p14:modId xmlns:p14="http://schemas.microsoft.com/office/powerpoint/2010/main" val="4147868065"/>
              </p:ext>
            </p:extLst>
          </p:nvPr>
        </p:nvGraphicFramePr>
        <p:xfrm>
          <a:off x="2339755" y="1390528"/>
          <a:ext cx="4872607" cy="3327200"/>
        </p:xfrm>
        <a:graphic>
          <a:graphicData uri="http://schemas.openxmlformats.org/drawingml/2006/chart">
            <c:chart xmlns:c="http://schemas.openxmlformats.org/drawingml/2006/chart" xmlns:r="http://schemas.openxmlformats.org/officeDocument/2006/relationships" r:id="rId3"/>
          </a:graphicData>
        </a:graphic>
      </p:graphicFrame>
      <p:sp>
        <p:nvSpPr>
          <p:cNvPr id="8" name="Espace réservé du pied de page 2">
            <a:extLst>
              <a:ext uri="{FF2B5EF4-FFF2-40B4-BE49-F238E27FC236}">
                <a16:creationId xmlns:a16="http://schemas.microsoft.com/office/drawing/2014/main" id="{4B703B29-54D4-D21A-10A9-3D312841D478}"/>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1018292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3"/>
            <a:ext cx="8229600" cy="634083"/>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rmAutofit/>
          </a:bodyPr>
          <a:lstStyle/>
          <a:p>
            <a:r>
              <a:rPr lang="fr-FR" sz="2400" b="1" dirty="0">
                <a:solidFill>
                  <a:srgbClr val="FFCC66"/>
                </a:solidFill>
                <a:latin typeface="Arial Narrow" panose="020B0606020202030204" pitchFamily="34" charset="0"/>
              </a:rPr>
              <a:t>Les tranches des revenus des personnes protégées</a:t>
            </a:r>
          </a:p>
        </p:txBody>
      </p:sp>
      <p:sp>
        <p:nvSpPr>
          <p:cNvPr id="6" name="ZoneTexte 5"/>
          <p:cNvSpPr txBox="1"/>
          <p:nvPr/>
        </p:nvSpPr>
        <p:spPr>
          <a:xfrm>
            <a:off x="860983" y="4486576"/>
            <a:ext cx="7632848" cy="338554"/>
          </a:xfrm>
          <a:prstGeom prst="rect">
            <a:avLst/>
          </a:prstGeom>
          <a:noFill/>
        </p:spPr>
        <p:txBody>
          <a:bodyPr wrap="square" rtlCol="0">
            <a:spAutoFit/>
          </a:bodyPr>
          <a:lstStyle/>
          <a:p>
            <a:pPr algn="l"/>
            <a:r>
              <a:rPr lang="fr-FR" sz="1600" b="0" dirty="0">
                <a:solidFill>
                  <a:schemeClr val="accent1">
                    <a:lumMod val="50000"/>
                  </a:schemeClr>
                </a:solidFill>
                <a:latin typeface="Arial Narrow" panose="020B0606020202030204" pitchFamily="34" charset="0"/>
              </a:rPr>
              <a:t>Revenus 2023 ayant permis le calcul des frais de gestion 2024.</a:t>
            </a:r>
          </a:p>
        </p:txBody>
      </p:sp>
      <p:graphicFrame>
        <p:nvGraphicFramePr>
          <p:cNvPr id="11" name="Espace réservé du contenu 10">
            <a:extLst>
              <a:ext uri="{FF2B5EF4-FFF2-40B4-BE49-F238E27FC236}">
                <a16:creationId xmlns:a16="http://schemas.microsoft.com/office/drawing/2014/main" id="{5C128C96-A721-09F3-D55C-D4F9A6B6B5C1}"/>
              </a:ext>
            </a:extLst>
          </p:cNvPr>
          <p:cNvGraphicFramePr>
            <a:graphicFrameLocks noGrp="1"/>
          </p:cNvGraphicFramePr>
          <p:nvPr>
            <p:ph idx="1"/>
            <p:extLst>
              <p:ext uri="{D42A27DB-BD31-4B8C-83A1-F6EECF244321}">
                <p14:modId xmlns:p14="http://schemas.microsoft.com/office/powerpoint/2010/main" val="2434668786"/>
              </p:ext>
            </p:extLst>
          </p:nvPr>
        </p:nvGraphicFramePr>
        <p:xfrm>
          <a:off x="971600" y="1268763"/>
          <a:ext cx="7200802" cy="3083575"/>
        </p:xfrm>
        <a:graphic>
          <a:graphicData uri="http://schemas.openxmlformats.org/drawingml/2006/table">
            <a:tbl>
              <a:tblPr firstRow="1" firstCol="1" bandRow="1"/>
              <a:tblGrid>
                <a:gridCol w="1423576">
                  <a:extLst>
                    <a:ext uri="{9D8B030D-6E8A-4147-A177-3AD203B41FA5}">
                      <a16:colId xmlns:a16="http://schemas.microsoft.com/office/drawing/2014/main" val="3044477794"/>
                    </a:ext>
                  </a:extLst>
                </a:gridCol>
                <a:gridCol w="1422859">
                  <a:extLst>
                    <a:ext uri="{9D8B030D-6E8A-4147-A177-3AD203B41FA5}">
                      <a16:colId xmlns:a16="http://schemas.microsoft.com/office/drawing/2014/main" val="4042375838"/>
                    </a:ext>
                  </a:extLst>
                </a:gridCol>
                <a:gridCol w="1618063">
                  <a:extLst>
                    <a:ext uri="{9D8B030D-6E8A-4147-A177-3AD203B41FA5}">
                      <a16:colId xmlns:a16="http://schemas.microsoft.com/office/drawing/2014/main" val="662081487"/>
                    </a:ext>
                  </a:extLst>
                </a:gridCol>
                <a:gridCol w="1800200">
                  <a:extLst>
                    <a:ext uri="{9D8B030D-6E8A-4147-A177-3AD203B41FA5}">
                      <a16:colId xmlns:a16="http://schemas.microsoft.com/office/drawing/2014/main" val="198986681"/>
                    </a:ext>
                  </a:extLst>
                </a:gridCol>
                <a:gridCol w="936104">
                  <a:extLst>
                    <a:ext uri="{9D8B030D-6E8A-4147-A177-3AD203B41FA5}">
                      <a16:colId xmlns:a16="http://schemas.microsoft.com/office/drawing/2014/main" val="3421694814"/>
                    </a:ext>
                  </a:extLst>
                </a:gridCol>
              </a:tblGrid>
              <a:tr h="1219200">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Ressources annuelles 2023</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Tranche min.</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Tranche max.</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Nbre de dossiers présents au 31/12/2024 et facturés au 31/12/2024</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b="1" dirty="0">
                          <a:solidFill>
                            <a:srgbClr val="FFFFFF"/>
                          </a:solidFill>
                          <a:effectLst/>
                          <a:latin typeface="Arial Narrow" panose="020B0606020202030204" pitchFamily="34" charset="0"/>
                          <a:ea typeface="Times New Roman" panose="02020603050405020304" pitchFamily="18" charset="0"/>
                        </a:rPr>
                        <a:t>% des majeurs par tranche</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3555088371"/>
                  </a:ext>
                </a:extLst>
              </a:tr>
              <a:tr h="372875">
                <a:tc>
                  <a:txBody>
                    <a:bodyPr/>
                    <a:lstStyle/>
                    <a:p>
                      <a:pPr algn="just">
                        <a:buNone/>
                      </a:pPr>
                      <a:r>
                        <a:rPr lang="fr-FR" sz="1600" b="1">
                          <a:solidFill>
                            <a:srgbClr val="FFFFFF"/>
                          </a:solidFill>
                          <a:effectLst/>
                          <a:latin typeface="Arial Narrow" panose="020B0606020202030204" pitchFamily="34" charset="0"/>
                          <a:ea typeface="Times New Roman" panose="02020603050405020304" pitchFamily="18" charset="0"/>
                        </a:rPr>
                        <a:t>Tranche 1 </a:t>
                      </a:r>
                      <a:endParaRPr lang="fr-FR" sz="1600">
                        <a:effectLst/>
                        <a:latin typeface="Arial" panose="020B0604020202020204" pitchFamily="34" charset="0"/>
                        <a:ea typeface="Calibri" panose="020F0502020204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dirty="0">
                          <a:solidFill>
                            <a:srgbClr val="376092"/>
                          </a:solidFill>
                          <a:effectLst/>
                          <a:latin typeface="Arial Narrow" panose="020B0606020202030204" pitchFamily="34" charset="0"/>
                          <a:ea typeface="Times New Roman" panose="02020603050405020304" pitchFamily="18" charset="0"/>
                        </a:rPr>
                        <a:t>0,00 €</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11 612.28 €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205</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20.94%</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441212457"/>
                  </a:ext>
                </a:extLst>
              </a:tr>
              <a:tr h="372875">
                <a:tc>
                  <a:txBody>
                    <a:bodyPr/>
                    <a:lstStyle/>
                    <a:p>
                      <a:pPr algn="just">
                        <a:buNone/>
                      </a:pPr>
                      <a:r>
                        <a:rPr lang="fr-FR" sz="1600" b="1">
                          <a:solidFill>
                            <a:srgbClr val="FFFFFF"/>
                          </a:solidFill>
                          <a:effectLst/>
                          <a:latin typeface="Arial Narrow" panose="020B0606020202030204" pitchFamily="34" charset="0"/>
                          <a:ea typeface="Times New Roman" panose="02020603050405020304" pitchFamily="18" charset="0"/>
                        </a:rPr>
                        <a:t>Tranche 2</a:t>
                      </a:r>
                      <a:endParaRPr lang="fr-FR" sz="1600">
                        <a:effectLst/>
                        <a:latin typeface="Arial" panose="020B0604020202020204" pitchFamily="34" charset="0"/>
                        <a:ea typeface="Calibri" panose="020F0502020204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11 612.29 €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dirty="0">
                          <a:solidFill>
                            <a:srgbClr val="376092"/>
                          </a:solidFill>
                          <a:effectLst/>
                          <a:latin typeface="Arial Narrow" panose="020B0606020202030204" pitchFamily="34" charset="0"/>
                          <a:ea typeface="Times New Roman" panose="02020603050405020304" pitchFamily="18" charset="0"/>
                        </a:rPr>
                        <a:t>20 814.72 €</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652</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66.60%</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245300460"/>
                  </a:ext>
                </a:extLst>
              </a:tr>
              <a:tr h="372875">
                <a:tc>
                  <a:txBody>
                    <a:bodyPr/>
                    <a:lstStyle/>
                    <a:p>
                      <a:pPr algn="just">
                        <a:buNone/>
                      </a:pPr>
                      <a:r>
                        <a:rPr lang="fr-FR" sz="1600" b="1">
                          <a:solidFill>
                            <a:srgbClr val="FFFFFF"/>
                          </a:solidFill>
                          <a:effectLst/>
                          <a:latin typeface="Arial Narrow" panose="020B0606020202030204" pitchFamily="34" charset="0"/>
                          <a:ea typeface="Times New Roman" panose="02020603050405020304" pitchFamily="18" charset="0"/>
                        </a:rPr>
                        <a:t>Tranche 3</a:t>
                      </a:r>
                      <a:endParaRPr lang="fr-FR" sz="1600">
                        <a:effectLst/>
                        <a:latin typeface="Arial" panose="020B0604020202020204" pitchFamily="34" charset="0"/>
                        <a:ea typeface="Calibri" panose="020F0502020204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20 814.73 €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dirty="0">
                          <a:solidFill>
                            <a:srgbClr val="376092"/>
                          </a:solidFill>
                          <a:effectLst/>
                          <a:latin typeface="Arial Narrow" panose="020B0606020202030204" pitchFamily="34" charset="0"/>
                          <a:ea typeface="Times New Roman" panose="02020603050405020304" pitchFamily="18" charset="0"/>
                        </a:rPr>
                        <a:t>52 036.80  €</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dirty="0">
                          <a:solidFill>
                            <a:srgbClr val="376092"/>
                          </a:solidFill>
                          <a:effectLst/>
                          <a:latin typeface="Arial Narrow" panose="020B0606020202030204" pitchFamily="34" charset="0"/>
                          <a:ea typeface="Times New Roman" panose="02020603050405020304" pitchFamily="18" charset="0"/>
                        </a:rPr>
                        <a:t>120</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12.26%</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3099568816"/>
                  </a:ext>
                </a:extLst>
              </a:tr>
              <a:tr h="372875">
                <a:tc>
                  <a:txBody>
                    <a:bodyPr/>
                    <a:lstStyle/>
                    <a:p>
                      <a:pPr algn="just">
                        <a:buNone/>
                      </a:pPr>
                      <a:r>
                        <a:rPr lang="fr-FR" sz="1600" b="1">
                          <a:solidFill>
                            <a:srgbClr val="FFFFFF"/>
                          </a:solidFill>
                          <a:effectLst/>
                          <a:latin typeface="Arial Narrow" panose="020B0606020202030204" pitchFamily="34" charset="0"/>
                          <a:ea typeface="Times New Roman" panose="02020603050405020304" pitchFamily="18" charset="0"/>
                        </a:rPr>
                        <a:t>Tranche 4</a:t>
                      </a:r>
                      <a:endParaRPr lang="fr-FR" sz="1600">
                        <a:effectLst/>
                        <a:latin typeface="Arial" panose="020B0604020202020204" pitchFamily="34" charset="0"/>
                        <a:ea typeface="Calibri" panose="020F0502020204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52 036.81 €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dirty="0">
                          <a:solidFill>
                            <a:srgbClr val="376092"/>
                          </a:solidFill>
                          <a:effectLst/>
                          <a:latin typeface="Arial Narrow" panose="020B0606020202030204" pitchFamily="34" charset="0"/>
                          <a:ea typeface="Times New Roman" panose="02020603050405020304" pitchFamily="18" charset="0"/>
                        </a:rPr>
                        <a:t>124 888.32 €</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2</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600" b="1">
                          <a:solidFill>
                            <a:srgbClr val="376092"/>
                          </a:solidFill>
                          <a:effectLst/>
                          <a:latin typeface="Arial Narrow" panose="020B0606020202030204" pitchFamily="34" charset="0"/>
                          <a:ea typeface="Times New Roman" panose="02020603050405020304" pitchFamily="18" charset="0"/>
                        </a:rPr>
                        <a:t>0.20%</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1665400103"/>
                  </a:ext>
                </a:extLst>
              </a:tr>
              <a:tr h="372875">
                <a:tc>
                  <a:txBody>
                    <a:bodyPr/>
                    <a:lstStyle/>
                    <a:p>
                      <a:pPr algn="just">
                        <a:buNone/>
                      </a:pPr>
                      <a:r>
                        <a:rPr lang="fr-FR" sz="1600" b="1">
                          <a:solidFill>
                            <a:srgbClr val="FFFFFF"/>
                          </a:solidFill>
                          <a:effectLst/>
                          <a:latin typeface="Arial Narrow" panose="020B0606020202030204" pitchFamily="34" charset="0"/>
                          <a:ea typeface="Times New Roman" panose="02020603050405020304" pitchFamily="18" charset="0"/>
                        </a:rPr>
                        <a:t>Tranche 5</a:t>
                      </a:r>
                      <a:endParaRPr lang="fr-FR" sz="1600">
                        <a:effectLst/>
                        <a:latin typeface="Arial" panose="020B0604020202020204" pitchFamily="34" charset="0"/>
                        <a:ea typeface="Calibri" panose="020F0502020204030204" pitchFamily="34"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124 888.33 €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a:solidFill>
                            <a:srgbClr val="376092"/>
                          </a:solidFill>
                          <a:effectLst/>
                          <a:latin typeface="Arial Narrow" panose="020B0606020202030204" pitchFamily="34" charset="0"/>
                          <a:ea typeface="Times New Roman" panose="02020603050405020304" pitchFamily="18" charset="0"/>
                        </a:rPr>
                        <a:t>9 999 999.99 €</a:t>
                      </a:r>
                      <a:endParaRPr lang="fr-FR" sz="160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dirty="0">
                          <a:solidFill>
                            <a:srgbClr val="376092"/>
                          </a:solidFill>
                          <a:effectLst/>
                          <a:latin typeface="Arial Narrow" panose="020B0606020202030204" pitchFamily="34" charset="0"/>
                          <a:ea typeface="Times New Roman" panose="02020603050405020304" pitchFamily="18" charset="0"/>
                        </a:rPr>
                        <a:t>0</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600" b="1" dirty="0">
                          <a:solidFill>
                            <a:srgbClr val="376092"/>
                          </a:solidFill>
                          <a:effectLst/>
                          <a:latin typeface="Arial Narrow" panose="020B0606020202030204" pitchFamily="34" charset="0"/>
                          <a:ea typeface="Times New Roman" panose="02020603050405020304" pitchFamily="18" charset="0"/>
                        </a:rPr>
                        <a:t>0.00%</a:t>
                      </a:r>
                      <a:endParaRPr lang="fr-FR" sz="16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2465771329"/>
                  </a:ext>
                </a:extLst>
              </a:tr>
            </a:tbl>
          </a:graphicData>
        </a:graphic>
      </p:graphicFrame>
      <p:sp>
        <p:nvSpPr>
          <p:cNvPr id="14" name="ZoneTexte 13">
            <a:extLst>
              <a:ext uri="{FF2B5EF4-FFF2-40B4-BE49-F238E27FC236}">
                <a16:creationId xmlns:a16="http://schemas.microsoft.com/office/drawing/2014/main" id="{CE6D46D8-6D8D-4CBA-D3B0-913DB10F54BC}"/>
              </a:ext>
            </a:extLst>
          </p:cNvPr>
          <p:cNvSpPr txBox="1"/>
          <p:nvPr/>
        </p:nvSpPr>
        <p:spPr>
          <a:xfrm>
            <a:off x="483493" y="4981659"/>
            <a:ext cx="8387828" cy="1354217"/>
          </a:xfrm>
          <a:prstGeom prst="rect">
            <a:avLst/>
          </a:prstGeom>
          <a:noFill/>
        </p:spPr>
        <p:txBody>
          <a:bodyPr wrap="square" rtlCol="0">
            <a:spAutoFit/>
          </a:bodyPr>
          <a:lstStyle/>
          <a:p>
            <a:pPr marL="11113" marR="45719" indent="-11113" algn="just" eaLnBrk="0"/>
            <a:r>
              <a:rPr lang="fr-FR" sz="1800" u="sng" dirty="0">
                <a:solidFill>
                  <a:srgbClr val="365F91"/>
                </a:solidFill>
                <a:latin typeface="Arial Narrow" panose="020B0606020202030204" pitchFamily="34" charset="0"/>
                <a:ea typeface="Calibri" panose="020F0502020204030204" pitchFamily="34" charset="0"/>
              </a:rPr>
              <a:t>A noter</a:t>
            </a:r>
            <a:r>
              <a:rPr lang="fr-FR" sz="1800" dirty="0">
                <a:solidFill>
                  <a:srgbClr val="365F91"/>
                </a:solidFill>
                <a:latin typeface="Arial Narrow" panose="020B0606020202030204" pitchFamily="34" charset="0"/>
                <a:ea typeface="Calibri" panose="020F0502020204030204" pitchFamily="34" charset="0"/>
              </a:rPr>
              <a:t> :</a:t>
            </a:r>
            <a:endParaRPr lang="fr-FR" sz="1800" dirty="0">
              <a:latin typeface="Arial" panose="020B0604020202020204" pitchFamily="34" charset="0"/>
              <a:ea typeface="Calibri" panose="020F0502020204030204" pitchFamily="34" charset="0"/>
            </a:endParaRPr>
          </a:p>
          <a:p>
            <a:pPr marR="45719" algn="l" eaLnBrk="0"/>
            <a:r>
              <a:rPr lang="fr-FR" sz="1600" b="0" dirty="0">
                <a:solidFill>
                  <a:schemeClr val="accent1">
                    <a:lumMod val="75000"/>
                  </a:schemeClr>
                </a:solidFill>
                <a:latin typeface="Arial Narrow" panose="020B0606020202030204" pitchFamily="34" charset="0"/>
                <a:ea typeface="Calibri" panose="020F0502020204030204" pitchFamily="34" charset="0"/>
              </a:rPr>
              <a:t>Plus de la moitié des personnes protégées ont entre 967.69€ de ressources mensuelles (montant de</a:t>
            </a:r>
            <a:br>
              <a:rPr lang="fr-FR" sz="1600" b="0" dirty="0">
                <a:solidFill>
                  <a:schemeClr val="accent1">
                    <a:lumMod val="75000"/>
                  </a:schemeClr>
                </a:solidFill>
                <a:latin typeface="Arial Narrow" panose="020B0606020202030204" pitchFamily="34" charset="0"/>
                <a:ea typeface="Calibri" panose="020F0502020204030204" pitchFamily="34" charset="0"/>
              </a:rPr>
            </a:br>
            <a:r>
              <a:rPr lang="fr-FR" sz="1600" b="0" dirty="0">
                <a:solidFill>
                  <a:schemeClr val="accent1">
                    <a:lumMod val="75000"/>
                  </a:schemeClr>
                </a:solidFill>
                <a:latin typeface="Arial Narrow" panose="020B0606020202030204" pitchFamily="34" charset="0"/>
                <a:ea typeface="Calibri" panose="020F0502020204030204" pitchFamily="34" charset="0"/>
              </a:rPr>
              <a:t>l’Allocation Adulte Handicapée) et 1734.56 €.</a:t>
            </a:r>
            <a:endParaRPr lang="fr-FR" sz="1600" b="0" dirty="0">
              <a:solidFill>
                <a:schemeClr val="accent1">
                  <a:lumMod val="75000"/>
                </a:schemeClr>
              </a:solidFill>
              <a:latin typeface="Arial" panose="020B0604020202020204" pitchFamily="34" charset="0"/>
              <a:ea typeface="Calibri" panose="020F0502020204030204" pitchFamily="34" charset="0"/>
            </a:endParaRPr>
          </a:p>
          <a:p>
            <a:pPr marR="45719" algn="l" eaLnBrk="0"/>
            <a:r>
              <a:rPr lang="fr-FR" sz="1600" b="0" dirty="0">
                <a:solidFill>
                  <a:schemeClr val="accent1">
                    <a:lumMod val="75000"/>
                  </a:schemeClr>
                </a:solidFill>
                <a:latin typeface="Arial Narrow" panose="020B0606020202030204" pitchFamily="34" charset="0"/>
                <a:ea typeface="Calibri" panose="020F0502020204030204" pitchFamily="34" charset="0"/>
              </a:rPr>
              <a:t>20,94% ont moins de 967.69€ de ressources mensuelles correspondant au montant de l’AAH contre </a:t>
            </a:r>
          </a:p>
          <a:p>
            <a:pPr marR="45719" algn="l" eaLnBrk="0"/>
            <a:r>
              <a:rPr lang="fr-FR" sz="1600" b="0" dirty="0">
                <a:solidFill>
                  <a:schemeClr val="accent1">
                    <a:lumMod val="75000"/>
                  </a:schemeClr>
                </a:solidFill>
                <a:latin typeface="Arial Narrow" panose="020B0606020202030204" pitchFamily="34" charset="0"/>
                <a:ea typeface="Calibri" panose="020F0502020204030204" pitchFamily="34" charset="0"/>
              </a:rPr>
              <a:t>31%  l’année passée.</a:t>
            </a:r>
            <a:endParaRPr lang="fr-FR" sz="1600" b="0" dirty="0">
              <a:solidFill>
                <a:schemeClr val="accent1">
                  <a:lumMod val="75000"/>
                </a:schemeClr>
              </a:solidFill>
              <a:latin typeface="Arial" panose="020B0604020202020204" pitchFamily="34" charset="0"/>
              <a:ea typeface="Calibri" panose="020F0502020204030204" pitchFamily="34" charset="0"/>
            </a:endParaRPr>
          </a:p>
        </p:txBody>
      </p:sp>
      <p:sp>
        <p:nvSpPr>
          <p:cNvPr id="5" name="Espace réservé du pied de page 2">
            <a:extLst>
              <a:ext uri="{FF2B5EF4-FFF2-40B4-BE49-F238E27FC236}">
                <a16:creationId xmlns:a16="http://schemas.microsoft.com/office/drawing/2014/main" id="{3E45690F-5C4F-5FB2-3187-B3BE3B7FDBA1}"/>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3184368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125A07-8D66-1344-98B8-EA13E832F948}"/>
              </a:ext>
            </a:extLst>
          </p:cNvPr>
          <p:cNvSpPr>
            <a:spLocks noGrp="1"/>
          </p:cNvSpPr>
          <p:nvPr>
            <p:ph type="title"/>
          </p:nvPr>
        </p:nvSpPr>
        <p:spPr>
          <a:xfrm>
            <a:off x="395536" y="174710"/>
            <a:ext cx="4643611" cy="757335"/>
          </a:xfrm>
          <a:solidFill>
            <a:schemeClr val="accent1">
              <a:lumMod val="50000"/>
            </a:schemeClr>
          </a:solidFill>
          <a:ln>
            <a:solidFill>
              <a:srgbClr val="FFCC66"/>
            </a:solidFill>
          </a:ln>
        </p:spPr>
        <p:txBody>
          <a:bodyPr>
            <a:normAutofit fontScale="90000"/>
          </a:bodyPr>
          <a:lstStyle/>
          <a:p>
            <a:r>
              <a:rPr lang="fr-FR" sz="2800" dirty="0">
                <a:solidFill>
                  <a:srgbClr val="FFCC66"/>
                </a:solidFill>
                <a:latin typeface="Arial Narrow" panose="020B0606020202030204" pitchFamily="34" charset="0"/>
              </a:rPr>
              <a:t>Nos interventions auprès du public </a:t>
            </a:r>
            <a:br>
              <a:rPr lang="fr-FR" sz="2800" dirty="0">
                <a:solidFill>
                  <a:srgbClr val="FFCC66"/>
                </a:solidFill>
                <a:latin typeface="Arial Narrow" panose="020B0606020202030204" pitchFamily="34" charset="0"/>
              </a:rPr>
            </a:br>
            <a:r>
              <a:rPr lang="fr-FR" sz="2800" dirty="0">
                <a:solidFill>
                  <a:srgbClr val="FFCC66"/>
                </a:solidFill>
                <a:latin typeface="Arial Narrow" panose="020B0606020202030204" pitchFamily="34" charset="0"/>
              </a:rPr>
              <a:t>en 2023 et 2024</a:t>
            </a:r>
          </a:p>
        </p:txBody>
      </p:sp>
      <p:sp>
        <p:nvSpPr>
          <p:cNvPr id="3" name="Espace réservé du contenu 2">
            <a:extLst>
              <a:ext uri="{FF2B5EF4-FFF2-40B4-BE49-F238E27FC236}">
                <a16:creationId xmlns:a16="http://schemas.microsoft.com/office/drawing/2014/main" id="{62685DBC-8CD7-8D22-301B-FE350AC710C6}"/>
              </a:ext>
            </a:extLst>
          </p:cNvPr>
          <p:cNvSpPr>
            <a:spLocks noGrp="1"/>
          </p:cNvSpPr>
          <p:nvPr>
            <p:ph idx="1"/>
          </p:nvPr>
        </p:nvSpPr>
        <p:spPr>
          <a:xfrm>
            <a:off x="165820" y="1560160"/>
            <a:ext cx="8812359" cy="5443723"/>
          </a:xfrm>
        </p:spPr>
        <p:txBody>
          <a:bodyPr>
            <a:normAutofit fontScale="25000" lnSpcReduction="20000"/>
          </a:bodyPr>
          <a:lstStyle/>
          <a:p>
            <a:pPr marL="0" indent="0">
              <a:lnSpc>
                <a:spcPct val="170000"/>
              </a:lnSpc>
              <a:buNone/>
            </a:pPr>
            <a:r>
              <a:rPr lang="fr-FR" sz="7200" b="1" dirty="0">
                <a:solidFill>
                  <a:schemeClr val="accent1">
                    <a:lumMod val="75000"/>
                  </a:schemeClr>
                </a:solidFill>
                <a:uFill>
                  <a:solidFill>
                    <a:srgbClr val="FFCC66"/>
                  </a:solidFill>
                </a:uFill>
                <a:latin typeface="Arial Narrow" panose="020B0606020202030204" pitchFamily="34" charset="0"/>
                <a:ea typeface="Calibri" panose="020F0502020204030204" pitchFamily="34" charset="0"/>
              </a:rPr>
              <a:t>La 1</a:t>
            </a:r>
            <a:r>
              <a:rPr lang="fr-FR" sz="7200" b="1" baseline="30000" dirty="0">
                <a:solidFill>
                  <a:schemeClr val="accent1">
                    <a:lumMod val="75000"/>
                  </a:schemeClr>
                </a:solidFill>
                <a:uFill>
                  <a:solidFill>
                    <a:srgbClr val="FFCC66"/>
                  </a:solidFill>
                </a:uFill>
                <a:latin typeface="Arial Narrow" panose="020B0606020202030204" pitchFamily="34" charset="0"/>
                <a:ea typeface="Calibri" panose="020F0502020204030204" pitchFamily="34" charset="0"/>
              </a:rPr>
              <a:t>ère</a:t>
            </a:r>
            <a:r>
              <a:rPr lang="fr-FR" sz="7200" b="1" dirty="0">
                <a:solidFill>
                  <a:schemeClr val="accent1">
                    <a:lumMod val="75000"/>
                  </a:schemeClr>
                </a:solidFill>
                <a:uFill>
                  <a:solidFill>
                    <a:srgbClr val="FFCC66"/>
                  </a:solidFill>
                </a:uFill>
                <a:latin typeface="Arial Narrow" panose="020B0606020202030204" pitchFamily="34" charset="0"/>
                <a:ea typeface="Calibri" panose="020F0502020204030204" pitchFamily="34" charset="0"/>
              </a:rPr>
              <a:t> visite avec la personne protégée bénéficiaire d’une mesure de protection intervient </a:t>
            </a:r>
            <a:r>
              <a:rPr lang="fr-FR" sz="7200" b="1" dirty="0">
                <a:solidFill>
                  <a:schemeClr val="accent1">
                    <a:lumMod val="75000"/>
                  </a:schemeClr>
                </a:solidFill>
                <a:latin typeface="Arial Narrow" panose="020B0606020202030204" pitchFamily="34" charset="0"/>
                <a:ea typeface="Calibri" panose="020F0502020204030204" pitchFamily="34" charset="0"/>
              </a:rPr>
              <a:t>en moyenne </a:t>
            </a:r>
            <a:r>
              <a:rPr lang="fr-FR" sz="7200" b="1" dirty="0">
                <a:solidFill>
                  <a:schemeClr val="accent1">
                    <a:lumMod val="75000"/>
                  </a:schemeClr>
                </a:solidFill>
                <a:uFill>
                  <a:solidFill>
                    <a:srgbClr val="FFCC66"/>
                  </a:solidFill>
                </a:uFill>
                <a:latin typeface="Arial Narrow" panose="020B0606020202030204" pitchFamily="34" charset="0"/>
                <a:ea typeface="Calibri" panose="020F0502020204030204" pitchFamily="34" charset="0"/>
              </a:rPr>
              <a:t>dans les 47 jours suivant la réception du jugement </a:t>
            </a:r>
            <a:r>
              <a:rPr lang="fr-FR" sz="7200" dirty="0">
                <a:solidFill>
                  <a:schemeClr val="accent1">
                    <a:lumMod val="75000"/>
                  </a:schemeClr>
                </a:solidFill>
                <a:latin typeface="Arial Narrow" panose="020B0606020202030204" pitchFamily="34" charset="0"/>
                <a:ea typeface="Calibri" panose="020F0502020204030204" pitchFamily="34" charset="0"/>
              </a:rPr>
              <a:t>contre 44 jours en 2023. Ce délai a été relativement contenu en 2024 malgré l’augmentation de l’activité.</a:t>
            </a:r>
          </a:p>
          <a:p>
            <a:pPr marL="0" indent="0">
              <a:lnSpc>
                <a:spcPct val="170000"/>
              </a:lnSpc>
              <a:buNone/>
            </a:pPr>
            <a:endParaRPr lang="fr-FR" sz="2000" dirty="0">
              <a:solidFill>
                <a:schemeClr val="accent1">
                  <a:lumMod val="75000"/>
                </a:schemeClr>
              </a:solidFill>
              <a:latin typeface="Arial Narrow" panose="020B0606020202030204" pitchFamily="34" charset="0"/>
              <a:ea typeface="Calibri" panose="020F0502020204030204" pitchFamily="34" charset="0"/>
            </a:endParaRPr>
          </a:p>
          <a:p>
            <a:pPr marL="0" indent="0" algn="just">
              <a:lnSpc>
                <a:spcPct val="170000"/>
              </a:lnSpc>
              <a:buNone/>
            </a:pPr>
            <a:r>
              <a:rPr lang="fr-FR" sz="6400" dirty="0">
                <a:solidFill>
                  <a:schemeClr val="accent1">
                    <a:lumMod val="75000"/>
                  </a:schemeClr>
                </a:solidFill>
                <a:latin typeface="Arial Narrow" panose="020B0606020202030204" pitchFamily="34" charset="0"/>
                <a:ea typeface="Calibri" panose="020F0502020204030204" pitchFamily="34" charset="0"/>
              </a:rPr>
              <a:t>Les responsables de service sont présents à chaque ouverture de nouvelles mesures afin de présenter l’institution; le cadre de notre intervention et connaître les situations. Pourtant, ils ne sont que trois et dès lors que des mesures nouvelles arrivent en nombre important sur une même période l’organisation est vite mise à mal : les activités de supervision et de soutien à l’équipe peuvent être difficiles à tenir alors qu’elles sont tout autant nécessaires.</a:t>
            </a:r>
          </a:p>
          <a:p>
            <a:pPr marL="0" indent="0" algn="just">
              <a:lnSpc>
                <a:spcPct val="170000"/>
              </a:lnSpc>
              <a:buNone/>
            </a:pPr>
            <a:r>
              <a:rPr lang="fr-FR" sz="6400" dirty="0">
                <a:solidFill>
                  <a:schemeClr val="accent1">
                    <a:lumMod val="75000"/>
                  </a:schemeClr>
                </a:solidFill>
                <a:latin typeface="Arial Narrow" panose="020B0606020202030204" pitchFamily="34" charset="0"/>
                <a:ea typeface="Calibri" panose="020F0502020204030204" pitchFamily="34" charset="0"/>
              </a:rPr>
              <a:t>La présence systématique du responsable de service à chaque ouverture est en réflexion. Dans certaines situations (présence d’un tiers connaissant la situation à la première rencontre, personne en structure entourée d’une équipe médico-sociale…) et ce afin de pouvoir adapter notre organisation au flux des entrées que nous ne maitrisons pas, tout en maintenant l’ensemble de nos activités et ce sans allonger ni nos délais d’intervention ni dégrader la qualité de notre prise en charge. </a:t>
            </a:r>
          </a:p>
          <a:p>
            <a:pPr marL="0" indent="0" algn="just">
              <a:lnSpc>
                <a:spcPct val="170000"/>
              </a:lnSpc>
              <a:buNone/>
            </a:pPr>
            <a:r>
              <a:rPr lang="fr-FR" sz="7200" dirty="0">
                <a:latin typeface="Arial Narrow" panose="020B0606020202030204" pitchFamily="34" charset="0"/>
                <a:ea typeface="Calibri" panose="020F0502020204030204" pitchFamily="34" charset="0"/>
              </a:rPr>
              <a:t> </a:t>
            </a:r>
            <a:endParaRPr lang="fr-FR" sz="7200" dirty="0">
              <a:latin typeface="Arial" panose="020B0604020202020204" pitchFamily="34" charset="0"/>
              <a:ea typeface="Calibri" panose="020F0502020204030204" pitchFamily="34" charset="0"/>
            </a:endParaRPr>
          </a:p>
          <a:p>
            <a:endParaRPr lang="fr-FR" dirty="0"/>
          </a:p>
        </p:txBody>
      </p:sp>
      <p:sp>
        <p:nvSpPr>
          <p:cNvPr id="6" name="ZoneTexte 5">
            <a:extLst>
              <a:ext uri="{FF2B5EF4-FFF2-40B4-BE49-F238E27FC236}">
                <a16:creationId xmlns:a16="http://schemas.microsoft.com/office/drawing/2014/main" id="{DBCE115C-6FB1-C5FE-EFED-573CCAF71D16}"/>
              </a:ext>
            </a:extLst>
          </p:cNvPr>
          <p:cNvSpPr txBox="1"/>
          <p:nvPr/>
        </p:nvSpPr>
        <p:spPr>
          <a:xfrm>
            <a:off x="107504" y="1080418"/>
            <a:ext cx="5112568" cy="369332"/>
          </a:xfrm>
          <a:prstGeom prst="rect">
            <a:avLst/>
          </a:prstGeom>
          <a:noFill/>
        </p:spPr>
        <p:txBody>
          <a:bodyPr wrap="square" rtlCol="0">
            <a:spAutoFit/>
          </a:bodyPr>
          <a:lstStyle/>
          <a:p>
            <a:r>
              <a:rPr lang="fr-FR" sz="1800" u="sng" dirty="0">
                <a:solidFill>
                  <a:schemeClr val="accent1">
                    <a:lumMod val="75000"/>
                  </a:schemeClr>
                </a:solidFill>
                <a:uFill>
                  <a:solidFill>
                    <a:srgbClr val="FFCC66"/>
                  </a:solidFill>
                </a:uFill>
                <a:latin typeface="Arial Narrow" panose="020B0606020202030204" pitchFamily="34" charset="0"/>
              </a:rPr>
              <a:t>La mise en œuvre d’une mesure de protection</a:t>
            </a:r>
          </a:p>
        </p:txBody>
      </p:sp>
      <p:pic>
        <p:nvPicPr>
          <p:cNvPr id="10244" name="Picture 4" descr="Repos, planning, congés payés et délai de prévenance - Syndicat C.A.T.  Milee (ADREXO)">
            <a:extLst>
              <a:ext uri="{FF2B5EF4-FFF2-40B4-BE49-F238E27FC236}">
                <a16:creationId xmlns:a16="http://schemas.microsoft.com/office/drawing/2014/main" id="{F50B627D-6D1A-2978-8BE3-639DF74D5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6" y="48326"/>
            <a:ext cx="2651087" cy="1524371"/>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pied de page 2">
            <a:extLst>
              <a:ext uri="{FF2B5EF4-FFF2-40B4-BE49-F238E27FC236}">
                <a16:creationId xmlns:a16="http://schemas.microsoft.com/office/drawing/2014/main" id="{742CB80A-A1CB-B17B-3355-91275C3859BF}"/>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a:t>
            </a:r>
          </a:p>
        </p:txBody>
      </p:sp>
    </p:spTree>
    <p:extLst>
      <p:ext uri="{BB962C8B-B14F-4D97-AF65-F5344CB8AC3E}">
        <p14:creationId xmlns:p14="http://schemas.microsoft.com/office/powerpoint/2010/main" val="76982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5BD3A0-3099-E602-23B9-5E77FFA84E26}"/>
              </a:ext>
            </a:extLst>
          </p:cNvPr>
          <p:cNvSpPr>
            <a:spLocks noGrp="1"/>
          </p:cNvSpPr>
          <p:nvPr>
            <p:ph type="title"/>
          </p:nvPr>
        </p:nvSpPr>
        <p:spPr>
          <a:xfrm>
            <a:off x="184530" y="114011"/>
            <a:ext cx="4402832" cy="741787"/>
          </a:xfrm>
          <a:solidFill>
            <a:schemeClr val="accent1">
              <a:lumMod val="50000"/>
            </a:schemeClr>
          </a:solidFill>
          <a:ln>
            <a:solidFill>
              <a:srgbClr val="FFCC66"/>
            </a:solidFill>
          </a:ln>
        </p:spPr>
        <p:txBody>
          <a:bodyPr>
            <a:normAutofit fontScale="90000"/>
          </a:bodyPr>
          <a:lstStyle/>
          <a:p>
            <a:r>
              <a:rPr lang="fr-FR" sz="1600" i="1" dirty="0">
                <a:solidFill>
                  <a:srgbClr val="FFCC66"/>
                </a:solidFill>
                <a:latin typeface="Arial Narrow" panose="020B0606020202030204" pitchFamily="34" charset="0"/>
              </a:rPr>
              <a:t>(Suite) </a:t>
            </a:r>
            <a:r>
              <a:rPr lang="fr-FR" sz="2200" b="1" dirty="0">
                <a:solidFill>
                  <a:srgbClr val="FFCC66"/>
                </a:solidFill>
                <a:latin typeface="Arial Narrow" panose="020B0606020202030204" pitchFamily="34" charset="0"/>
              </a:rPr>
              <a:t>Nos interventions auprès du public </a:t>
            </a:r>
            <a:br>
              <a:rPr lang="fr-FR" sz="2200" b="1" dirty="0">
                <a:solidFill>
                  <a:srgbClr val="FFCC66"/>
                </a:solidFill>
                <a:latin typeface="Arial Narrow" panose="020B0606020202030204" pitchFamily="34" charset="0"/>
              </a:rPr>
            </a:br>
            <a:r>
              <a:rPr lang="fr-FR" sz="2200" b="1" dirty="0">
                <a:solidFill>
                  <a:srgbClr val="FFCC66"/>
                </a:solidFill>
                <a:latin typeface="Arial Narrow" panose="020B0606020202030204" pitchFamily="34" charset="0"/>
              </a:rPr>
              <a:t>en 2023 et 2024</a:t>
            </a:r>
            <a:endParaRPr lang="fr-FR" sz="2200" b="1" dirty="0">
              <a:solidFill>
                <a:srgbClr val="FFCC66"/>
              </a:solidFill>
            </a:endParaRPr>
          </a:p>
        </p:txBody>
      </p:sp>
      <p:graphicFrame>
        <p:nvGraphicFramePr>
          <p:cNvPr id="6" name="Espace réservé du contenu 5">
            <a:extLst>
              <a:ext uri="{FF2B5EF4-FFF2-40B4-BE49-F238E27FC236}">
                <a16:creationId xmlns:a16="http://schemas.microsoft.com/office/drawing/2014/main" id="{EA390A37-92B8-D647-6692-AF9FB330DE03}"/>
              </a:ext>
            </a:extLst>
          </p:cNvPr>
          <p:cNvGraphicFramePr>
            <a:graphicFrameLocks noGrp="1"/>
          </p:cNvGraphicFramePr>
          <p:nvPr>
            <p:ph idx="1"/>
            <p:extLst>
              <p:ext uri="{D42A27DB-BD31-4B8C-83A1-F6EECF244321}">
                <p14:modId xmlns:p14="http://schemas.microsoft.com/office/powerpoint/2010/main" val="2602744699"/>
              </p:ext>
            </p:extLst>
          </p:nvPr>
        </p:nvGraphicFramePr>
        <p:xfrm>
          <a:off x="207797" y="1363961"/>
          <a:ext cx="4356299" cy="2307083"/>
        </p:xfrm>
        <a:graphic>
          <a:graphicData uri="http://schemas.openxmlformats.org/drawingml/2006/table">
            <a:tbl>
              <a:tblPr firstRow="1" firstCol="1" bandRow="1"/>
              <a:tblGrid>
                <a:gridCol w="2160240">
                  <a:extLst>
                    <a:ext uri="{9D8B030D-6E8A-4147-A177-3AD203B41FA5}">
                      <a16:colId xmlns:a16="http://schemas.microsoft.com/office/drawing/2014/main" val="3748464113"/>
                    </a:ext>
                  </a:extLst>
                </a:gridCol>
                <a:gridCol w="1080120">
                  <a:extLst>
                    <a:ext uri="{9D8B030D-6E8A-4147-A177-3AD203B41FA5}">
                      <a16:colId xmlns:a16="http://schemas.microsoft.com/office/drawing/2014/main" val="3300774522"/>
                    </a:ext>
                  </a:extLst>
                </a:gridCol>
                <a:gridCol w="1115939">
                  <a:extLst>
                    <a:ext uri="{9D8B030D-6E8A-4147-A177-3AD203B41FA5}">
                      <a16:colId xmlns:a16="http://schemas.microsoft.com/office/drawing/2014/main" val="3760711803"/>
                    </a:ext>
                  </a:extLst>
                </a:gridCol>
              </a:tblGrid>
              <a:tr h="300483">
                <a:tc>
                  <a:txBody>
                    <a:bodyPr/>
                    <a:lstStyle/>
                    <a:p>
                      <a:pPr marL="457200" algn="ctr">
                        <a:buNone/>
                      </a:pPr>
                      <a:r>
                        <a:rPr lang="fr-FR" sz="1600" b="1">
                          <a:solidFill>
                            <a:srgbClr val="FFFFFF"/>
                          </a:solidFill>
                          <a:effectLst/>
                          <a:latin typeface="Arial Narrow" panose="020B0606020202030204" pitchFamily="34" charset="0"/>
                          <a:ea typeface="Calibri" panose="020F0502020204030204" pitchFamily="34" charset="0"/>
                        </a:rPr>
                        <a:t> </a:t>
                      </a:r>
                      <a:endParaRPr lang="fr-FR" sz="1600">
                        <a:effectLst/>
                        <a:latin typeface="Arial" panose="020B0604020202020204" pitchFamily="34" charset="0"/>
                        <a:ea typeface="Calibri" panose="020F0502020204030204" pitchFamily="34" charset="0"/>
                      </a:endParaRPr>
                    </a:p>
                  </a:txBody>
                  <a:tcPr marL="48860" marR="4886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457200" algn="l">
                        <a:buNone/>
                      </a:pPr>
                      <a:r>
                        <a:rPr lang="fr-FR" sz="1600" b="1" dirty="0">
                          <a:solidFill>
                            <a:srgbClr val="FFFFFF"/>
                          </a:solidFill>
                          <a:effectLst/>
                          <a:latin typeface="Arial Narrow" panose="020B0606020202030204" pitchFamily="34" charset="0"/>
                          <a:ea typeface="Calibri" panose="020F0502020204030204" pitchFamily="34" charset="0"/>
                        </a:rPr>
                        <a:t>2023</a:t>
                      </a:r>
                      <a:endParaRPr lang="fr-FR" sz="1600" dirty="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C66"/>
                    </a:solidFill>
                  </a:tcPr>
                </a:tc>
                <a:tc>
                  <a:txBody>
                    <a:bodyPr/>
                    <a:lstStyle/>
                    <a:p>
                      <a:pPr marL="457200" algn="l">
                        <a:buNone/>
                      </a:pPr>
                      <a:r>
                        <a:rPr lang="fr-FR" sz="1600" b="1" dirty="0">
                          <a:solidFill>
                            <a:srgbClr val="FFFFFF"/>
                          </a:solidFill>
                          <a:effectLst/>
                          <a:latin typeface="Arial Narrow" panose="020B0606020202030204" pitchFamily="34" charset="0"/>
                          <a:ea typeface="Calibri" panose="020F0502020204030204" pitchFamily="34" charset="0"/>
                        </a:rPr>
                        <a:t>2024</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1063196446"/>
                  </a:ext>
                </a:extLst>
              </a:tr>
              <a:tr h="284480">
                <a:tc>
                  <a:txBody>
                    <a:bodyPr/>
                    <a:lstStyle/>
                    <a:p>
                      <a:pPr marL="0" indent="0" algn="l">
                        <a:buNone/>
                      </a:pPr>
                      <a:r>
                        <a:rPr lang="fr-FR" sz="1600" b="1" dirty="0">
                          <a:solidFill>
                            <a:srgbClr val="FFFFFF"/>
                          </a:solidFill>
                          <a:effectLst/>
                          <a:latin typeface="Arial Narrow" panose="020B0606020202030204" pitchFamily="34" charset="0"/>
                          <a:ea typeface="Calibri" panose="020F0502020204030204" pitchFamily="34" charset="0"/>
                        </a:rPr>
                        <a:t>Rdv PP avec partenaires</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26</a:t>
                      </a:r>
                      <a:endParaRPr lang="fr-FR" sz="1900" dirty="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457200" algn="l">
                        <a:buNone/>
                      </a:pPr>
                      <a:r>
                        <a:rPr lang="fr-FR" sz="1900">
                          <a:solidFill>
                            <a:srgbClr val="365F91"/>
                          </a:solidFill>
                          <a:effectLst/>
                          <a:latin typeface="Arial Narrow" panose="020B0606020202030204" pitchFamily="34" charset="0"/>
                          <a:ea typeface="Calibri" panose="020F0502020204030204" pitchFamily="34" charset="0"/>
                        </a:rPr>
                        <a:t>54</a:t>
                      </a:r>
                      <a:endParaRPr lang="fr-FR" sz="190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extLst>
                  <a:ext uri="{0D108BD9-81ED-4DB2-BD59-A6C34878D82A}">
                    <a16:rowId xmlns:a16="http://schemas.microsoft.com/office/drawing/2014/main" val="3520405267"/>
                  </a:ext>
                </a:extLst>
              </a:tr>
              <a:tr h="568960">
                <a:tc>
                  <a:txBody>
                    <a:bodyPr/>
                    <a:lstStyle/>
                    <a:p>
                      <a:pPr marL="0" indent="0" algn="l">
                        <a:buNone/>
                      </a:pPr>
                      <a:r>
                        <a:rPr lang="fr-FR" sz="1600" b="1" dirty="0">
                          <a:solidFill>
                            <a:srgbClr val="FFFFFF"/>
                          </a:solidFill>
                          <a:effectLst/>
                          <a:latin typeface="Arial Narrow" panose="020B0606020202030204" pitchFamily="34" charset="0"/>
                          <a:ea typeface="Calibri" panose="020F0502020204030204" pitchFamily="34" charset="0"/>
                        </a:rPr>
                        <a:t>RDV PP à domicile</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1219</a:t>
                      </a:r>
                      <a:endParaRPr lang="fr-FR" sz="1900" dirty="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1761</a:t>
                      </a:r>
                      <a:endParaRPr lang="fr-FR" sz="19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extLst>
                  <a:ext uri="{0D108BD9-81ED-4DB2-BD59-A6C34878D82A}">
                    <a16:rowId xmlns:a16="http://schemas.microsoft.com/office/drawing/2014/main" val="3508726707"/>
                  </a:ext>
                </a:extLst>
              </a:tr>
              <a:tr h="284480">
                <a:tc>
                  <a:txBody>
                    <a:bodyPr/>
                    <a:lstStyle/>
                    <a:p>
                      <a:pPr marL="0" indent="9525" algn="l">
                        <a:buNone/>
                      </a:pPr>
                      <a:r>
                        <a:rPr lang="fr-FR" sz="1600" b="1" dirty="0">
                          <a:solidFill>
                            <a:srgbClr val="FFFFFF"/>
                          </a:solidFill>
                          <a:effectLst/>
                          <a:latin typeface="Arial Narrow" panose="020B0606020202030204" pitchFamily="34" charset="0"/>
                          <a:ea typeface="Calibri" panose="020F0502020204030204" pitchFamily="34" charset="0"/>
                        </a:rPr>
                        <a:t>RDV PP à l’ATH</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538</a:t>
                      </a:r>
                      <a:endParaRPr lang="fr-FR" sz="1900" dirty="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603</a:t>
                      </a:r>
                      <a:endParaRPr lang="fr-FR" sz="19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extLst>
                  <a:ext uri="{0D108BD9-81ED-4DB2-BD59-A6C34878D82A}">
                    <a16:rowId xmlns:a16="http://schemas.microsoft.com/office/drawing/2014/main" val="3158519390"/>
                  </a:ext>
                </a:extLst>
              </a:tr>
              <a:tr h="284480">
                <a:tc>
                  <a:txBody>
                    <a:bodyPr/>
                    <a:lstStyle/>
                    <a:p>
                      <a:pPr marL="0" indent="0" algn="l">
                        <a:buNone/>
                      </a:pPr>
                      <a:r>
                        <a:rPr lang="fr-FR" sz="1600" b="1" dirty="0">
                          <a:solidFill>
                            <a:srgbClr val="FFFFFF"/>
                          </a:solidFill>
                          <a:effectLst/>
                          <a:latin typeface="Arial Narrow" panose="020B0606020202030204" pitchFamily="34" charset="0"/>
                          <a:ea typeface="Calibri" panose="020F0502020204030204" pitchFamily="34" charset="0"/>
                        </a:rPr>
                        <a:t>RDV PP permanence</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65F91"/>
                    </a:solidFill>
                  </a:tcPr>
                </a:tc>
                <a:tc>
                  <a:txBody>
                    <a:bodyPr/>
                    <a:lstStyle/>
                    <a:p>
                      <a:pPr marL="457200" algn="l">
                        <a:buNone/>
                      </a:pPr>
                      <a:r>
                        <a:rPr lang="fr-FR" sz="1900">
                          <a:solidFill>
                            <a:srgbClr val="365F91"/>
                          </a:solidFill>
                          <a:effectLst/>
                          <a:latin typeface="Arial Narrow" panose="020B0606020202030204" pitchFamily="34" charset="0"/>
                          <a:ea typeface="Calibri" panose="020F0502020204030204" pitchFamily="34" charset="0"/>
                        </a:rPr>
                        <a:t>2</a:t>
                      </a:r>
                      <a:endParaRPr lang="fr-FR" sz="190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marL="457200" algn="l">
                        <a:buNone/>
                      </a:pPr>
                      <a:r>
                        <a:rPr lang="fr-FR" sz="1900" dirty="0">
                          <a:solidFill>
                            <a:srgbClr val="365F91"/>
                          </a:solidFill>
                          <a:effectLst/>
                          <a:latin typeface="Arial Narrow" panose="020B0606020202030204" pitchFamily="34" charset="0"/>
                          <a:ea typeface="Calibri" panose="020F0502020204030204" pitchFamily="34" charset="0"/>
                        </a:rPr>
                        <a:t>6</a:t>
                      </a:r>
                      <a:endParaRPr lang="fr-FR" sz="19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extLst>
                  <a:ext uri="{0D108BD9-81ED-4DB2-BD59-A6C34878D82A}">
                    <a16:rowId xmlns:a16="http://schemas.microsoft.com/office/drawing/2014/main" val="1885500594"/>
                  </a:ext>
                </a:extLst>
              </a:tr>
              <a:tr h="568960">
                <a:tc>
                  <a:txBody>
                    <a:bodyPr/>
                    <a:lstStyle/>
                    <a:p>
                      <a:pPr marL="0" indent="0" algn="l">
                        <a:buNone/>
                      </a:pPr>
                      <a:r>
                        <a:rPr lang="fr-FR" sz="1600" b="1" dirty="0">
                          <a:solidFill>
                            <a:srgbClr val="FFFFFF"/>
                          </a:solidFill>
                          <a:effectLst/>
                          <a:latin typeface="Arial Narrow" panose="020B0606020202030204" pitchFamily="34" charset="0"/>
                          <a:ea typeface="Calibri" panose="020F0502020204030204" pitchFamily="34" charset="0"/>
                        </a:rPr>
                        <a:t>TOTAL</a:t>
                      </a:r>
                      <a:endParaRPr lang="fr-FR" sz="16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marL="457200" algn="l">
                        <a:buNone/>
                      </a:pPr>
                      <a:r>
                        <a:rPr lang="fr-FR" sz="1900" b="1">
                          <a:solidFill>
                            <a:srgbClr val="FFFFFF"/>
                          </a:solidFill>
                          <a:effectLst/>
                          <a:latin typeface="Arial Narrow" panose="020B0606020202030204" pitchFamily="34" charset="0"/>
                          <a:ea typeface="Calibri" panose="020F0502020204030204" pitchFamily="34" charset="0"/>
                        </a:rPr>
                        <a:t>1785</a:t>
                      </a:r>
                      <a:endParaRPr lang="fr-FR" sz="1900">
                        <a:effectLst/>
                        <a:latin typeface="Arial" panose="020B0604020202020204" pitchFamily="34" charset="0"/>
                        <a:ea typeface="Calibri" panose="020F0502020204030204" pitchFamily="34" charset="0"/>
                      </a:endParaRPr>
                    </a:p>
                  </a:txBody>
                  <a:tcPr marL="48860" marR="48860" marT="0" marB="0" anchor="ctr">
                    <a:lnL w="381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marL="457200" algn="l">
                        <a:buNone/>
                      </a:pPr>
                      <a:r>
                        <a:rPr lang="fr-FR" sz="2000" b="1" dirty="0">
                          <a:solidFill>
                            <a:srgbClr val="FFFFFF"/>
                          </a:solidFill>
                          <a:effectLst/>
                          <a:latin typeface="Arial Narrow" panose="020B0606020202030204" pitchFamily="34" charset="0"/>
                          <a:ea typeface="Calibri" panose="020F0502020204030204" pitchFamily="34" charset="0"/>
                        </a:rPr>
                        <a:t>2424</a:t>
                      </a:r>
                      <a:endParaRPr lang="fr-FR" sz="2000" dirty="0">
                        <a:effectLst/>
                        <a:latin typeface="Arial" panose="020B0604020202020204" pitchFamily="34" charset="0"/>
                        <a:ea typeface="Calibri" panose="020F0502020204030204" pitchFamily="34" charset="0"/>
                      </a:endParaRPr>
                    </a:p>
                  </a:txBody>
                  <a:tcPr marL="48860" marR="48860" marT="0"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extLst>
                  <a:ext uri="{0D108BD9-81ED-4DB2-BD59-A6C34878D82A}">
                    <a16:rowId xmlns:a16="http://schemas.microsoft.com/office/drawing/2014/main" val="4011000224"/>
                  </a:ext>
                </a:extLst>
              </a:tr>
            </a:tbl>
          </a:graphicData>
        </a:graphic>
      </p:graphicFrame>
      <p:sp>
        <p:nvSpPr>
          <p:cNvPr id="5" name="ZoneTexte 4">
            <a:extLst>
              <a:ext uri="{FF2B5EF4-FFF2-40B4-BE49-F238E27FC236}">
                <a16:creationId xmlns:a16="http://schemas.microsoft.com/office/drawing/2014/main" id="{C9B7D221-FDEE-50FA-1737-F02C1C26B9D0}"/>
              </a:ext>
            </a:extLst>
          </p:cNvPr>
          <p:cNvSpPr txBox="1"/>
          <p:nvPr/>
        </p:nvSpPr>
        <p:spPr>
          <a:xfrm>
            <a:off x="179512" y="902075"/>
            <a:ext cx="4608512" cy="369332"/>
          </a:xfrm>
          <a:prstGeom prst="rect">
            <a:avLst/>
          </a:prstGeom>
          <a:noFill/>
        </p:spPr>
        <p:txBody>
          <a:bodyPr wrap="square" rtlCol="0">
            <a:spAutoFit/>
          </a:bodyPr>
          <a:lstStyle/>
          <a:p>
            <a:r>
              <a:rPr lang="fr-FR" sz="1800" u="sng" dirty="0">
                <a:solidFill>
                  <a:schemeClr val="accent1">
                    <a:lumMod val="75000"/>
                  </a:schemeClr>
                </a:solidFill>
                <a:uFill>
                  <a:solidFill>
                    <a:srgbClr val="FFCC66"/>
                  </a:solidFill>
                </a:uFill>
                <a:latin typeface="Arial Narrow" panose="020B0606020202030204" pitchFamily="34" charset="0"/>
              </a:rPr>
              <a:t>Le nombre de RDV avec les personnes protégées</a:t>
            </a:r>
          </a:p>
        </p:txBody>
      </p:sp>
      <p:sp>
        <p:nvSpPr>
          <p:cNvPr id="9" name="ZoneTexte 8">
            <a:extLst>
              <a:ext uri="{FF2B5EF4-FFF2-40B4-BE49-F238E27FC236}">
                <a16:creationId xmlns:a16="http://schemas.microsoft.com/office/drawing/2014/main" id="{1155BE60-F28D-C252-9BC6-0150EE5524DB}"/>
              </a:ext>
            </a:extLst>
          </p:cNvPr>
          <p:cNvSpPr txBox="1"/>
          <p:nvPr/>
        </p:nvSpPr>
        <p:spPr>
          <a:xfrm>
            <a:off x="179512" y="3823543"/>
            <a:ext cx="4248472" cy="2757230"/>
          </a:xfrm>
          <a:prstGeom prst="rect">
            <a:avLst/>
          </a:prstGeom>
          <a:noFill/>
        </p:spPr>
        <p:txBody>
          <a:bodyPr wrap="square" rtlCol="0">
            <a:spAutoFit/>
          </a:bodyPr>
          <a:lstStyle/>
          <a:p>
            <a:pPr algn="l">
              <a:lnSpc>
                <a:spcPct val="115000"/>
              </a:lnSpc>
              <a:buNone/>
            </a:pPr>
            <a:r>
              <a:rPr lang="fr-FR" sz="1700" b="0" dirty="0">
                <a:solidFill>
                  <a:schemeClr val="accent1">
                    <a:lumMod val="75000"/>
                  </a:schemeClr>
                </a:solidFill>
                <a:effectLst/>
                <a:latin typeface="Arial Narrow" panose="020B0606020202030204" pitchFamily="34" charset="0"/>
                <a:ea typeface="Calibri" panose="020F0502020204030204" pitchFamily="34" charset="0"/>
              </a:rPr>
              <a:t>Cette augmentation significative des RDV s’explique par la conjonction de plusieurs facteurs :</a:t>
            </a:r>
          </a:p>
          <a:p>
            <a:pPr marL="180975" lvl="0" indent="-180975" algn="l">
              <a:lnSpc>
                <a:spcPct val="115000"/>
              </a:lnSpc>
              <a:buFont typeface="Arial" panose="020B0604020202020204" pitchFamily="34" charset="0"/>
              <a:buChar char="•"/>
              <a:tabLst>
                <a:tab pos="361950" algn="l"/>
              </a:tabLst>
            </a:pPr>
            <a:r>
              <a:rPr lang="fr-FR" sz="1700" b="0" dirty="0">
                <a:solidFill>
                  <a:schemeClr val="accent1">
                    <a:lumMod val="75000"/>
                  </a:schemeClr>
                </a:solidFill>
                <a:effectLst/>
                <a:latin typeface="Arial Narrow" panose="020B0606020202030204" pitchFamily="34" charset="0"/>
                <a:ea typeface="Calibri" panose="020F0502020204030204" pitchFamily="34" charset="0"/>
                <a:cs typeface="Wingdings" panose="05000000000000000000" pitchFamily="2" charset="2"/>
              </a:rPr>
              <a:t>L’augmentation du nombre de dossiers confiés,</a:t>
            </a:r>
          </a:p>
          <a:p>
            <a:pPr marL="180975" lvl="0" indent="-180975" algn="l">
              <a:lnSpc>
                <a:spcPct val="115000"/>
              </a:lnSpc>
              <a:buFont typeface="Arial" panose="020B0604020202020204" pitchFamily="34" charset="0"/>
              <a:buChar char="•"/>
              <a:tabLst>
                <a:tab pos="361950" algn="l"/>
              </a:tabLst>
            </a:pPr>
            <a:r>
              <a:rPr lang="fr-FR" sz="1700" b="0" dirty="0">
                <a:solidFill>
                  <a:schemeClr val="accent1">
                    <a:lumMod val="75000"/>
                  </a:schemeClr>
                </a:solidFill>
                <a:effectLst/>
                <a:latin typeface="Arial Narrow" panose="020B0606020202030204" pitchFamily="34" charset="0"/>
                <a:ea typeface="Calibri" panose="020F0502020204030204" pitchFamily="34" charset="0"/>
                <a:cs typeface="Wingdings" panose="05000000000000000000" pitchFamily="2" charset="2"/>
              </a:rPr>
              <a:t>Moins d’absentéisme en 2024 qu’en 2023,</a:t>
            </a:r>
          </a:p>
          <a:p>
            <a:pPr marL="180975" lvl="0" indent="-180975" algn="l">
              <a:lnSpc>
                <a:spcPct val="115000"/>
              </a:lnSpc>
              <a:buFont typeface="Arial" panose="020B0604020202020204" pitchFamily="34" charset="0"/>
              <a:buChar char="•"/>
              <a:tabLst>
                <a:tab pos="361950" algn="l"/>
              </a:tabLst>
            </a:pPr>
            <a:r>
              <a:rPr lang="fr-FR" sz="1700" b="0" dirty="0">
                <a:solidFill>
                  <a:schemeClr val="accent1">
                    <a:lumMod val="75000"/>
                  </a:schemeClr>
                </a:solidFill>
                <a:effectLst/>
                <a:latin typeface="Arial Narrow" panose="020B0606020202030204" pitchFamily="34" charset="0"/>
                <a:ea typeface="Calibri" panose="020F0502020204030204" pitchFamily="34" charset="0"/>
                <a:cs typeface="Wingdings" panose="05000000000000000000" pitchFamily="2" charset="2"/>
              </a:rPr>
              <a:t>Une volonté de renforcer le travail partenarial,</a:t>
            </a:r>
          </a:p>
          <a:p>
            <a:pPr marL="180975" lvl="0" indent="-180975" algn="l">
              <a:lnSpc>
                <a:spcPct val="115000"/>
              </a:lnSpc>
              <a:buFont typeface="Arial" panose="020B0604020202020204" pitchFamily="34" charset="0"/>
              <a:buChar char="•"/>
              <a:tabLst>
                <a:tab pos="361950" algn="l"/>
              </a:tabLst>
            </a:pPr>
            <a:r>
              <a:rPr lang="fr-FR" sz="1700" b="0" dirty="0">
                <a:solidFill>
                  <a:schemeClr val="accent1">
                    <a:lumMod val="75000"/>
                  </a:schemeClr>
                </a:solidFill>
                <a:effectLst/>
                <a:latin typeface="Arial Narrow" panose="020B0606020202030204" pitchFamily="34" charset="0"/>
                <a:ea typeface="Calibri" panose="020F0502020204030204" pitchFamily="34" charset="0"/>
                <a:cs typeface="Wingdings" panose="05000000000000000000" pitchFamily="2" charset="2"/>
              </a:rPr>
              <a:t>Une volonté de rencontrer nos usagers plus souvent en conformité avec nos valeurs et leurs souhaits. </a:t>
            </a:r>
          </a:p>
          <a:p>
            <a:pPr algn="l">
              <a:lnSpc>
                <a:spcPct val="115000"/>
              </a:lnSpc>
            </a:pPr>
            <a:r>
              <a:rPr lang="fr-FR" sz="1600" b="0" dirty="0">
                <a:solidFill>
                  <a:srgbClr val="000000"/>
                </a:solidFill>
                <a:effectLst/>
                <a:latin typeface="Arial Narrow" panose="020B0606020202030204" pitchFamily="34" charset="0"/>
                <a:ea typeface="Calibri" panose="020F0502020204030204" pitchFamily="34" charset="0"/>
              </a:rPr>
              <a:t> </a:t>
            </a:r>
            <a:endParaRPr lang="fr-FR" sz="1600" b="0" dirty="0">
              <a:effectLst/>
              <a:latin typeface="Arial Narrow" panose="020B0606020202030204" pitchFamily="34" charset="0"/>
              <a:ea typeface="Calibri" panose="020F0502020204030204" pitchFamily="34" charset="0"/>
            </a:endParaRPr>
          </a:p>
        </p:txBody>
      </p:sp>
      <p:sp>
        <p:nvSpPr>
          <p:cNvPr id="10" name="ZoneTexte 9">
            <a:extLst>
              <a:ext uri="{FF2B5EF4-FFF2-40B4-BE49-F238E27FC236}">
                <a16:creationId xmlns:a16="http://schemas.microsoft.com/office/drawing/2014/main" id="{1B1D595D-65A6-6F6C-77F1-B6AC4864208A}"/>
              </a:ext>
            </a:extLst>
          </p:cNvPr>
          <p:cNvSpPr txBox="1"/>
          <p:nvPr/>
        </p:nvSpPr>
        <p:spPr>
          <a:xfrm>
            <a:off x="5148064" y="764381"/>
            <a:ext cx="3744416" cy="2197525"/>
          </a:xfrm>
          <a:prstGeom prst="rect">
            <a:avLst/>
          </a:prstGeom>
          <a:noFill/>
        </p:spPr>
        <p:txBody>
          <a:bodyPr wrap="square" rtlCol="0">
            <a:spAutoFit/>
          </a:bodyPr>
          <a:lstStyle/>
          <a:p>
            <a:pPr algn="l">
              <a:lnSpc>
                <a:spcPct val="115000"/>
              </a:lnSpc>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rPr>
              <a:t>On observe une grande augmentation du nombre de RDV avec les personnes protégées : 639 de plus en 2024 qu’en 2023.</a:t>
            </a:r>
          </a:p>
          <a:p>
            <a:pPr algn="l">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rPr>
              <a:t>L’augmentation est surtout significative pour les visites à domicile : 30% de visites à domicile de plus. </a:t>
            </a:r>
            <a:endParaRPr lang="fr-FR" b="0" dirty="0">
              <a:solidFill>
                <a:schemeClr val="accent1">
                  <a:lumMod val="75000"/>
                </a:schemeClr>
              </a:solidFill>
              <a:latin typeface="Arial Narrow" panose="020B0606020202030204" pitchFamily="34" charset="0"/>
            </a:endParaRPr>
          </a:p>
        </p:txBody>
      </p:sp>
      <p:graphicFrame>
        <p:nvGraphicFramePr>
          <p:cNvPr id="12" name="Graphique 11">
            <a:extLst>
              <a:ext uri="{FF2B5EF4-FFF2-40B4-BE49-F238E27FC236}">
                <a16:creationId xmlns:a16="http://schemas.microsoft.com/office/drawing/2014/main" id="{FFB96C8C-8EC8-8309-2BB7-738CD3388DDB}"/>
              </a:ext>
            </a:extLst>
          </p:cNvPr>
          <p:cNvGraphicFramePr/>
          <p:nvPr>
            <p:extLst>
              <p:ext uri="{D42A27DB-BD31-4B8C-83A1-F6EECF244321}">
                <p14:modId xmlns:p14="http://schemas.microsoft.com/office/powerpoint/2010/main" val="180145056"/>
              </p:ext>
            </p:extLst>
          </p:nvPr>
        </p:nvGraphicFramePr>
        <p:xfrm>
          <a:off x="4572000" y="3777156"/>
          <a:ext cx="4448175" cy="2628900"/>
        </p:xfrm>
        <a:graphic>
          <a:graphicData uri="http://schemas.openxmlformats.org/drawingml/2006/chart">
            <c:chart xmlns:c="http://schemas.openxmlformats.org/drawingml/2006/chart" xmlns:r="http://schemas.openxmlformats.org/officeDocument/2006/relationships" r:id="rId2"/>
          </a:graphicData>
        </a:graphic>
      </p:graphicFrame>
      <p:sp>
        <p:nvSpPr>
          <p:cNvPr id="11" name="Espace réservé du pied de page 2">
            <a:extLst>
              <a:ext uri="{FF2B5EF4-FFF2-40B4-BE49-F238E27FC236}">
                <a16:creationId xmlns:a16="http://schemas.microsoft.com/office/drawing/2014/main" id="{1439F065-FEEA-9415-5B0D-5B703DA2BC41}"/>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a:t>
            </a:r>
          </a:p>
        </p:txBody>
      </p:sp>
    </p:spTree>
    <p:extLst>
      <p:ext uri="{BB962C8B-B14F-4D97-AF65-F5344CB8AC3E}">
        <p14:creationId xmlns:p14="http://schemas.microsoft.com/office/powerpoint/2010/main" val="3075717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F2F2018-66A9-4918-BED5-A8236B85658F}"/>
              </a:ext>
            </a:extLst>
          </p:cNvPr>
          <p:cNvSpPr/>
          <p:nvPr/>
        </p:nvSpPr>
        <p:spPr>
          <a:xfrm>
            <a:off x="0" y="2276872"/>
            <a:ext cx="5076056" cy="1536244"/>
          </a:xfrm>
          <a:prstGeom prst="rect">
            <a:avLst/>
          </a:prstGeom>
          <a:solidFill>
            <a:schemeClr val="accent1">
              <a:lumMod val="50000"/>
            </a:schemeClr>
          </a:solidFill>
          <a:ln>
            <a:solidFill>
              <a:srgbClr val="FFCC66"/>
            </a:solidFill>
          </a:ln>
          <a:scene3d>
            <a:camera prst="perspectiveHeroicExtremeLeftFacing"/>
            <a:lightRig rig="threePt" dir="t"/>
          </a:scene3d>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b">
            <a:noAutofit/>
          </a:bodyPr>
          <a:lstStyle/>
          <a:p>
            <a:pPr>
              <a:lnSpc>
                <a:spcPct val="90000"/>
              </a:lnSpc>
              <a:spcAft>
                <a:spcPts val="600"/>
              </a:spcAft>
            </a:pPr>
            <a:r>
              <a:rPr lang="en-US" sz="4800" dirty="0">
                <a:ln w="12700">
                  <a:solidFill>
                    <a:schemeClr val="tx2">
                      <a:lumMod val="75000"/>
                    </a:schemeClr>
                  </a:solidFill>
                  <a:prstDash val="solid"/>
                </a:ln>
                <a:solidFill>
                  <a:srgbClr val="FFCC66"/>
                </a:solidFill>
                <a:effectLst>
                  <a:outerShdw dist="38100" dir="2640000" algn="bl" rotWithShape="0">
                    <a:schemeClr val="tx2">
                      <a:lumMod val="75000"/>
                    </a:schemeClr>
                  </a:outerShdw>
                </a:effectLst>
                <a:latin typeface="Arial Narrow" panose="020B0606020202030204" pitchFamily="34" charset="0"/>
                <a:ea typeface="+mj-ea"/>
                <a:cs typeface="+mj-cs"/>
              </a:rPr>
              <a:t>L’activité du pôle juridique</a:t>
            </a:r>
          </a:p>
        </p:txBody>
      </p:sp>
      <p:sp>
        <p:nvSpPr>
          <p:cNvPr id="5133" name="Rectangle 51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Rectangle 51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7" name="Rectangle 51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9" name="Rectangle 51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6" name="Picture 6"/>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6987220" y="116632"/>
            <a:ext cx="1336237" cy="1702133"/>
          </a:xfrm>
          <a:prstGeom prst="rect">
            <a:avLst/>
          </a:prstGeom>
          <a:noFill/>
          <a:scene3d>
            <a:camera prst="isometricOffAxis2Left"/>
            <a:lightRig rig="threePt" dir="t"/>
          </a:scene3d>
        </p:spPr>
      </p:pic>
      <p:sp>
        <p:nvSpPr>
          <p:cNvPr id="4" name="ZoneTexte 3">
            <a:extLst>
              <a:ext uri="{FF2B5EF4-FFF2-40B4-BE49-F238E27FC236}">
                <a16:creationId xmlns:a16="http://schemas.microsoft.com/office/drawing/2014/main" id="{95DC44F1-823A-EC2F-CEAB-B5CAFAEBDC99}"/>
              </a:ext>
            </a:extLst>
          </p:cNvPr>
          <p:cNvSpPr txBox="1"/>
          <p:nvPr/>
        </p:nvSpPr>
        <p:spPr>
          <a:xfrm>
            <a:off x="611560" y="5157192"/>
            <a:ext cx="2736304" cy="1440160"/>
          </a:xfrm>
          <a:prstGeom prst="rect">
            <a:avLst/>
          </a:prstGeom>
          <a:noFill/>
        </p:spPr>
        <p:txBody>
          <a:bodyPr wrap="square" rtlCol="0">
            <a:spAutoFit/>
          </a:bodyPr>
          <a:lstStyle/>
          <a:p>
            <a:endParaRPr lang="fr-FR" dirty="0"/>
          </a:p>
        </p:txBody>
      </p:sp>
      <p:pic>
        <p:nvPicPr>
          <p:cNvPr id="12292" name="Picture 4" descr="Commission Juridique et Fiscale Pôle Habitat FFB - - Pôle Habitat FFB">
            <a:extLst>
              <a:ext uri="{FF2B5EF4-FFF2-40B4-BE49-F238E27FC236}">
                <a16:creationId xmlns:a16="http://schemas.microsoft.com/office/drawing/2014/main" id="{A54037DF-7F60-6E4F-E934-0D6A5088E2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1955" y="2924944"/>
            <a:ext cx="2769978" cy="1822379"/>
          </a:xfrm>
          <a:prstGeom prst="rect">
            <a:avLst/>
          </a:prstGeom>
          <a:noFill/>
          <a:scene3d>
            <a:camera prst="perspectiveContrastingRightFacing"/>
            <a:lightRig rig="threePt" dir="t"/>
          </a:scene3d>
          <a:extLst>
            <a:ext uri="{909E8E84-426E-40DD-AFC4-6F175D3DCCD1}">
              <a14:hiddenFill xmlns:a14="http://schemas.microsoft.com/office/drawing/2010/main">
                <a:solidFill>
                  <a:srgbClr val="FFFFFF"/>
                </a:solidFill>
              </a14:hiddenFill>
            </a:ext>
          </a:extLst>
        </p:spPr>
      </p:pic>
      <p:sp>
        <p:nvSpPr>
          <p:cNvPr id="2" name="Espace réservé du pied de page 2">
            <a:extLst>
              <a:ext uri="{FF2B5EF4-FFF2-40B4-BE49-F238E27FC236}">
                <a16:creationId xmlns:a16="http://schemas.microsoft.com/office/drawing/2014/main" id="{AF05B6D2-5851-0F46-955C-12934BB1B45D}"/>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bg1"/>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046139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B8EB2E8F-C5ED-0644-4449-DCD8B3E92573}"/>
              </a:ext>
            </a:extLst>
          </p:cNvPr>
          <p:cNvSpPr>
            <a:spLocks noGrp="1"/>
          </p:cNvSpPr>
          <p:nvPr>
            <p:ph idx="1"/>
          </p:nvPr>
        </p:nvSpPr>
        <p:spPr>
          <a:xfrm>
            <a:off x="3203848" y="649480"/>
            <a:ext cx="5472608" cy="5875864"/>
          </a:xfrm>
        </p:spPr>
        <p:txBody>
          <a:bodyPr anchor="ctr">
            <a:normAutofit/>
          </a:bodyPr>
          <a:lstStyle/>
          <a:p>
            <a:pPr marL="0" indent="0" algn="just">
              <a:buNone/>
            </a:pPr>
            <a:r>
              <a:rPr lang="fr-FR" sz="2400" dirty="0">
                <a:solidFill>
                  <a:schemeClr val="accent1">
                    <a:lumMod val="75000"/>
                  </a:schemeClr>
                </a:solidFill>
                <a:effectLst/>
                <a:latin typeface="Arial Narrow" panose="020B0606020202030204" pitchFamily="34" charset="0"/>
                <a:ea typeface="Calibri" panose="020F0502020204030204" pitchFamily="34" charset="0"/>
              </a:rPr>
              <a:t>Le pôle juridique se compose de </a:t>
            </a:r>
            <a:r>
              <a:rPr lang="fr-FR" sz="2400" b="1" dirty="0">
                <a:solidFill>
                  <a:schemeClr val="accent1">
                    <a:lumMod val="75000"/>
                  </a:schemeClr>
                </a:solidFill>
                <a:effectLst/>
                <a:latin typeface="Arial Narrow" panose="020B0606020202030204" pitchFamily="34" charset="0"/>
                <a:ea typeface="Calibri" panose="020F0502020204030204" pitchFamily="34" charset="0"/>
              </a:rPr>
              <a:t>2 juristes </a:t>
            </a:r>
            <a:r>
              <a:rPr lang="fr-FR" sz="2400" dirty="0">
                <a:solidFill>
                  <a:schemeClr val="accent1">
                    <a:lumMod val="75000"/>
                  </a:schemeClr>
                </a:solidFill>
                <a:effectLst/>
                <a:latin typeface="Arial Narrow" panose="020B0606020202030204" pitchFamily="34" charset="0"/>
                <a:ea typeface="Calibri" panose="020F0502020204030204" pitchFamily="34" charset="0"/>
              </a:rPr>
              <a:t>pour 1,10 ETP.</a:t>
            </a:r>
          </a:p>
          <a:p>
            <a:pPr marL="0" indent="20638">
              <a:buNone/>
            </a:pPr>
            <a:r>
              <a:rPr lang="fr-FR" sz="2400" dirty="0">
                <a:solidFill>
                  <a:schemeClr val="accent1">
                    <a:lumMod val="75000"/>
                  </a:schemeClr>
                </a:solidFill>
                <a:effectLst/>
                <a:latin typeface="Arial Narrow" panose="020B0606020202030204" pitchFamily="34" charset="0"/>
                <a:ea typeface="Calibri" panose="020F0502020204030204" pitchFamily="34" charset="0"/>
              </a:rPr>
              <a:t>Elles sont soutenues par </a:t>
            </a:r>
            <a:r>
              <a:rPr lang="fr-FR" sz="2400" b="1" dirty="0">
                <a:solidFill>
                  <a:schemeClr val="accent1">
                    <a:lumMod val="75000"/>
                  </a:schemeClr>
                </a:solidFill>
                <a:latin typeface="Arial Narrow" panose="020B0606020202030204" pitchFamily="34" charset="0"/>
                <a:ea typeface="Calibri" panose="020F0502020204030204" pitchFamily="34" charset="0"/>
              </a:rPr>
              <a:t>1</a:t>
            </a:r>
            <a:r>
              <a:rPr lang="fr-FR" sz="2400" b="1" dirty="0">
                <a:solidFill>
                  <a:schemeClr val="accent1">
                    <a:lumMod val="75000"/>
                  </a:schemeClr>
                </a:solidFill>
                <a:effectLst/>
                <a:latin typeface="Arial Narrow" panose="020B0606020202030204" pitchFamily="34" charset="0"/>
                <a:ea typeface="Calibri" panose="020F0502020204030204" pitchFamily="34" charset="0"/>
              </a:rPr>
              <a:t> assistante administrative </a:t>
            </a:r>
            <a:r>
              <a:rPr lang="fr-FR" sz="2400" dirty="0">
                <a:solidFill>
                  <a:schemeClr val="accent1">
                    <a:lumMod val="75000"/>
                  </a:schemeClr>
                </a:solidFill>
                <a:effectLst/>
                <a:latin typeface="Arial Narrow" panose="020B0606020202030204" pitchFamily="34" charset="0"/>
                <a:ea typeface="Calibri" panose="020F0502020204030204" pitchFamily="34" charset="0"/>
              </a:rPr>
              <a:t>pour l’équivalence de 1,5 jours par semaine soit 0,40 ETP.</a:t>
            </a:r>
          </a:p>
          <a:p>
            <a:pPr marL="0" indent="20638" algn="just">
              <a:buNone/>
            </a:pPr>
            <a:r>
              <a:rPr lang="fr-FR" sz="2400" dirty="0">
                <a:solidFill>
                  <a:schemeClr val="accent1">
                    <a:lumMod val="75000"/>
                  </a:schemeClr>
                </a:solidFill>
                <a:effectLst/>
                <a:latin typeface="Arial Narrow" panose="020B0606020202030204" pitchFamily="34" charset="0"/>
                <a:ea typeface="Calibri" panose="020F0502020204030204" pitchFamily="34" charset="0"/>
              </a:rPr>
              <a:t>Le traitement de certains dossiers juridiques s’étale parfois sur plus d’une année, voire parfois sur plusieurs années. </a:t>
            </a:r>
          </a:p>
          <a:p>
            <a:pPr marL="0" indent="0" algn="just">
              <a:buNone/>
            </a:pPr>
            <a:r>
              <a:rPr lang="fr-FR" sz="2400" dirty="0">
                <a:solidFill>
                  <a:schemeClr val="accent1">
                    <a:lumMod val="75000"/>
                  </a:schemeClr>
                </a:solidFill>
                <a:effectLst/>
                <a:latin typeface="Arial Narrow" panose="020B0606020202030204" pitchFamily="34" charset="0"/>
                <a:ea typeface="Calibri" panose="020F0502020204030204" pitchFamily="34" charset="0"/>
              </a:rPr>
              <a:t>En 2024, </a:t>
            </a:r>
            <a:r>
              <a:rPr lang="fr-FR" sz="2400" b="1" dirty="0">
                <a:solidFill>
                  <a:schemeClr val="accent1">
                    <a:lumMod val="75000"/>
                  </a:schemeClr>
                </a:solidFill>
                <a:effectLst/>
                <a:latin typeface="Arial Narrow" panose="020B0606020202030204" pitchFamily="34" charset="0"/>
                <a:ea typeface="Calibri" panose="020F0502020204030204" pitchFamily="34" charset="0"/>
              </a:rPr>
              <a:t>70 </a:t>
            </a:r>
            <a:r>
              <a:rPr lang="fr-FR" sz="2400" dirty="0">
                <a:solidFill>
                  <a:schemeClr val="accent1">
                    <a:lumMod val="75000"/>
                  </a:schemeClr>
                </a:solidFill>
                <a:effectLst/>
                <a:latin typeface="Arial Narrow" panose="020B0606020202030204" pitchFamily="34" charset="0"/>
                <a:ea typeface="Calibri" panose="020F0502020204030204" pitchFamily="34" charset="0"/>
              </a:rPr>
              <a:t>dossiers juridiques ont été ouverts auprès des juristes contre 58</a:t>
            </a:r>
            <a:r>
              <a:rPr lang="fr-FR" sz="2400" b="1" dirty="0">
                <a:solidFill>
                  <a:schemeClr val="accent1">
                    <a:lumMod val="75000"/>
                  </a:schemeClr>
                </a:solidFill>
                <a:effectLst/>
                <a:latin typeface="Arial Narrow" panose="020B0606020202030204" pitchFamily="34" charset="0"/>
                <a:ea typeface="Calibri" panose="020F0502020204030204" pitchFamily="34" charset="0"/>
              </a:rPr>
              <a:t> </a:t>
            </a:r>
            <a:r>
              <a:rPr lang="fr-FR" sz="2400" dirty="0">
                <a:solidFill>
                  <a:schemeClr val="accent1">
                    <a:lumMod val="75000"/>
                  </a:schemeClr>
                </a:solidFill>
                <a:effectLst/>
                <a:latin typeface="Arial Narrow" panose="020B0606020202030204" pitchFamily="34" charset="0"/>
                <a:ea typeface="Calibri" panose="020F0502020204030204" pitchFamily="34" charset="0"/>
              </a:rPr>
              <a:t>en 2023.</a:t>
            </a:r>
          </a:p>
          <a:p>
            <a:pPr marL="0" indent="0" algn="just">
              <a:buNone/>
            </a:pPr>
            <a:r>
              <a:rPr lang="fr-FR" sz="2400" dirty="0">
                <a:solidFill>
                  <a:schemeClr val="accent1">
                    <a:lumMod val="75000"/>
                  </a:schemeClr>
                </a:solidFill>
                <a:effectLst/>
                <a:latin typeface="Arial Narrow" panose="020B0606020202030204" pitchFamily="34" charset="0"/>
                <a:ea typeface="Calibri" panose="020F0502020204030204" pitchFamily="34" charset="0"/>
              </a:rPr>
              <a:t>La file active au 31/12/2024 s’élevait à </a:t>
            </a:r>
            <a:r>
              <a:rPr lang="fr-FR" sz="2400" b="1" dirty="0">
                <a:solidFill>
                  <a:schemeClr val="accent1">
                    <a:lumMod val="75000"/>
                  </a:schemeClr>
                </a:solidFill>
                <a:effectLst/>
                <a:latin typeface="Arial Narrow" panose="020B0606020202030204" pitchFamily="34" charset="0"/>
                <a:ea typeface="Calibri" panose="020F0502020204030204" pitchFamily="34" charset="0"/>
              </a:rPr>
              <a:t>194 </a:t>
            </a:r>
            <a:r>
              <a:rPr lang="fr-FR" sz="2400" dirty="0">
                <a:solidFill>
                  <a:schemeClr val="accent1">
                    <a:lumMod val="75000"/>
                  </a:schemeClr>
                </a:solidFill>
                <a:effectLst/>
                <a:latin typeface="Arial Narrow" panose="020B0606020202030204" pitchFamily="34" charset="0"/>
                <a:ea typeface="Calibri" panose="020F0502020204030204" pitchFamily="34" charset="0"/>
              </a:rPr>
              <a:t>dossiers contre </a:t>
            </a:r>
            <a:r>
              <a:rPr lang="fr-FR" sz="2400" b="1" dirty="0">
                <a:solidFill>
                  <a:schemeClr val="accent1">
                    <a:lumMod val="75000"/>
                  </a:schemeClr>
                </a:solidFill>
                <a:effectLst/>
                <a:latin typeface="Arial Narrow" panose="020B0606020202030204" pitchFamily="34" charset="0"/>
                <a:ea typeface="Calibri" panose="020F0502020204030204" pitchFamily="34" charset="0"/>
              </a:rPr>
              <a:t>117 </a:t>
            </a:r>
            <a:r>
              <a:rPr lang="fr-FR" sz="2400" dirty="0">
                <a:solidFill>
                  <a:schemeClr val="accent1">
                    <a:lumMod val="75000"/>
                  </a:schemeClr>
                </a:solidFill>
                <a:effectLst/>
                <a:latin typeface="Arial Narrow" panose="020B0606020202030204" pitchFamily="34" charset="0"/>
                <a:ea typeface="Calibri" panose="020F0502020204030204" pitchFamily="34" charset="0"/>
              </a:rPr>
              <a:t>en 2023. Cela s’explique en partie par l’augmentation du nombre de mesures confiées à l’ATH et la complexité des dossiers.</a:t>
            </a:r>
          </a:p>
          <a:p>
            <a:endParaRPr lang="fr-FR" sz="1700" dirty="0"/>
          </a:p>
        </p:txBody>
      </p:sp>
      <p:pic>
        <p:nvPicPr>
          <p:cNvPr id="14340" name="Picture 4" descr="Pôle juridique — DELTA B">
            <a:extLst>
              <a:ext uri="{FF2B5EF4-FFF2-40B4-BE49-F238E27FC236}">
                <a16:creationId xmlns:a16="http://schemas.microsoft.com/office/drawing/2014/main" id="{2037108C-EC95-9951-D8D8-B8C2F70AEC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76" y="1998116"/>
            <a:ext cx="2732409" cy="2357894"/>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pied de page 2">
            <a:extLst>
              <a:ext uri="{FF2B5EF4-FFF2-40B4-BE49-F238E27FC236}">
                <a16:creationId xmlns:a16="http://schemas.microsoft.com/office/drawing/2014/main" id="{6E9F32A7-BED3-B8EB-239B-F9016C8CBF2F}"/>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11151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59891"/>
            <a:ext cx="8352928" cy="504056"/>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800" b="1" dirty="0">
                <a:solidFill>
                  <a:srgbClr val="FFCC66"/>
                </a:solidFill>
                <a:latin typeface="Arial Narrow" panose="020B0606020202030204" pitchFamily="34" charset="0"/>
                <a:cs typeface="Arial" panose="020B0604020202020204" pitchFamily="34" charset="0"/>
              </a:rPr>
              <a:t>Les actes de disposition</a:t>
            </a:r>
          </a:p>
        </p:txBody>
      </p:sp>
      <p:sp>
        <p:nvSpPr>
          <p:cNvPr id="10" name="Zone de texte 1318"/>
          <p:cNvSpPr txBox="1">
            <a:spLocks noChangeArrowheads="1"/>
          </p:cNvSpPr>
          <p:nvPr/>
        </p:nvSpPr>
        <p:spPr bwMode="auto">
          <a:xfrm>
            <a:off x="9296400" y="890588"/>
            <a:ext cx="504825" cy="24765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0" hangingPunct="0"/>
            <a:r>
              <a:rPr lang="fr-FR" altLang="fr-FR" sz="800" b="0">
                <a:solidFill>
                  <a:srgbClr val="595959"/>
                </a:solidFill>
                <a:latin typeface="Arial" panose="020B0604020202020204" pitchFamily="34" charset="0"/>
                <a:ea typeface="Calibri" panose="020F0502020204030204" pitchFamily="34" charset="0"/>
                <a:cs typeface="Arial" panose="020B0604020202020204" pitchFamily="34" charset="0"/>
              </a:rPr>
              <a:t>29/31</a:t>
            </a:r>
            <a:endParaRPr lang="fr-FR" altLang="fr-FR" sz="1800" b="0">
              <a:solidFill>
                <a:schemeClr val="tx1"/>
              </a:solidFill>
              <a:latin typeface="Arial" panose="020B0604020202020204" pitchFamily="34" charset="0"/>
            </a:endParaRPr>
          </a:p>
        </p:txBody>
      </p:sp>
      <p:graphicFrame>
        <p:nvGraphicFramePr>
          <p:cNvPr id="8" name="Espace réservé du contenu 7">
            <a:extLst>
              <a:ext uri="{FF2B5EF4-FFF2-40B4-BE49-F238E27FC236}">
                <a16:creationId xmlns:a16="http://schemas.microsoft.com/office/drawing/2014/main" id="{3FB6EA5D-8ABD-B42A-13CB-67890582DCAE}"/>
              </a:ext>
            </a:extLst>
          </p:cNvPr>
          <p:cNvGraphicFramePr>
            <a:graphicFrameLocks noGrp="1"/>
          </p:cNvGraphicFramePr>
          <p:nvPr>
            <p:ph idx="1"/>
            <p:extLst>
              <p:ext uri="{D42A27DB-BD31-4B8C-83A1-F6EECF244321}">
                <p14:modId xmlns:p14="http://schemas.microsoft.com/office/powerpoint/2010/main" val="3772566668"/>
              </p:ext>
            </p:extLst>
          </p:nvPr>
        </p:nvGraphicFramePr>
        <p:xfrm>
          <a:off x="1187624" y="992312"/>
          <a:ext cx="6336703" cy="2880318"/>
        </p:xfrm>
        <a:graphic>
          <a:graphicData uri="http://schemas.openxmlformats.org/drawingml/2006/table">
            <a:tbl>
              <a:tblPr firstRow="1" firstCol="1" bandRow="1"/>
              <a:tblGrid>
                <a:gridCol w="2947304">
                  <a:extLst>
                    <a:ext uri="{9D8B030D-6E8A-4147-A177-3AD203B41FA5}">
                      <a16:colId xmlns:a16="http://schemas.microsoft.com/office/drawing/2014/main" val="2615382688"/>
                    </a:ext>
                  </a:extLst>
                </a:gridCol>
                <a:gridCol w="1399969">
                  <a:extLst>
                    <a:ext uri="{9D8B030D-6E8A-4147-A177-3AD203B41FA5}">
                      <a16:colId xmlns:a16="http://schemas.microsoft.com/office/drawing/2014/main" val="560188929"/>
                    </a:ext>
                  </a:extLst>
                </a:gridCol>
                <a:gridCol w="1989430">
                  <a:extLst>
                    <a:ext uri="{9D8B030D-6E8A-4147-A177-3AD203B41FA5}">
                      <a16:colId xmlns:a16="http://schemas.microsoft.com/office/drawing/2014/main" val="1741084861"/>
                    </a:ext>
                  </a:extLst>
                </a:gridCol>
              </a:tblGrid>
              <a:tr h="1129975">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Actes de disposition</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Nombre de nouveaux dossiers</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Nombre de dossiers en cours</a:t>
                      </a:r>
                      <a:endParaRPr lang="fr-FR" sz="1800" dirty="0">
                        <a:effectLst/>
                        <a:latin typeface="Arial Narrow" panose="020B0606020202030204" pitchFamily="34" charset="0"/>
                        <a:ea typeface="Calibri" panose="020F0502020204030204" pitchFamily="34" charset="0"/>
                      </a:endParaRPr>
                    </a:p>
                    <a:p>
                      <a:pPr algn="ctr">
                        <a:buNone/>
                      </a:pPr>
                      <a:r>
                        <a:rPr lang="fr-FR" sz="1800" b="1" dirty="0">
                          <a:solidFill>
                            <a:srgbClr val="FFFFFF"/>
                          </a:solidFill>
                          <a:effectLst/>
                          <a:latin typeface="Arial Narrow" panose="020B0606020202030204" pitchFamily="34" charset="0"/>
                          <a:ea typeface="Times New Roman" panose="02020603050405020304" pitchFamily="18" charset="0"/>
                        </a:rPr>
                        <a:t>au 31 décembre 2024</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extLst>
                  <a:ext uri="{0D108BD9-81ED-4DB2-BD59-A6C34878D82A}">
                    <a16:rowId xmlns:a16="http://schemas.microsoft.com/office/drawing/2014/main" val="352467597"/>
                  </a:ext>
                </a:extLst>
              </a:tr>
              <a:tr h="358762">
                <a:tc>
                  <a:txBody>
                    <a:bodyPr/>
                    <a:lstStyle/>
                    <a:p>
                      <a:pPr algn="l">
                        <a:buNone/>
                      </a:pPr>
                      <a:r>
                        <a:rPr lang="fr-FR" sz="1800" b="1">
                          <a:solidFill>
                            <a:srgbClr val="FFFFFF"/>
                          </a:solidFill>
                          <a:effectLst/>
                          <a:latin typeface="Arial Narrow" panose="020B0606020202030204" pitchFamily="34" charset="0"/>
                          <a:ea typeface="Calibri" panose="020F0502020204030204" pitchFamily="34" charset="0"/>
                        </a:rPr>
                        <a:t>Donations</a:t>
                      </a:r>
                      <a:endParaRPr lang="fr-FR" sz="18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800">
                          <a:solidFill>
                            <a:srgbClr val="17365D"/>
                          </a:solidFill>
                          <a:effectLst/>
                          <a:latin typeface="Arial Narrow" panose="020B0606020202030204" pitchFamily="34" charset="0"/>
                          <a:ea typeface="Calibri" panose="020F0502020204030204" pitchFamily="34" charset="0"/>
                        </a:rPr>
                        <a:t>2</a:t>
                      </a:r>
                      <a:endParaRPr lang="fr-FR" sz="18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3362251158"/>
                  </a:ext>
                </a:extLst>
              </a:tr>
              <a:tr h="358762">
                <a:tc>
                  <a:txBody>
                    <a:bodyPr/>
                    <a:lstStyle/>
                    <a:p>
                      <a:pPr algn="l">
                        <a:buNone/>
                      </a:pPr>
                      <a:r>
                        <a:rPr lang="fr-FR" sz="1800" b="1" dirty="0">
                          <a:solidFill>
                            <a:srgbClr val="FFFFFF"/>
                          </a:solidFill>
                          <a:effectLst/>
                          <a:latin typeface="Arial Narrow" panose="020B0606020202030204" pitchFamily="34" charset="0"/>
                          <a:ea typeface="Calibri" panose="020F0502020204030204" pitchFamily="34" charset="0"/>
                        </a:rPr>
                        <a:t>Successions  </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46</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126</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3071297275"/>
                  </a:ext>
                </a:extLst>
              </a:tr>
              <a:tr h="358762">
                <a:tc>
                  <a:txBody>
                    <a:bodyPr/>
                    <a:lstStyle/>
                    <a:p>
                      <a:pPr algn="l">
                        <a:buNone/>
                      </a:pPr>
                      <a:r>
                        <a:rPr lang="fr-FR" sz="1800" b="1" dirty="0">
                          <a:solidFill>
                            <a:srgbClr val="FFFFFF"/>
                          </a:solidFill>
                          <a:effectLst/>
                          <a:latin typeface="Arial Narrow" panose="020B0606020202030204" pitchFamily="34" charset="0"/>
                          <a:ea typeface="Calibri" panose="020F0502020204030204" pitchFamily="34" charset="0"/>
                        </a:rPr>
                        <a:t>Ventes Immobilières </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10</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30</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2714267306"/>
                  </a:ext>
                </a:extLst>
              </a:tr>
              <a:tr h="314958">
                <a:tc>
                  <a:txBody>
                    <a:bodyPr/>
                    <a:lstStyle/>
                    <a:p>
                      <a:pPr algn="l">
                        <a:buNone/>
                      </a:pPr>
                      <a:r>
                        <a:rPr lang="fr-FR" sz="1800" b="1" dirty="0">
                          <a:solidFill>
                            <a:srgbClr val="FFFFFF"/>
                          </a:solidFill>
                          <a:effectLst/>
                          <a:latin typeface="Arial Narrow" panose="020B0606020202030204" pitchFamily="34" charset="0"/>
                          <a:ea typeface="Calibri" panose="020F0502020204030204" pitchFamily="34" charset="0"/>
                        </a:rPr>
                        <a:t>Acquisition Bien Immobilier</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1800" dirty="0">
                          <a:solidFill>
                            <a:srgbClr val="17365D"/>
                          </a:solidFill>
                          <a:effectLst/>
                          <a:latin typeface="Arial Narrow" panose="020B0606020202030204" pitchFamily="34" charset="0"/>
                          <a:ea typeface="Calibri" panose="020F0502020204030204" pitchFamily="34" charset="0"/>
                        </a:rPr>
                        <a:t>/</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2495435742"/>
                  </a:ext>
                </a:extLst>
              </a:tr>
              <a:tr h="359099">
                <a:tc>
                  <a:txBody>
                    <a:bodyPr/>
                    <a:lstStyle/>
                    <a:p>
                      <a:pPr algn="l">
                        <a:buNone/>
                      </a:pPr>
                      <a:r>
                        <a:rPr lang="fr-FR" sz="1800" b="1" dirty="0">
                          <a:solidFill>
                            <a:srgbClr val="FFFFFF"/>
                          </a:solidFill>
                          <a:effectLst/>
                          <a:latin typeface="Arial Narrow" panose="020B0606020202030204" pitchFamily="34" charset="0"/>
                          <a:ea typeface="Calibri" panose="020F0502020204030204" pitchFamily="34" charset="0"/>
                        </a:rPr>
                        <a:t>Totaux</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b="1">
                          <a:solidFill>
                            <a:srgbClr val="17365D"/>
                          </a:solidFill>
                          <a:effectLst/>
                          <a:latin typeface="Arial Narrow" panose="020B0606020202030204" pitchFamily="34" charset="0"/>
                          <a:ea typeface="Calibri" panose="020F0502020204030204" pitchFamily="34" charset="0"/>
                        </a:rPr>
                        <a:t>56</a:t>
                      </a:r>
                      <a:endParaRPr lang="fr-FR" sz="18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algn="ctr">
                        <a:buNone/>
                      </a:pPr>
                      <a:r>
                        <a:rPr lang="fr-FR" sz="1800" b="1" dirty="0">
                          <a:solidFill>
                            <a:srgbClr val="17365D"/>
                          </a:solidFill>
                          <a:effectLst/>
                          <a:latin typeface="Arial Narrow" panose="020B0606020202030204" pitchFamily="34" charset="0"/>
                          <a:ea typeface="Calibri" panose="020F0502020204030204" pitchFamily="34" charset="0"/>
                        </a:rPr>
                        <a:t>158</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extLst>
                  <a:ext uri="{0D108BD9-81ED-4DB2-BD59-A6C34878D82A}">
                    <a16:rowId xmlns:a16="http://schemas.microsoft.com/office/drawing/2014/main" val="36746942"/>
                  </a:ext>
                </a:extLst>
              </a:tr>
            </a:tbl>
          </a:graphicData>
        </a:graphic>
      </p:graphicFrame>
      <p:sp>
        <p:nvSpPr>
          <p:cNvPr id="13" name="ZoneTexte 12">
            <a:extLst>
              <a:ext uri="{FF2B5EF4-FFF2-40B4-BE49-F238E27FC236}">
                <a16:creationId xmlns:a16="http://schemas.microsoft.com/office/drawing/2014/main" id="{CB65FFC5-5661-7FF4-3D72-63A7143C5C59}"/>
              </a:ext>
            </a:extLst>
          </p:cNvPr>
          <p:cNvSpPr txBox="1"/>
          <p:nvPr/>
        </p:nvSpPr>
        <p:spPr>
          <a:xfrm>
            <a:off x="395536" y="4077072"/>
            <a:ext cx="8352928" cy="1881092"/>
          </a:xfrm>
          <a:prstGeom prst="rect">
            <a:avLst/>
          </a:prstGeom>
          <a:noFill/>
        </p:spPr>
        <p:txBody>
          <a:bodyPr wrap="square" rtlCol="0">
            <a:spAutoFit/>
          </a:bodyPr>
          <a:lstStyle/>
          <a:p>
            <a:pPr algn="l">
              <a:lnSpc>
                <a:spcPct val="150000"/>
              </a:lnSpc>
              <a:buNone/>
            </a:pPr>
            <a:r>
              <a:rPr lang="fr-FR" sz="2000" b="0" dirty="0">
                <a:solidFill>
                  <a:schemeClr val="accent1">
                    <a:lumMod val="75000"/>
                  </a:schemeClr>
                </a:solidFill>
                <a:effectLst/>
                <a:latin typeface="Arial Narrow" panose="020B0606020202030204" pitchFamily="34" charset="0"/>
                <a:ea typeface="Calibri" panose="020F0502020204030204" pitchFamily="34" charset="0"/>
              </a:rPr>
              <a:t>Comme les années précédentes, la majorité de l’activité du pôle juridique concerne des actes de disposition qui engagent le patrimoine des Personnes Protégées (81 % des actes de la file active).</a:t>
            </a:r>
          </a:p>
          <a:p>
            <a:pPr algn="l">
              <a:lnSpc>
                <a:spcPct val="150000"/>
              </a:lnSpc>
            </a:pPr>
            <a:r>
              <a:rPr lang="fr-FR" sz="2000" b="0" dirty="0">
                <a:solidFill>
                  <a:schemeClr val="accent1">
                    <a:lumMod val="75000"/>
                  </a:schemeClr>
                </a:solidFill>
                <a:effectLst/>
                <a:latin typeface="Arial Narrow" panose="020B0606020202030204" pitchFamily="34" charset="0"/>
                <a:ea typeface="Calibri" panose="020F0502020204030204" pitchFamily="34" charset="0"/>
              </a:rPr>
              <a:t>Les actes de disposition sont principalement des successions ou des ventes.</a:t>
            </a:r>
            <a:r>
              <a:rPr lang="fr-FR" sz="2000" b="0" i="1" dirty="0">
                <a:solidFill>
                  <a:schemeClr val="accent1">
                    <a:lumMod val="75000"/>
                  </a:schemeClr>
                </a:solidFill>
                <a:effectLst/>
                <a:latin typeface="Arial Narrow" panose="020B0606020202030204" pitchFamily="34" charset="0"/>
                <a:ea typeface="Calibri" panose="020F0502020204030204" pitchFamily="34" charset="0"/>
              </a:rPr>
              <a:t> </a:t>
            </a:r>
            <a:endParaRPr lang="fr-FR" sz="2000" b="0" dirty="0">
              <a:solidFill>
                <a:schemeClr val="accent1">
                  <a:lumMod val="75000"/>
                </a:schemeClr>
              </a:solidFill>
              <a:effectLst/>
              <a:latin typeface="Arial Narrow" panose="020B0606020202030204" pitchFamily="34" charset="0"/>
              <a:ea typeface="Calibri" panose="020F0502020204030204" pitchFamily="34" charset="0"/>
            </a:endParaRPr>
          </a:p>
        </p:txBody>
      </p:sp>
      <p:sp>
        <p:nvSpPr>
          <p:cNvPr id="7" name="Espace réservé du pied de page 2">
            <a:extLst>
              <a:ext uri="{FF2B5EF4-FFF2-40B4-BE49-F238E27FC236}">
                <a16:creationId xmlns:a16="http://schemas.microsoft.com/office/drawing/2014/main" id="{E68DA7BF-506C-E4BA-3EB9-4251671141F6}"/>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1237995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3150"/>
            <a:ext cx="8229600" cy="469546"/>
          </a:xfr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a:noAutofit/>
          </a:bodyPr>
          <a:lstStyle/>
          <a:p>
            <a:r>
              <a:rPr lang="fr-FR" sz="2800" b="1" dirty="0">
                <a:solidFill>
                  <a:srgbClr val="FFCC66"/>
                </a:solidFill>
                <a:latin typeface="Arial Narrow" panose="020B0606020202030204" pitchFamily="34" charset="0"/>
              </a:rPr>
              <a:t>Autres actes</a:t>
            </a:r>
          </a:p>
        </p:txBody>
      </p:sp>
      <p:graphicFrame>
        <p:nvGraphicFramePr>
          <p:cNvPr id="7" name="Espace réservé du contenu 6">
            <a:extLst>
              <a:ext uri="{FF2B5EF4-FFF2-40B4-BE49-F238E27FC236}">
                <a16:creationId xmlns:a16="http://schemas.microsoft.com/office/drawing/2014/main" id="{8E277EA3-3835-AA80-D890-6574CBA35DEF}"/>
              </a:ext>
            </a:extLst>
          </p:cNvPr>
          <p:cNvGraphicFramePr>
            <a:graphicFrameLocks noGrp="1"/>
          </p:cNvGraphicFramePr>
          <p:nvPr>
            <p:ph idx="1"/>
            <p:extLst>
              <p:ext uri="{D42A27DB-BD31-4B8C-83A1-F6EECF244321}">
                <p14:modId xmlns:p14="http://schemas.microsoft.com/office/powerpoint/2010/main" val="1729620398"/>
              </p:ext>
            </p:extLst>
          </p:nvPr>
        </p:nvGraphicFramePr>
        <p:xfrm>
          <a:off x="827584" y="1268760"/>
          <a:ext cx="7488832" cy="3566160"/>
        </p:xfrm>
        <a:graphic>
          <a:graphicData uri="http://schemas.openxmlformats.org/drawingml/2006/table">
            <a:tbl>
              <a:tblPr firstRow="1" firstCol="1" bandRow="1"/>
              <a:tblGrid>
                <a:gridCol w="3476915">
                  <a:extLst>
                    <a:ext uri="{9D8B030D-6E8A-4147-A177-3AD203B41FA5}">
                      <a16:colId xmlns:a16="http://schemas.microsoft.com/office/drawing/2014/main" val="4219148095"/>
                    </a:ext>
                  </a:extLst>
                </a:gridCol>
                <a:gridCol w="1936071">
                  <a:extLst>
                    <a:ext uri="{9D8B030D-6E8A-4147-A177-3AD203B41FA5}">
                      <a16:colId xmlns:a16="http://schemas.microsoft.com/office/drawing/2014/main" val="3167288364"/>
                    </a:ext>
                  </a:extLst>
                </a:gridCol>
                <a:gridCol w="2075846">
                  <a:extLst>
                    <a:ext uri="{9D8B030D-6E8A-4147-A177-3AD203B41FA5}">
                      <a16:colId xmlns:a16="http://schemas.microsoft.com/office/drawing/2014/main" val="2973103310"/>
                    </a:ext>
                  </a:extLst>
                </a:gridCol>
              </a:tblGrid>
              <a:tr h="798206">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Autres Actes </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Nombre de nouveaux dossiers</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365F91"/>
                    </a:solidFill>
                  </a:tcPr>
                </a:tc>
                <a:tc>
                  <a:txBody>
                    <a:bodyPr/>
                    <a:lstStyle/>
                    <a:p>
                      <a:pPr algn="ctr">
                        <a:buNone/>
                      </a:pPr>
                      <a:r>
                        <a:rPr lang="fr-FR" sz="1800" b="1" dirty="0">
                          <a:solidFill>
                            <a:srgbClr val="FFFFFF"/>
                          </a:solidFill>
                          <a:effectLst/>
                          <a:latin typeface="Arial Narrow" panose="020B0606020202030204" pitchFamily="34" charset="0"/>
                          <a:ea typeface="Times New Roman" panose="02020603050405020304" pitchFamily="18" charset="0"/>
                        </a:rPr>
                        <a:t>Nombre de dossiers en cours</a:t>
                      </a:r>
                      <a:endParaRPr lang="fr-FR" sz="1800" dirty="0">
                        <a:effectLst/>
                        <a:latin typeface="Arial Narrow" panose="020B0606020202030204" pitchFamily="34" charset="0"/>
                        <a:ea typeface="Calibri" panose="020F0502020204030204" pitchFamily="34" charset="0"/>
                      </a:endParaRPr>
                    </a:p>
                    <a:p>
                      <a:pPr algn="ctr">
                        <a:buNone/>
                      </a:pPr>
                      <a:r>
                        <a:rPr lang="fr-FR" sz="1800" b="1" dirty="0">
                          <a:solidFill>
                            <a:srgbClr val="FFFFFF"/>
                          </a:solidFill>
                          <a:effectLst/>
                          <a:latin typeface="Arial Narrow" panose="020B0606020202030204" pitchFamily="34" charset="0"/>
                          <a:ea typeface="Times New Roman" panose="02020603050405020304" pitchFamily="18" charset="0"/>
                        </a:rPr>
                        <a:t>au 31 décembre 2024</a:t>
                      </a:r>
                      <a:endParaRPr lang="fr-FR" sz="18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365F91"/>
                    </a:solidFill>
                  </a:tcPr>
                </a:tc>
                <a:extLst>
                  <a:ext uri="{0D108BD9-81ED-4DB2-BD59-A6C34878D82A}">
                    <a16:rowId xmlns:a16="http://schemas.microsoft.com/office/drawing/2014/main" val="1600673728"/>
                  </a:ext>
                </a:extLst>
              </a:tr>
              <a:tr h="288542">
                <a:tc>
                  <a:txBody>
                    <a:bodyPr/>
                    <a:lstStyle/>
                    <a:p>
                      <a:pPr algn="l">
                        <a:buNone/>
                      </a:pPr>
                      <a:r>
                        <a:rPr lang="fr-FR" sz="2000" b="1" dirty="0">
                          <a:solidFill>
                            <a:srgbClr val="FFFFFF"/>
                          </a:solidFill>
                          <a:effectLst/>
                          <a:latin typeface="Arial Narrow" panose="020B0606020202030204" pitchFamily="34" charset="0"/>
                          <a:ea typeface="Calibri" panose="020F0502020204030204" pitchFamily="34" charset="0"/>
                        </a:rPr>
                        <a:t>Baux (conclusion, résiliation, litige)</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2000">
                          <a:solidFill>
                            <a:srgbClr val="365F91"/>
                          </a:solidFill>
                          <a:effectLst/>
                          <a:latin typeface="Arial Narrow" panose="020B0606020202030204" pitchFamily="34" charset="0"/>
                          <a:ea typeface="Calibri" panose="020F0502020204030204" pitchFamily="34" charset="0"/>
                        </a:rPr>
                        <a:t>1</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B8CCE4"/>
                    </a:solidFill>
                  </a:tcPr>
                </a:tc>
                <a:tc>
                  <a:txBody>
                    <a:bodyPr/>
                    <a:lstStyle/>
                    <a:p>
                      <a:pPr algn="ctr">
                        <a:buNone/>
                      </a:pPr>
                      <a:r>
                        <a:rPr lang="fr-FR" sz="2000" dirty="0">
                          <a:solidFill>
                            <a:srgbClr val="365F91"/>
                          </a:solidFill>
                          <a:effectLst/>
                          <a:latin typeface="Arial Narrow" panose="020B0606020202030204" pitchFamily="34" charset="0"/>
                          <a:ea typeface="Calibri" panose="020F0502020204030204" pitchFamily="34" charset="0"/>
                        </a:rPr>
                        <a:t>6</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a:noFill/>
                    </a:lnB>
                    <a:solidFill>
                      <a:srgbClr val="B8CCE4"/>
                    </a:solidFill>
                  </a:tcPr>
                </a:tc>
                <a:extLst>
                  <a:ext uri="{0D108BD9-81ED-4DB2-BD59-A6C34878D82A}">
                    <a16:rowId xmlns:a16="http://schemas.microsoft.com/office/drawing/2014/main" val="883446443"/>
                  </a:ext>
                </a:extLst>
              </a:tr>
              <a:tr h="865625">
                <a:tc>
                  <a:txBody>
                    <a:bodyPr/>
                    <a:lstStyle/>
                    <a:p>
                      <a:pPr algn="l">
                        <a:buNone/>
                      </a:pPr>
                      <a:r>
                        <a:rPr lang="fr-FR" sz="2000" b="1">
                          <a:solidFill>
                            <a:srgbClr val="FFFFFF"/>
                          </a:solidFill>
                          <a:effectLst/>
                          <a:latin typeface="Arial Narrow" panose="020B0606020202030204" pitchFamily="34" charset="0"/>
                          <a:ea typeface="Calibri" panose="020F0502020204030204" pitchFamily="34" charset="0"/>
                        </a:rPr>
                        <a:t>Procédures civiles (divorce, licenciement, annulation mariage, servitude)</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2000" dirty="0">
                          <a:solidFill>
                            <a:srgbClr val="365F91"/>
                          </a:solidFill>
                          <a:effectLst/>
                          <a:latin typeface="Arial Narrow" panose="020B0606020202030204" pitchFamily="34" charset="0"/>
                          <a:ea typeface="Calibri" panose="020F0502020204030204" pitchFamily="34" charset="0"/>
                        </a:rPr>
                        <a:t>10</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BE5F1"/>
                    </a:solidFill>
                  </a:tcPr>
                </a:tc>
                <a:tc>
                  <a:txBody>
                    <a:bodyPr/>
                    <a:lstStyle/>
                    <a:p>
                      <a:pPr algn="ctr">
                        <a:buNone/>
                      </a:pPr>
                      <a:r>
                        <a:rPr lang="fr-FR" sz="2000">
                          <a:solidFill>
                            <a:srgbClr val="365F91"/>
                          </a:solidFill>
                          <a:effectLst/>
                          <a:latin typeface="Arial Narrow" panose="020B0606020202030204" pitchFamily="34" charset="0"/>
                          <a:ea typeface="Calibri" panose="020F0502020204030204" pitchFamily="34" charset="0"/>
                        </a:rPr>
                        <a:t>19</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a:noFill/>
                    </a:lnB>
                    <a:solidFill>
                      <a:srgbClr val="DBE5F1"/>
                    </a:solidFill>
                  </a:tcPr>
                </a:tc>
                <a:extLst>
                  <a:ext uri="{0D108BD9-81ED-4DB2-BD59-A6C34878D82A}">
                    <a16:rowId xmlns:a16="http://schemas.microsoft.com/office/drawing/2014/main" val="1221428218"/>
                  </a:ext>
                </a:extLst>
              </a:tr>
              <a:tr h="288542">
                <a:tc>
                  <a:txBody>
                    <a:bodyPr/>
                    <a:lstStyle/>
                    <a:p>
                      <a:pPr algn="l">
                        <a:buNone/>
                      </a:pPr>
                      <a:r>
                        <a:rPr lang="fr-FR" sz="2000" b="1">
                          <a:solidFill>
                            <a:srgbClr val="FFFFFF"/>
                          </a:solidFill>
                          <a:effectLst/>
                          <a:latin typeface="Arial Narrow" panose="020B0606020202030204" pitchFamily="34" charset="0"/>
                          <a:ea typeface="Calibri" panose="020F0502020204030204" pitchFamily="34" charset="0"/>
                        </a:rPr>
                        <a:t>Procédures pénales  </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2000" dirty="0">
                          <a:solidFill>
                            <a:srgbClr val="365F91"/>
                          </a:solidFill>
                          <a:effectLst/>
                          <a:latin typeface="Arial Narrow" panose="020B0606020202030204" pitchFamily="34" charset="0"/>
                          <a:ea typeface="Calibri" panose="020F0502020204030204" pitchFamily="34" charset="0"/>
                        </a:rPr>
                        <a:t>1</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B8CCE4"/>
                    </a:solidFill>
                  </a:tcPr>
                </a:tc>
                <a:tc>
                  <a:txBody>
                    <a:bodyPr/>
                    <a:lstStyle/>
                    <a:p>
                      <a:pPr algn="ctr">
                        <a:buNone/>
                      </a:pPr>
                      <a:r>
                        <a:rPr lang="fr-FR" sz="2000">
                          <a:solidFill>
                            <a:srgbClr val="365F91"/>
                          </a:solidFill>
                          <a:effectLst/>
                          <a:latin typeface="Arial Narrow" panose="020B0606020202030204" pitchFamily="34" charset="0"/>
                          <a:ea typeface="Calibri" panose="020F0502020204030204" pitchFamily="34" charset="0"/>
                        </a:rPr>
                        <a:t>6</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a:noFill/>
                    </a:lnB>
                    <a:solidFill>
                      <a:srgbClr val="B8CCE4"/>
                    </a:solidFill>
                  </a:tcPr>
                </a:tc>
                <a:extLst>
                  <a:ext uri="{0D108BD9-81ED-4DB2-BD59-A6C34878D82A}">
                    <a16:rowId xmlns:a16="http://schemas.microsoft.com/office/drawing/2014/main" val="1124731489"/>
                  </a:ext>
                </a:extLst>
              </a:tr>
              <a:tr h="288542">
                <a:tc>
                  <a:txBody>
                    <a:bodyPr/>
                    <a:lstStyle/>
                    <a:p>
                      <a:pPr algn="l">
                        <a:buNone/>
                      </a:pPr>
                      <a:r>
                        <a:rPr lang="fr-FR" sz="2000" b="1">
                          <a:solidFill>
                            <a:srgbClr val="FFFFFF"/>
                          </a:solidFill>
                          <a:effectLst/>
                          <a:latin typeface="Arial Narrow" panose="020B0606020202030204" pitchFamily="34" charset="0"/>
                          <a:ea typeface="Calibri" panose="020F0502020204030204" pitchFamily="34" charset="0"/>
                        </a:rPr>
                        <a:t>Procédures administratives</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2000" dirty="0">
                          <a:solidFill>
                            <a:srgbClr val="365F91"/>
                          </a:solidFill>
                          <a:effectLst/>
                          <a:latin typeface="Arial Narrow" panose="020B0606020202030204" pitchFamily="34" charset="0"/>
                          <a:ea typeface="Calibri" panose="020F0502020204030204" pitchFamily="34" charset="0"/>
                        </a:rPr>
                        <a:t>1</a:t>
                      </a:r>
                      <a:endParaRPr lang="fr-FR" sz="2000" dirty="0">
                        <a:effectLst/>
                        <a:latin typeface="Arial Narrow" panose="020B0606020202030204" pitchFamily="34" charset="0"/>
                        <a:ea typeface="Calibri" panose="020F0502020204030204" pitchFamily="34" charset="0"/>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2000">
                          <a:solidFill>
                            <a:srgbClr val="365F91"/>
                          </a:solidFill>
                          <a:effectLst/>
                          <a:latin typeface="Arial Narrow" panose="020B0606020202030204" pitchFamily="34" charset="0"/>
                          <a:ea typeface="Calibri" panose="020F0502020204030204" pitchFamily="34" charset="0"/>
                        </a:rPr>
                        <a:t>2</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2245008651"/>
                  </a:ext>
                </a:extLst>
              </a:tr>
              <a:tr h="288542">
                <a:tc>
                  <a:txBody>
                    <a:bodyPr/>
                    <a:lstStyle/>
                    <a:p>
                      <a:pPr algn="l">
                        <a:buNone/>
                      </a:pPr>
                      <a:r>
                        <a:rPr lang="fr-FR" sz="2000" b="1">
                          <a:solidFill>
                            <a:srgbClr val="FFFFFF"/>
                          </a:solidFill>
                          <a:effectLst/>
                          <a:latin typeface="Arial Narrow" panose="020B0606020202030204" pitchFamily="34" charset="0"/>
                          <a:ea typeface="Calibri" panose="020F0502020204030204" pitchFamily="34" charset="0"/>
                        </a:rPr>
                        <a:t>Mandats Ad ’hoc</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65F91"/>
                    </a:solidFill>
                  </a:tcPr>
                </a:tc>
                <a:tc>
                  <a:txBody>
                    <a:bodyPr/>
                    <a:lstStyle/>
                    <a:p>
                      <a:pPr algn="ctr">
                        <a:buNone/>
                      </a:pPr>
                      <a:r>
                        <a:rPr lang="fr-FR" sz="2000">
                          <a:solidFill>
                            <a:srgbClr val="365F91"/>
                          </a:solidFill>
                          <a:effectLst/>
                          <a:latin typeface="Arial Narrow" panose="020B0606020202030204" pitchFamily="34" charset="0"/>
                          <a:ea typeface="Calibri" panose="020F0502020204030204" pitchFamily="34" charset="0"/>
                        </a:rPr>
                        <a:t>7</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a:buNone/>
                      </a:pPr>
                      <a:r>
                        <a:rPr lang="fr-FR" sz="2000" dirty="0">
                          <a:solidFill>
                            <a:srgbClr val="365F91"/>
                          </a:solidFill>
                          <a:effectLst/>
                          <a:latin typeface="Arial Narrow" panose="020B0606020202030204" pitchFamily="34" charset="0"/>
                          <a:ea typeface="Calibri" panose="020F0502020204030204" pitchFamily="34" charset="0"/>
                        </a:rPr>
                        <a:t>13</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extLst>
                  <a:ext uri="{0D108BD9-81ED-4DB2-BD59-A6C34878D82A}">
                    <a16:rowId xmlns:a16="http://schemas.microsoft.com/office/drawing/2014/main" val="3680450231"/>
                  </a:ext>
                </a:extLst>
              </a:tr>
              <a:tr h="288542">
                <a:tc>
                  <a:txBody>
                    <a:bodyPr/>
                    <a:lstStyle/>
                    <a:p>
                      <a:pPr algn="r">
                        <a:buNone/>
                      </a:pPr>
                      <a:r>
                        <a:rPr lang="fr-FR" sz="2000" b="1" dirty="0">
                          <a:solidFill>
                            <a:srgbClr val="FFFFFF"/>
                          </a:solidFill>
                          <a:effectLst/>
                          <a:latin typeface="Arial Narrow" panose="020B0606020202030204" pitchFamily="34" charset="0"/>
                          <a:ea typeface="Calibri" panose="020F0502020204030204" pitchFamily="34" charset="0"/>
                        </a:rPr>
                        <a:t>Totaux</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365F91"/>
                    </a:solidFill>
                  </a:tcPr>
                </a:tc>
                <a:tc>
                  <a:txBody>
                    <a:bodyPr/>
                    <a:lstStyle/>
                    <a:p>
                      <a:pPr algn="ctr">
                        <a:buNone/>
                      </a:pPr>
                      <a:r>
                        <a:rPr lang="fr-FR" sz="2000" b="1">
                          <a:solidFill>
                            <a:srgbClr val="365F91"/>
                          </a:solidFill>
                          <a:effectLst/>
                          <a:latin typeface="Arial Narrow" panose="020B0606020202030204" pitchFamily="34" charset="0"/>
                          <a:ea typeface="Calibri" panose="020F0502020204030204" pitchFamily="34" charset="0"/>
                        </a:rPr>
                        <a:t>20</a:t>
                      </a:r>
                      <a:endParaRPr lang="fr-FR" sz="200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B8CCE4"/>
                    </a:solidFill>
                  </a:tcPr>
                </a:tc>
                <a:tc>
                  <a:txBody>
                    <a:bodyPr/>
                    <a:lstStyle/>
                    <a:p>
                      <a:pPr algn="ctr">
                        <a:buNone/>
                      </a:pPr>
                      <a:r>
                        <a:rPr lang="fr-FR" sz="2000" b="1" dirty="0">
                          <a:solidFill>
                            <a:srgbClr val="365F91"/>
                          </a:solidFill>
                          <a:effectLst/>
                          <a:latin typeface="Arial Narrow" panose="020B0606020202030204" pitchFamily="34" charset="0"/>
                          <a:ea typeface="Calibri" panose="020F0502020204030204" pitchFamily="34" charset="0"/>
                        </a:rPr>
                        <a:t>46</a:t>
                      </a:r>
                      <a:endParaRPr lang="fr-FR" sz="2000" dirty="0">
                        <a:effectLst/>
                        <a:latin typeface="Arial Narrow" panose="020B0606020202030204" pitchFamily="34" charset="0"/>
                        <a:ea typeface="Calibri" panose="020F0502020204030204" pitchFamily="34" charset="0"/>
                      </a:endParaRPr>
                    </a:p>
                  </a:txBody>
                  <a:tcPr marL="68580" marR="6858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B8CCE4"/>
                    </a:solidFill>
                  </a:tcPr>
                </a:tc>
                <a:extLst>
                  <a:ext uri="{0D108BD9-81ED-4DB2-BD59-A6C34878D82A}">
                    <a16:rowId xmlns:a16="http://schemas.microsoft.com/office/drawing/2014/main" val="2403693862"/>
                  </a:ext>
                </a:extLst>
              </a:tr>
            </a:tbl>
          </a:graphicData>
        </a:graphic>
      </p:graphicFrame>
      <p:sp>
        <p:nvSpPr>
          <p:cNvPr id="10" name="Espace réservé du pied de page 2">
            <a:extLst>
              <a:ext uri="{FF2B5EF4-FFF2-40B4-BE49-F238E27FC236}">
                <a16:creationId xmlns:a16="http://schemas.microsoft.com/office/drawing/2014/main" id="{FDC2AE11-423D-B867-F9E7-03745CEF0493}"/>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 </a:t>
            </a:r>
          </a:p>
        </p:txBody>
      </p:sp>
    </p:spTree>
    <p:extLst>
      <p:ext uri="{BB962C8B-B14F-4D97-AF65-F5344CB8AC3E}">
        <p14:creationId xmlns:p14="http://schemas.microsoft.com/office/powerpoint/2010/main" val="1751592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1"/>
          </a:xfrm>
        </p:spPr>
        <p:txBody>
          <a:bodyPr>
            <a:normAutofit fontScale="90000"/>
          </a:bodyPr>
          <a:lstStyle/>
          <a:p>
            <a:r>
              <a:rPr lang="fr-FR" b="1" dirty="0"/>
              <a:t> </a:t>
            </a:r>
            <a:br>
              <a:rPr lang="fr-FR" dirty="0"/>
            </a:br>
            <a:endParaRPr lang="fr-FR" dirty="0"/>
          </a:p>
        </p:txBody>
      </p:sp>
      <p:sp>
        <p:nvSpPr>
          <p:cNvPr id="4" name="Titre 1"/>
          <p:cNvSpPr txBox="1">
            <a:spLocks/>
          </p:cNvSpPr>
          <p:nvPr/>
        </p:nvSpPr>
        <p:spPr>
          <a:xfrm>
            <a:off x="341276" y="188640"/>
            <a:ext cx="8461448" cy="529009"/>
          </a:xfrm>
          <a:prstGeom prst="rect">
            <a:avLst/>
          </a:prstGeo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fontAlgn="auto">
              <a:spcAft>
                <a:spcPts val="0"/>
              </a:spcAft>
            </a:pPr>
            <a:r>
              <a:rPr lang="fr-FR" sz="2400" dirty="0">
                <a:solidFill>
                  <a:srgbClr val="FFCC66"/>
                </a:solidFill>
                <a:latin typeface="Arial Narrow" panose="020B0606020202030204" pitchFamily="34" charset="0"/>
              </a:rPr>
              <a:t>Nos perspectives d’amélioration et projets en 2025</a:t>
            </a:r>
          </a:p>
        </p:txBody>
      </p:sp>
      <p:sp>
        <p:nvSpPr>
          <p:cNvPr id="5" name="ZoneTexte 4">
            <a:extLst>
              <a:ext uri="{FF2B5EF4-FFF2-40B4-BE49-F238E27FC236}">
                <a16:creationId xmlns:a16="http://schemas.microsoft.com/office/drawing/2014/main" id="{2E598ABC-13EC-5F27-2006-59FF8EEE6766}"/>
              </a:ext>
            </a:extLst>
          </p:cNvPr>
          <p:cNvSpPr txBox="1"/>
          <p:nvPr/>
        </p:nvSpPr>
        <p:spPr>
          <a:xfrm>
            <a:off x="341276" y="1115259"/>
            <a:ext cx="8229600" cy="5225277"/>
          </a:xfrm>
          <a:prstGeom prst="rect">
            <a:avLst/>
          </a:prstGeom>
          <a:noFill/>
        </p:spPr>
        <p:txBody>
          <a:bodyPr wrap="square" rtlCol="0">
            <a:spAutoFit/>
          </a:bodyPr>
          <a:lstStyle/>
          <a:p>
            <a:pPr algn="l">
              <a:buNone/>
            </a:pPr>
            <a:r>
              <a:rPr lang="fr-FR" sz="1600" b="1" u="sng" dirty="0">
                <a:solidFill>
                  <a:srgbClr val="365F91"/>
                </a:solidFill>
                <a:effectLst/>
                <a:uFill>
                  <a:solidFill>
                    <a:srgbClr val="FFCC66"/>
                  </a:solidFill>
                </a:uFill>
                <a:latin typeface="Arial Narrow" panose="020B0606020202030204" pitchFamily="34" charset="0"/>
                <a:ea typeface="Calibri" panose="020F0502020204030204" pitchFamily="34" charset="0"/>
              </a:rPr>
              <a:t>Au cours du premier semestre :</a:t>
            </a:r>
            <a:r>
              <a:rPr lang="fr-FR" sz="1600" b="1" dirty="0">
                <a:solidFill>
                  <a:srgbClr val="595959"/>
                </a:solidFill>
                <a:effectLst/>
                <a:latin typeface="Arial Narrow" panose="020B0606020202030204" pitchFamily="34" charset="0"/>
                <a:ea typeface="Calibri" panose="020F0502020204030204" pitchFamily="34" charset="0"/>
              </a:rPr>
              <a:t> </a:t>
            </a:r>
          </a:p>
          <a:p>
            <a:pPr algn="l">
              <a:buNone/>
            </a:pPr>
            <a:endParaRPr lang="fr-FR" sz="800" dirty="0">
              <a:effectLst/>
              <a:latin typeface="Arial" panose="020B0604020202020204" pitchFamily="34" charset="0"/>
              <a:ea typeface="Calibri" panose="020F0502020204030204" pitchFamily="34" charset="0"/>
            </a:endParaRP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2000" dirty="0">
                <a:solidFill>
                  <a:schemeClr val="accent1">
                    <a:lumMod val="75000"/>
                  </a:schemeClr>
                </a:solidFill>
                <a:effectLst/>
                <a:latin typeface="Arial Narrow" panose="020B0606020202030204" pitchFamily="34" charset="0"/>
                <a:ea typeface="Calibri" panose="020F0502020204030204" pitchFamily="34" charset="0"/>
              </a:rPr>
              <a:t>Présentation des résultats de l’enquête de satisfaction </a:t>
            </a:r>
            <a:r>
              <a:rPr lang="fr-FR" sz="2000" b="0" dirty="0">
                <a:solidFill>
                  <a:schemeClr val="accent1">
                    <a:lumMod val="75000"/>
                  </a:schemeClr>
                </a:solidFill>
                <a:effectLst/>
                <a:latin typeface="Arial Narrow" panose="020B0606020202030204" pitchFamily="34" charset="0"/>
                <a:ea typeface="Calibri" panose="020F0502020204030204" pitchFamily="34" charset="0"/>
              </a:rPr>
              <a:t>diffusée début 2024 (aux personnes protégées, aux professionnels et aux administrateurs) . A l’occasion de la diffusion des résultats, la direction a sollicité les personnes protégées pour participer à des groupes d’expression :  30 personnes protégées se sont portées volontaires sur l’ensemble du département. </a:t>
            </a:r>
          </a:p>
          <a:p>
            <a:pPr algn="l">
              <a:lnSpc>
                <a:spcPct val="150000"/>
              </a:lnSpc>
              <a:spcAft>
                <a:spcPts val="800"/>
              </a:spcAft>
              <a:buNone/>
            </a:pPr>
            <a:endParaRPr lang="fr-FR" sz="1200" b="0" dirty="0">
              <a:solidFill>
                <a:schemeClr val="accent1">
                  <a:lumMod val="75000"/>
                </a:schemeClr>
              </a:solidFill>
              <a:effectLst/>
              <a:latin typeface="Arial Narrow" panose="020B0606020202030204" pitchFamily="34" charset="0"/>
              <a:ea typeface="Calibri" panose="020F0502020204030204" pitchFamily="34" charset="0"/>
            </a:endParaRPr>
          </a:p>
          <a:p>
            <a:pPr algn="l">
              <a:lnSpc>
                <a:spcPct val="150000"/>
              </a:lnSpc>
              <a:spcAft>
                <a:spcPts val="800"/>
              </a:spcAft>
              <a:buNone/>
            </a:pPr>
            <a:r>
              <a:rPr lang="fr-FR" sz="20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2000" dirty="0">
                <a:solidFill>
                  <a:schemeClr val="accent1">
                    <a:lumMod val="75000"/>
                  </a:schemeClr>
                </a:solidFill>
                <a:effectLst/>
                <a:latin typeface="Arial Narrow" panose="020B0606020202030204" pitchFamily="34" charset="0"/>
                <a:ea typeface="Calibri" panose="020F0502020204030204" pitchFamily="34" charset="0"/>
              </a:rPr>
              <a:t>Lancement d’une enquête sur les risques psycho-sociaux </a:t>
            </a:r>
            <a:r>
              <a:rPr lang="fr-FR" sz="2000" b="0" dirty="0">
                <a:solidFill>
                  <a:schemeClr val="accent1">
                    <a:lumMod val="75000"/>
                  </a:schemeClr>
                </a:solidFill>
                <a:effectLst/>
                <a:latin typeface="Arial Narrow" panose="020B0606020202030204" pitchFamily="34" charset="0"/>
                <a:ea typeface="Calibri" panose="020F0502020204030204" pitchFamily="34" charset="0"/>
              </a:rPr>
              <a:t>auprès des salariés (soutenue par le préventeur de Santé 72). L’examen des réponses est en cours et fera l’objet d’une restitution aux salariés, administrateurs pour lancement des actions correctrices si nécessaire. </a:t>
            </a:r>
          </a:p>
        </p:txBody>
      </p:sp>
      <p:sp>
        <p:nvSpPr>
          <p:cNvPr id="10" name="Espace réservé du pied de page 2">
            <a:extLst>
              <a:ext uri="{FF2B5EF4-FFF2-40B4-BE49-F238E27FC236}">
                <a16:creationId xmlns:a16="http://schemas.microsoft.com/office/drawing/2014/main" id="{53C4C8B8-9652-178D-C35F-DDBC4C5359F8}"/>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3031002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76BBF-1A49-E9F5-DA9D-3A5C24B5B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25042D-D5CA-359C-3C6A-4706A51BB88E}"/>
              </a:ext>
            </a:extLst>
          </p:cNvPr>
          <p:cNvSpPr>
            <a:spLocks noGrp="1"/>
          </p:cNvSpPr>
          <p:nvPr>
            <p:ph type="title"/>
          </p:nvPr>
        </p:nvSpPr>
        <p:spPr>
          <a:xfrm>
            <a:off x="457200" y="274638"/>
            <a:ext cx="8229600" cy="706091"/>
          </a:xfrm>
        </p:spPr>
        <p:txBody>
          <a:bodyPr>
            <a:normAutofit fontScale="90000"/>
          </a:bodyPr>
          <a:lstStyle/>
          <a:p>
            <a:r>
              <a:rPr lang="fr-FR" b="1" dirty="0"/>
              <a:t> </a:t>
            </a:r>
            <a:br>
              <a:rPr lang="fr-FR" dirty="0"/>
            </a:br>
            <a:endParaRPr lang="fr-FR" dirty="0"/>
          </a:p>
        </p:txBody>
      </p:sp>
      <p:sp>
        <p:nvSpPr>
          <p:cNvPr id="4" name="Titre 1">
            <a:extLst>
              <a:ext uri="{FF2B5EF4-FFF2-40B4-BE49-F238E27FC236}">
                <a16:creationId xmlns:a16="http://schemas.microsoft.com/office/drawing/2014/main" id="{75745A6E-3E20-AC77-4462-886EC7B9C9C9}"/>
              </a:ext>
            </a:extLst>
          </p:cNvPr>
          <p:cNvSpPr txBox="1">
            <a:spLocks/>
          </p:cNvSpPr>
          <p:nvPr/>
        </p:nvSpPr>
        <p:spPr>
          <a:xfrm>
            <a:off x="341276" y="188640"/>
            <a:ext cx="8461448" cy="529009"/>
          </a:xfrm>
          <a:prstGeom prst="rect">
            <a:avLst/>
          </a:prstGeo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fontAlgn="auto">
              <a:spcAft>
                <a:spcPts val="0"/>
              </a:spcAft>
            </a:pPr>
            <a:r>
              <a:rPr lang="fr-FR" sz="1800" b="0" i="1" dirty="0">
                <a:solidFill>
                  <a:srgbClr val="FFCC66"/>
                </a:solidFill>
                <a:latin typeface="Arial Narrow" panose="020B0606020202030204" pitchFamily="34" charset="0"/>
              </a:rPr>
              <a:t>(suite)</a:t>
            </a:r>
            <a:r>
              <a:rPr lang="fr-FR" sz="2000" i="1" dirty="0">
                <a:solidFill>
                  <a:srgbClr val="FFCC66"/>
                </a:solidFill>
                <a:latin typeface="Arial Narrow" panose="020B0606020202030204" pitchFamily="34" charset="0"/>
              </a:rPr>
              <a:t> </a:t>
            </a:r>
            <a:r>
              <a:rPr lang="fr-FR" sz="2400" dirty="0">
                <a:solidFill>
                  <a:srgbClr val="FFCC66"/>
                </a:solidFill>
                <a:latin typeface="Arial Narrow" panose="020B0606020202030204" pitchFamily="34" charset="0"/>
              </a:rPr>
              <a:t>Nos perspectives d’amélioration et projets en 2025</a:t>
            </a:r>
          </a:p>
        </p:txBody>
      </p:sp>
      <p:sp>
        <p:nvSpPr>
          <p:cNvPr id="5" name="ZoneTexte 4">
            <a:extLst>
              <a:ext uri="{FF2B5EF4-FFF2-40B4-BE49-F238E27FC236}">
                <a16:creationId xmlns:a16="http://schemas.microsoft.com/office/drawing/2014/main" id="{12264C68-226E-AAB1-40A8-73E435E30C95}"/>
              </a:ext>
            </a:extLst>
          </p:cNvPr>
          <p:cNvSpPr txBox="1"/>
          <p:nvPr/>
        </p:nvSpPr>
        <p:spPr>
          <a:xfrm>
            <a:off x="341276" y="1124744"/>
            <a:ext cx="8229600" cy="4872039"/>
          </a:xfrm>
          <a:prstGeom prst="rect">
            <a:avLst/>
          </a:prstGeom>
          <a:noFill/>
        </p:spPr>
        <p:txBody>
          <a:bodyPr wrap="square" rtlCol="0">
            <a:spAutoFit/>
          </a:bodyPr>
          <a:lstStyle/>
          <a:p>
            <a:pPr algn="l">
              <a:buNone/>
            </a:pPr>
            <a:r>
              <a:rPr lang="fr-FR" sz="1400" b="0" i="1" dirty="0">
                <a:solidFill>
                  <a:srgbClr val="365F91"/>
                </a:solidFill>
                <a:uFill>
                  <a:solidFill>
                    <a:srgbClr val="FFCC66"/>
                  </a:solidFill>
                </a:uFill>
                <a:latin typeface="Arial Narrow" panose="020B0606020202030204" pitchFamily="34" charset="0"/>
                <a:ea typeface="Calibri" panose="020F0502020204030204" pitchFamily="34" charset="0"/>
              </a:rPr>
              <a:t>(suite) </a:t>
            </a:r>
            <a:r>
              <a:rPr lang="fr-FR" sz="1600" u="sng" dirty="0">
                <a:solidFill>
                  <a:srgbClr val="365F91"/>
                </a:solidFill>
                <a:uFill>
                  <a:solidFill>
                    <a:srgbClr val="FFCC66"/>
                  </a:solidFill>
                </a:uFill>
                <a:latin typeface="Arial Narrow" panose="020B0606020202030204" pitchFamily="34" charset="0"/>
                <a:ea typeface="Calibri" panose="020F0502020204030204" pitchFamily="34" charset="0"/>
              </a:rPr>
              <a:t> </a:t>
            </a:r>
            <a:r>
              <a:rPr lang="fr-FR" sz="1600" b="1" u="sng" dirty="0">
                <a:solidFill>
                  <a:srgbClr val="365F91"/>
                </a:solidFill>
                <a:effectLst/>
                <a:uFill>
                  <a:solidFill>
                    <a:srgbClr val="FFCC66"/>
                  </a:solidFill>
                </a:uFill>
                <a:latin typeface="Arial Narrow" panose="020B0606020202030204" pitchFamily="34" charset="0"/>
                <a:ea typeface="Calibri" panose="020F0502020204030204" pitchFamily="34" charset="0"/>
              </a:rPr>
              <a:t>Au cours du premier semestre :</a:t>
            </a:r>
            <a:r>
              <a:rPr lang="fr-FR" sz="1600" b="1" dirty="0">
                <a:solidFill>
                  <a:srgbClr val="595959"/>
                </a:solidFill>
                <a:effectLst/>
                <a:latin typeface="Arial Narrow" panose="020B0606020202030204" pitchFamily="34" charset="0"/>
                <a:ea typeface="Calibri" panose="020F0502020204030204" pitchFamily="34" charset="0"/>
              </a:rPr>
              <a:t> </a:t>
            </a:r>
          </a:p>
          <a:p>
            <a:pPr algn="l">
              <a:buNone/>
            </a:pPr>
            <a:endParaRPr lang="fr-FR" sz="800" dirty="0">
              <a:effectLst/>
              <a:latin typeface="Arial" panose="020B0604020202020204" pitchFamily="34" charset="0"/>
              <a:ea typeface="Calibri" panose="020F0502020204030204" pitchFamily="34" charset="0"/>
            </a:endParaRP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dirty="0">
                <a:solidFill>
                  <a:schemeClr val="accent1">
                    <a:lumMod val="75000"/>
                  </a:schemeClr>
                </a:solidFill>
                <a:effectLst/>
                <a:latin typeface="Arial Narrow" panose="020B0606020202030204" pitchFamily="34" charset="0"/>
                <a:ea typeface="Calibri" panose="020F0502020204030204" pitchFamily="34" charset="0"/>
              </a:rPr>
              <a:t>Mise en place du poste de Tutorat / Volance </a:t>
            </a:r>
            <a:r>
              <a:rPr lang="fr-FR" sz="1800" b="0" dirty="0">
                <a:solidFill>
                  <a:schemeClr val="accent1">
                    <a:lumMod val="75000"/>
                  </a:schemeClr>
                </a:solidFill>
                <a:effectLst/>
                <a:latin typeface="Arial Narrow" panose="020B0606020202030204" pitchFamily="34" charset="0"/>
                <a:ea typeface="Calibri" panose="020F0502020204030204" pitchFamily="34" charset="0"/>
              </a:rPr>
              <a:t>(1 ETP qui repose sur 2 DMJPM) pour favoriser la formation et l’intégration des nouveaux DMJPM et soutenir l’activité en cas d’absence imprévue.</a:t>
            </a: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dirty="0">
                <a:solidFill>
                  <a:schemeClr val="accent1">
                    <a:lumMod val="75000"/>
                  </a:schemeClr>
                </a:solidFill>
                <a:effectLst/>
                <a:latin typeface="Arial Narrow" panose="020B0606020202030204" pitchFamily="34" charset="0"/>
                <a:ea typeface="Calibri" panose="020F0502020204030204" pitchFamily="34" charset="0"/>
              </a:rPr>
              <a:t>Création d’une Charte BIENTRAITANCE </a:t>
            </a:r>
            <a:r>
              <a:rPr lang="fr-FR" sz="1800" b="0" dirty="0">
                <a:solidFill>
                  <a:schemeClr val="accent1">
                    <a:lumMod val="75000"/>
                  </a:schemeClr>
                </a:solidFill>
                <a:effectLst/>
                <a:latin typeface="Arial Narrow" panose="020B0606020202030204" pitchFamily="34" charset="0"/>
                <a:ea typeface="Calibri" panose="020F0502020204030204" pitchFamily="34" charset="0"/>
              </a:rPr>
              <a:t>: résultat du travail d’un groupe pluridisciplinaire qui s’est réuni à 3 reprises.</a:t>
            </a: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dirty="0">
                <a:solidFill>
                  <a:schemeClr val="accent1">
                    <a:lumMod val="75000"/>
                  </a:schemeClr>
                </a:solidFill>
                <a:effectLst/>
                <a:latin typeface="Arial Narrow" panose="020B0606020202030204" pitchFamily="34" charset="0"/>
                <a:ea typeface="Calibri" panose="020F0502020204030204" pitchFamily="34" charset="0"/>
              </a:rPr>
              <a:t>Changement de prestataire informatique</a:t>
            </a:r>
            <a:r>
              <a:rPr lang="fr-FR" sz="1800" b="0" dirty="0">
                <a:solidFill>
                  <a:schemeClr val="accent1">
                    <a:lumMod val="75000"/>
                  </a:schemeClr>
                </a:solidFill>
                <a:effectLst/>
                <a:latin typeface="Arial Narrow" panose="020B0606020202030204" pitchFamily="34" charset="0"/>
                <a:ea typeface="Calibri" panose="020F0502020204030204" pitchFamily="34" charset="0"/>
              </a:rPr>
              <a:t> pour renforcer la cybersécurité et avoir une meilleure gestion du parc informatique.</a:t>
            </a:r>
          </a:p>
          <a:p>
            <a:pPr algn="just">
              <a:lnSpc>
                <a:spcPct val="150000"/>
              </a:lnSpc>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rPr>
              <a:t>Sous l’impulsion de notre présidente et avec l’aide des administrateurs, </a:t>
            </a:r>
            <a:r>
              <a:rPr lang="fr-FR" sz="1800"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rPr>
              <a:t>mise en œuvre d’actions de communication </a:t>
            </a:r>
            <a:r>
              <a:rPr lang="fr-FR" sz="1800" b="0"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rPr>
              <a:t>pour faire connaitre notre association et métier, favoriser le renouvellement des administrateurs et développer le partenariat.</a:t>
            </a:r>
            <a:endParaRPr lang="fr-FR" sz="1800" b="0" dirty="0">
              <a:solidFill>
                <a:schemeClr val="accent1">
                  <a:lumMod val="75000"/>
                </a:schemeClr>
              </a:solidFill>
              <a:latin typeface="Arial Narrow" panose="020B0606020202030204" pitchFamily="34" charset="0"/>
            </a:endParaRPr>
          </a:p>
        </p:txBody>
      </p:sp>
      <p:sp>
        <p:nvSpPr>
          <p:cNvPr id="10" name="Espace réservé du pied de page 2">
            <a:extLst>
              <a:ext uri="{FF2B5EF4-FFF2-40B4-BE49-F238E27FC236}">
                <a16:creationId xmlns:a16="http://schemas.microsoft.com/office/drawing/2014/main" id="{E0498A09-55EB-DEB0-095D-82AC5F11FEBC}"/>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2768552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8962F-2E23-CFCB-27C6-C914388A02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B93246-A34C-9363-CB88-6CC1D006E4FC}"/>
              </a:ext>
            </a:extLst>
          </p:cNvPr>
          <p:cNvSpPr>
            <a:spLocks noGrp="1"/>
          </p:cNvSpPr>
          <p:nvPr>
            <p:ph type="title"/>
          </p:nvPr>
        </p:nvSpPr>
        <p:spPr>
          <a:xfrm>
            <a:off x="457200" y="274638"/>
            <a:ext cx="8229600" cy="706091"/>
          </a:xfrm>
        </p:spPr>
        <p:txBody>
          <a:bodyPr>
            <a:normAutofit fontScale="90000"/>
          </a:bodyPr>
          <a:lstStyle/>
          <a:p>
            <a:r>
              <a:rPr lang="fr-FR" b="1" dirty="0"/>
              <a:t> </a:t>
            </a:r>
            <a:br>
              <a:rPr lang="fr-FR" dirty="0"/>
            </a:br>
            <a:endParaRPr lang="fr-FR" dirty="0"/>
          </a:p>
        </p:txBody>
      </p:sp>
      <p:sp>
        <p:nvSpPr>
          <p:cNvPr id="4" name="Titre 1">
            <a:extLst>
              <a:ext uri="{FF2B5EF4-FFF2-40B4-BE49-F238E27FC236}">
                <a16:creationId xmlns:a16="http://schemas.microsoft.com/office/drawing/2014/main" id="{B28AB3B8-6A2B-1943-4FB8-5F994DF7CCD3}"/>
              </a:ext>
            </a:extLst>
          </p:cNvPr>
          <p:cNvSpPr txBox="1">
            <a:spLocks/>
          </p:cNvSpPr>
          <p:nvPr/>
        </p:nvSpPr>
        <p:spPr>
          <a:xfrm>
            <a:off x="341276" y="188640"/>
            <a:ext cx="8461448" cy="566121"/>
          </a:xfrm>
          <a:prstGeom prst="rect">
            <a:avLst/>
          </a:prstGeom>
          <a:solidFill>
            <a:schemeClr val="accent1">
              <a:lumMod val="50000"/>
            </a:schemeClr>
          </a:solidFill>
          <a:ln>
            <a:solidFill>
              <a:srgbClr val="FFCC66"/>
            </a:solidFill>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fontAlgn="auto">
              <a:spcAft>
                <a:spcPts val="0"/>
              </a:spcAft>
            </a:pPr>
            <a:r>
              <a:rPr lang="fr-FR" sz="1800" b="0" i="1" dirty="0">
                <a:solidFill>
                  <a:srgbClr val="FFCC66"/>
                </a:solidFill>
                <a:latin typeface="Arial Narrow" panose="020B0606020202030204" pitchFamily="34" charset="0"/>
              </a:rPr>
              <a:t>(suite) </a:t>
            </a:r>
            <a:r>
              <a:rPr lang="fr-FR" sz="2400" dirty="0">
                <a:solidFill>
                  <a:srgbClr val="FFCC66"/>
                </a:solidFill>
                <a:latin typeface="Arial Narrow" panose="020B0606020202030204" pitchFamily="34" charset="0"/>
              </a:rPr>
              <a:t>Nos perspectives d’amélioration continue en 2025</a:t>
            </a:r>
          </a:p>
        </p:txBody>
      </p:sp>
      <p:sp>
        <p:nvSpPr>
          <p:cNvPr id="5" name="ZoneTexte 4">
            <a:extLst>
              <a:ext uri="{FF2B5EF4-FFF2-40B4-BE49-F238E27FC236}">
                <a16:creationId xmlns:a16="http://schemas.microsoft.com/office/drawing/2014/main" id="{C65F6F66-005C-C28D-B31F-1287ACC3F11A}"/>
              </a:ext>
            </a:extLst>
          </p:cNvPr>
          <p:cNvSpPr txBox="1"/>
          <p:nvPr/>
        </p:nvSpPr>
        <p:spPr>
          <a:xfrm>
            <a:off x="332173" y="980729"/>
            <a:ext cx="8229600" cy="4873385"/>
          </a:xfrm>
          <a:prstGeom prst="rect">
            <a:avLst/>
          </a:prstGeom>
          <a:noFill/>
        </p:spPr>
        <p:txBody>
          <a:bodyPr wrap="square" rtlCol="0">
            <a:spAutoFit/>
          </a:bodyPr>
          <a:lstStyle/>
          <a:p>
            <a:pPr algn="l">
              <a:buNone/>
            </a:pPr>
            <a:r>
              <a:rPr lang="fr-FR" sz="1600" b="1" u="sng" dirty="0">
                <a:solidFill>
                  <a:srgbClr val="365F91"/>
                </a:solidFill>
                <a:effectLst/>
                <a:uFill>
                  <a:solidFill>
                    <a:srgbClr val="FFCC66"/>
                  </a:solidFill>
                </a:uFill>
                <a:latin typeface="Arial Narrow" panose="020B0606020202030204" pitchFamily="34" charset="0"/>
                <a:ea typeface="Calibri" panose="020F0502020204030204" pitchFamily="34" charset="0"/>
              </a:rPr>
              <a:t>Au cours du second semestre :</a:t>
            </a:r>
            <a:r>
              <a:rPr lang="fr-FR" sz="1600" b="1" dirty="0">
                <a:solidFill>
                  <a:srgbClr val="595959"/>
                </a:solidFill>
                <a:effectLst/>
                <a:latin typeface="Arial Narrow" panose="020B0606020202030204" pitchFamily="34" charset="0"/>
                <a:ea typeface="Calibri" panose="020F0502020204030204" pitchFamily="34" charset="0"/>
              </a:rPr>
              <a:t> </a:t>
            </a:r>
          </a:p>
          <a:p>
            <a:pPr algn="l">
              <a:buNone/>
            </a:pPr>
            <a:endParaRPr lang="fr-FR" sz="1600" b="1" dirty="0">
              <a:solidFill>
                <a:srgbClr val="595959"/>
              </a:solidFill>
              <a:effectLst/>
              <a:latin typeface="Arial Narrow" panose="020B0606020202030204" pitchFamily="34" charset="0"/>
              <a:ea typeface="Calibri" panose="020F0502020204030204" pitchFamily="34" charset="0"/>
            </a:endParaRPr>
          </a:p>
          <a:p>
            <a:pPr algn="l">
              <a:buNone/>
            </a:pPr>
            <a:endParaRPr lang="fr-FR" sz="800" dirty="0">
              <a:effectLst/>
              <a:latin typeface="Arial" panose="020B0604020202020204" pitchFamily="34" charset="0"/>
              <a:ea typeface="Calibri" panose="020F0502020204030204" pitchFamily="34" charset="0"/>
            </a:endParaRPr>
          </a:p>
          <a:p>
            <a:pPr algn="l">
              <a:lnSpc>
                <a:spcPct val="150000"/>
              </a:lnSpc>
              <a:spcAft>
                <a:spcPts val="800"/>
              </a:spcAft>
              <a:buNone/>
            </a:pPr>
            <a:r>
              <a:rPr lang="fr-FR" sz="20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b="0" dirty="0">
                <a:solidFill>
                  <a:schemeClr val="accent1">
                    <a:lumMod val="75000"/>
                  </a:schemeClr>
                </a:solidFill>
                <a:effectLst/>
                <a:latin typeface="Arial Narrow" panose="020B0606020202030204" pitchFamily="34" charset="0"/>
                <a:ea typeface="Calibri" panose="020F0502020204030204" pitchFamily="34" charset="0"/>
              </a:rPr>
              <a:t>Finaliser le CPOM avec nos financeurs </a:t>
            </a:r>
            <a:endParaRPr lang="fr-FR" sz="1800" b="0" dirty="0">
              <a:solidFill>
                <a:schemeClr val="accent1">
                  <a:lumMod val="75000"/>
                </a:schemeClr>
              </a:solidFill>
              <a:effectLst/>
              <a:latin typeface="Arial" panose="020B0604020202020204" pitchFamily="34" charset="0"/>
              <a:ea typeface="Calibri" panose="020F0502020204030204" pitchFamily="34" charset="0"/>
            </a:endParaRP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b="0" dirty="0">
                <a:solidFill>
                  <a:schemeClr val="accent1">
                    <a:lumMod val="75000"/>
                  </a:schemeClr>
                </a:solidFill>
                <a:effectLst/>
                <a:latin typeface="Arial Narrow" panose="020B0606020202030204" pitchFamily="34" charset="0"/>
                <a:ea typeface="Calibri" panose="020F0502020204030204" pitchFamily="34" charset="0"/>
              </a:rPr>
              <a:t>Mise en place d’un groupe de travail sur la prévention des risques liés à l’activité.</a:t>
            </a: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 </a:t>
            </a:r>
            <a:r>
              <a:rPr lang="fr-FR" sz="1800" b="0" dirty="0">
                <a:solidFill>
                  <a:schemeClr val="accent1">
                    <a:lumMod val="75000"/>
                  </a:schemeClr>
                </a:solidFill>
                <a:latin typeface="Arial Narrow" panose="020B0606020202030204" pitchFamily="34" charset="0"/>
                <a:ea typeface="Calibri" panose="020F0502020204030204" pitchFamily="34" charset="0"/>
              </a:rPr>
              <a:t>Animer les groupes d’expression des personnes protégées avec des administrateurs et des salariés.</a:t>
            </a:r>
            <a:endParaRPr lang="fr-FR" sz="1800" b="0" dirty="0">
              <a:solidFill>
                <a:schemeClr val="accent1">
                  <a:lumMod val="75000"/>
                </a:schemeClr>
              </a:solidFill>
              <a:effectLst/>
              <a:latin typeface="Arial" panose="020B0604020202020204" pitchFamily="34" charset="0"/>
              <a:ea typeface="Calibri" panose="020F0502020204030204" pitchFamily="34" charset="0"/>
            </a:endParaRPr>
          </a:p>
          <a:p>
            <a:pPr algn="l">
              <a:lnSpc>
                <a:spcPct val="150000"/>
              </a:lnSpc>
              <a:spcAft>
                <a:spcPts val="800"/>
              </a:spcAft>
              <a:buNone/>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b="0" dirty="0">
                <a:solidFill>
                  <a:schemeClr val="accent1">
                    <a:lumMod val="75000"/>
                  </a:schemeClr>
                </a:solidFill>
                <a:effectLst/>
                <a:latin typeface="Arial Narrow" panose="020B0606020202030204" pitchFamily="34" charset="0"/>
                <a:ea typeface="Calibri" panose="020F0502020204030204" pitchFamily="34" charset="0"/>
              </a:rPr>
              <a:t>Actualisation et création de nombreuses procédures et modes opératoires en lien  avec les nouvelles préconisations de l’HAS </a:t>
            </a:r>
            <a:r>
              <a:rPr lang="fr-FR" sz="1800" b="0" i="1" dirty="0">
                <a:solidFill>
                  <a:schemeClr val="accent1">
                    <a:lumMod val="75000"/>
                  </a:schemeClr>
                </a:solidFill>
                <a:effectLst/>
                <a:latin typeface="Arial Narrow" panose="020B0606020202030204" pitchFamily="34" charset="0"/>
                <a:ea typeface="Calibri" panose="020F0502020204030204" pitchFamily="34" charset="0"/>
              </a:rPr>
              <a:t>« accompagner une personne protégée ».</a:t>
            </a:r>
            <a:endParaRPr lang="fr-FR" sz="1800" b="0" i="1" dirty="0">
              <a:solidFill>
                <a:schemeClr val="accent1">
                  <a:lumMod val="75000"/>
                </a:schemeClr>
              </a:solidFill>
              <a:effectLst/>
              <a:latin typeface="Arial" panose="020B0604020202020204" pitchFamily="34" charset="0"/>
              <a:ea typeface="Calibri" panose="020F0502020204030204" pitchFamily="34" charset="0"/>
            </a:endParaRPr>
          </a:p>
          <a:p>
            <a:pPr algn="l">
              <a:lnSpc>
                <a:spcPct val="150000"/>
              </a:lnSpc>
              <a:spcAft>
                <a:spcPts val="800"/>
              </a:spcAft>
            </a:pPr>
            <a:r>
              <a:rPr lang="fr-FR" sz="1800" b="0" dirty="0">
                <a:solidFill>
                  <a:schemeClr val="accent1">
                    <a:lumMod val="75000"/>
                  </a:schemeClr>
                </a:solidFill>
                <a:effectLst/>
                <a:latin typeface="Arial Narrow" panose="020B0606020202030204" pitchFamily="34" charset="0"/>
                <a:ea typeface="Calibri" panose="020F0502020204030204" pitchFamily="34" charset="0"/>
                <a:sym typeface="Wingdings" panose="05000000000000000000" pitchFamily="2" charset="2"/>
              </a:rPr>
              <a:t></a:t>
            </a:r>
            <a:r>
              <a:rPr lang="fr-FR" sz="1800" b="0" dirty="0">
                <a:solidFill>
                  <a:schemeClr val="accent1">
                    <a:lumMod val="75000"/>
                  </a:schemeClr>
                </a:solidFill>
                <a:effectLst/>
                <a:latin typeface="Arial Narrow" panose="020B0606020202030204" pitchFamily="34" charset="0"/>
                <a:ea typeface="Calibri" panose="020F0502020204030204" pitchFamily="34" charset="0"/>
              </a:rPr>
              <a:t>Commencer à élaborer le nouveau projet de service en retravaillant les axes stratégiques pour qu’il soit finalisé en 2026.</a:t>
            </a:r>
            <a:endParaRPr lang="fr-FR" sz="1800" b="0" dirty="0">
              <a:solidFill>
                <a:schemeClr val="accent1">
                  <a:lumMod val="75000"/>
                </a:schemeClr>
              </a:solidFill>
              <a:effectLst/>
              <a:latin typeface="Arial" panose="020B0604020202020204" pitchFamily="34" charset="0"/>
              <a:ea typeface="Calibri" panose="020F0502020204030204" pitchFamily="34" charset="0"/>
            </a:endParaRPr>
          </a:p>
          <a:p>
            <a:pPr algn="l">
              <a:lnSpc>
                <a:spcPct val="150000"/>
              </a:lnSpc>
              <a:spcAft>
                <a:spcPts val="800"/>
              </a:spcAft>
              <a:buNone/>
            </a:pPr>
            <a:endParaRPr lang="fr-FR" sz="1400" b="0" dirty="0">
              <a:solidFill>
                <a:schemeClr val="accent1">
                  <a:lumMod val="75000"/>
                </a:schemeClr>
              </a:solidFill>
              <a:latin typeface="Arial Narrow" panose="020B0606020202030204" pitchFamily="34" charset="0"/>
            </a:endParaRPr>
          </a:p>
        </p:txBody>
      </p:sp>
      <p:sp>
        <p:nvSpPr>
          <p:cNvPr id="10" name="Espace réservé du pied de page 2">
            <a:extLst>
              <a:ext uri="{FF2B5EF4-FFF2-40B4-BE49-F238E27FC236}">
                <a16:creationId xmlns:a16="http://schemas.microsoft.com/office/drawing/2014/main" id="{22A66CD9-5CA0-3A2A-C2E7-35260CB6A29B}"/>
              </a:ext>
            </a:extLst>
          </p:cNvPr>
          <p:cNvSpPr>
            <a:spLocks noGrp="1"/>
          </p:cNvSpPr>
          <p:nvPr>
            <p:ph type="ftr" sz="quarter" idx="11"/>
          </p:nvPr>
        </p:nvSpPr>
        <p:spPr>
          <a:xfrm>
            <a:off x="7380312" y="6414792"/>
            <a:ext cx="1763688" cy="365125"/>
          </a:xfrm>
        </p:spPr>
        <p:txBody>
          <a:bodyPr/>
          <a:lstStyle/>
          <a:p>
            <a:pPr>
              <a:defRPr/>
            </a:pPr>
            <a:r>
              <a:rPr lang="fr-FR" sz="800" b="0" i="1" dirty="0">
                <a:solidFill>
                  <a:schemeClr val="tx2"/>
                </a:solidFill>
                <a:latin typeface="Arial Narrow" panose="020B0606020202030204" pitchFamily="34" charset="0"/>
              </a:rPr>
              <a:t>Rapport  ATH sur l’activité 2024</a:t>
            </a:r>
          </a:p>
        </p:txBody>
      </p:sp>
    </p:spTree>
    <p:extLst>
      <p:ext uri="{BB962C8B-B14F-4D97-AF65-F5344CB8AC3E}">
        <p14:creationId xmlns:p14="http://schemas.microsoft.com/office/powerpoint/2010/main" val="3270572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467544" y="1340768"/>
            <a:ext cx="4680520" cy="4104456"/>
          </a:xfrm>
          <a:solidFill>
            <a:schemeClr val="accent1">
              <a:lumMod val="75000"/>
            </a:schemeClr>
          </a:solidFill>
        </p:spPr>
        <p:style>
          <a:lnRef idx="1">
            <a:schemeClr val="accent6"/>
          </a:lnRef>
          <a:fillRef idx="2">
            <a:schemeClr val="accent6"/>
          </a:fillRef>
          <a:effectRef idx="1">
            <a:schemeClr val="accent6"/>
          </a:effectRef>
          <a:fontRef idx="minor">
            <a:schemeClr val="dk1"/>
          </a:fontRef>
        </p:style>
        <p:txBody>
          <a:bodyPr anchor="t">
            <a:normAutofit/>
          </a:bodyPr>
          <a:lstStyle/>
          <a:p>
            <a:pPr marL="0" indent="0">
              <a:buNone/>
            </a:pPr>
            <a:endParaRPr lang="fr-FR" sz="1700" dirty="0"/>
          </a:p>
          <a:p>
            <a:pPr marL="0" indent="0">
              <a:buNone/>
            </a:pPr>
            <a:endParaRPr lang="fr-FR" sz="1700" dirty="0"/>
          </a:p>
          <a:p>
            <a:pPr marL="0" indent="0" algn="ctr">
              <a:buNone/>
            </a:pPr>
            <a:r>
              <a:rPr lang="fr-FR" sz="2800" b="1" dirty="0">
                <a:solidFill>
                  <a:srgbClr val="FFCC66"/>
                </a:solidFill>
                <a:latin typeface="Arial Narrow" panose="020B0606020202030204" pitchFamily="34" charset="0"/>
                <a:cs typeface="Arial" panose="020B0604020202020204" pitchFamily="34" charset="0"/>
              </a:rPr>
              <a:t>Rapport Financier</a:t>
            </a:r>
          </a:p>
          <a:p>
            <a:pPr marL="0" indent="0" algn="ctr">
              <a:buNone/>
            </a:pPr>
            <a:r>
              <a:rPr lang="fr-FR" sz="2800" b="1" dirty="0">
                <a:solidFill>
                  <a:srgbClr val="FFCC66"/>
                </a:solidFill>
                <a:latin typeface="Arial Narrow" panose="020B0606020202030204" pitchFamily="34" charset="0"/>
                <a:cs typeface="Arial" panose="020B0604020202020204" pitchFamily="34" charset="0"/>
              </a:rPr>
              <a:t> présenté par</a:t>
            </a:r>
          </a:p>
          <a:p>
            <a:pPr marL="0" indent="0" algn="ctr">
              <a:buNone/>
            </a:pPr>
            <a:r>
              <a:rPr lang="fr-FR" sz="2800" b="1" dirty="0">
                <a:solidFill>
                  <a:srgbClr val="FFCC66"/>
                </a:solidFill>
                <a:latin typeface="Arial Narrow" panose="020B0606020202030204" pitchFamily="34" charset="0"/>
                <a:cs typeface="Arial" panose="020B0604020202020204" pitchFamily="34" charset="0"/>
              </a:rPr>
              <a:t> </a:t>
            </a:r>
          </a:p>
          <a:p>
            <a:pPr marL="0" indent="0" algn="ctr">
              <a:buNone/>
            </a:pPr>
            <a:r>
              <a:rPr lang="fr-FR" sz="2800" b="1" dirty="0">
                <a:solidFill>
                  <a:srgbClr val="FFCC66"/>
                </a:solidFill>
                <a:latin typeface="Arial Narrow" panose="020B0606020202030204" pitchFamily="34" charset="0"/>
                <a:cs typeface="Arial" panose="020B0604020202020204" pitchFamily="34" charset="0"/>
              </a:rPr>
              <a:t>Monsieur Alain  GINGOLD</a:t>
            </a:r>
          </a:p>
          <a:p>
            <a:pPr marL="0" indent="0" algn="ctr">
              <a:buNone/>
            </a:pPr>
            <a:endParaRPr lang="fr-FR" sz="2800" b="1" dirty="0">
              <a:solidFill>
                <a:srgbClr val="FFCC66"/>
              </a:solidFill>
              <a:latin typeface="Arial Narrow" panose="020B0606020202030204" pitchFamily="34" charset="0"/>
              <a:cs typeface="Arial" panose="020B0604020202020204" pitchFamily="34" charset="0"/>
            </a:endParaRPr>
          </a:p>
          <a:p>
            <a:pPr marL="0" indent="0" algn="ctr">
              <a:buNone/>
            </a:pPr>
            <a:r>
              <a:rPr lang="fr-FR" sz="2800" b="1" dirty="0">
                <a:solidFill>
                  <a:srgbClr val="FFCC66"/>
                </a:solidFill>
                <a:latin typeface="Arial Narrow" panose="020B0606020202030204" pitchFamily="34" charset="0"/>
                <a:cs typeface="Arial" panose="020B0604020202020204" pitchFamily="34" charset="0"/>
              </a:rPr>
              <a:t>Trésorier</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Argent">
            <a:extLst>
              <a:ext uri="{FF2B5EF4-FFF2-40B4-BE49-F238E27FC236}">
                <a16:creationId xmlns:a16="http://schemas.microsoft.com/office/drawing/2014/main" id="{DDF03450-31D6-A4D8-5C15-FFDE4E7AF0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104" y="2060848"/>
            <a:ext cx="3127897" cy="3127897"/>
          </a:xfrm>
          <a:prstGeom prst="rect">
            <a:avLst/>
          </a:prstGeom>
        </p:spPr>
      </p:pic>
      <p:pic>
        <p:nvPicPr>
          <p:cNvPr id="4" name="Image 3" descr="fleur[1]">
            <a:extLst>
              <a:ext uri="{FF2B5EF4-FFF2-40B4-BE49-F238E27FC236}">
                <a16:creationId xmlns:a16="http://schemas.microsoft.com/office/drawing/2014/main" id="{9B8ADB49-706E-F60A-C1F7-FC873F518A1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264" y="188640"/>
            <a:ext cx="1378579" cy="1512168"/>
          </a:xfrm>
          <a:prstGeom prst="rect">
            <a:avLst/>
          </a:prstGeom>
          <a:noFill/>
          <a:ln>
            <a:noFill/>
          </a:ln>
        </p:spPr>
      </p:pic>
    </p:spTree>
    <p:extLst>
      <p:ext uri="{BB962C8B-B14F-4D97-AF65-F5344CB8AC3E}">
        <p14:creationId xmlns:p14="http://schemas.microsoft.com/office/powerpoint/2010/main" val="1385186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169C2D-AE1C-DE7A-AFDD-1D0C1D2F2BA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05DFB58-F632-4328-504E-3033CD438A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0AAA78EB-2E2C-4C61-AC1B-A1591330E8F4}"/>
              </a:ext>
            </a:extLst>
          </p:cNvPr>
          <p:cNvSpPr>
            <a:spLocks noGrp="1"/>
          </p:cNvSpPr>
          <p:nvPr>
            <p:ph idx="1"/>
          </p:nvPr>
        </p:nvSpPr>
        <p:spPr>
          <a:xfrm>
            <a:off x="467544" y="1340768"/>
            <a:ext cx="4680520" cy="4104456"/>
          </a:xfrm>
          <a:solidFill>
            <a:schemeClr val="accent1">
              <a:lumMod val="75000"/>
            </a:schemeClr>
          </a:solidFill>
        </p:spPr>
        <p:style>
          <a:lnRef idx="1">
            <a:schemeClr val="accent6"/>
          </a:lnRef>
          <a:fillRef idx="2">
            <a:schemeClr val="accent6"/>
          </a:fillRef>
          <a:effectRef idx="1">
            <a:schemeClr val="accent6"/>
          </a:effectRef>
          <a:fontRef idx="minor">
            <a:schemeClr val="dk1"/>
          </a:fontRef>
        </p:style>
        <p:txBody>
          <a:bodyPr anchor="t">
            <a:normAutofit/>
          </a:bodyPr>
          <a:lstStyle/>
          <a:p>
            <a:pPr marL="0" indent="0">
              <a:buNone/>
            </a:pPr>
            <a:endParaRPr lang="fr-FR" sz="1700" dirty="0"/>
          </a:p>
          <a:p>
            <a:pPr marL="0" indent="0">
              <a:buNone/>
            </a:pPr>
            <a:endParaRPr lang="fr-FR" sz="1700" dirty="0"/>
          </a:p>
          <a:p>
            <a:pPr marL="0" indent="0" algn="ctr">
              <a:buNone/>
            </a:pPr>
            <a:endParaRPr lang="fr-FR" sz="2800" dirty="0">
              <a:solidFill>
                <a:schemeClr val="accent1">
                  <a:lumMod val="50000"/>
                </a:schemeClr>
              </a:solidFill>
              <a:latin typeface="Arial Narrow" panose="020B0606020202030204" pitchFamily="34" charset="0"/>
              <a:cs typeface="Arial" panose="020B0604020202020204" pitchFamily="34" charset="0"/>
            </a:endParaRPr>
          </a:p>
          <a:p>
            <a:pPr marL="0" indent="0" algn="ctr">
              <a:buNone/>
            </a:pPr>
            <a:r>
              <a:rPr lang="fr-FR" sz="2800" b="1" dirty="0">
                <a:solidFill>
                  <a:srgbClr val="FFCC66"/>
                </a:solidFill>
                <a:latin typeface="Arial Narrow" panose="020B0606020202030204" pitchFamily="34" charset="0"/>
                <a:cs typeface="Arial" panose="020B0604020202020204" pitchFamily="34" charset="0"/>
              </a:rPr>
              <a:t>Rapport de </a:t>
            </a:r>
          </a:p>
          <a:p>
            <a:pPr marL="0" indent="0" algn="ctr">
              <a:buNone/>
            </a:pPr>
            <a:r>
              <a:rPr lang="fr-FR" sz="2800" b="1" dirty="0">
                <a:solidFill>
                  <a:srgbClr val="FFCC66"/>
                </a:solidFill>
                <a:latin typeface="Arial Narrow" panose="020B0606020202030204" pitchFamily="34" charset="0"/>
                <a:cs typeface="Arial" panose="020B0604020202020204" pitchFamily="34" charset="0"/>
              </a:rPr>
              <a:t>Madame le Commissaire </a:t>
            </a:r>
          </a:p>
          <a:p>
            <a:pPr marL="0" indent="0" algn="ctr">
              <a:buNone/>
            </a:pPr>
            <a:r>
              <a:rPr lang="fr-FR" sz="2800" b="1" dirty="0">
                <a:solidFill>
                  <a:srgbClr val="FFCC66"/>
                </a:solidFill>
                <a:latin typeface="Arial Narrow" panose="020B0606020202030204" pitchFamily="34" charset="0"/>
                <a:cs typeface="Arial" panose="020B0604020202020204" pitchFamily="34" charset="0"/>
              </a:rPr>
              <a:t>aux comptes</a:t>
            </a:r>
          </a:p>
        </p:txBody>
      </p:sp>
      <p:sp>
        <p:nvSpPr>
          <p:cNvPr id="12" name="Rectangle 11">
            <a:extLst>
              <a:ext uri="{FF2B5EF4-FFF2-40B4-BE49-F238E27FC236}">
                <a16:creationId xmlns:a16="http://schemas.microsoft.com/office/drawing/2014/main" id="{C34915DF-768B-4948-6038-E92D4A7EB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266AE6-C7E3-9F68-5084-0CDC5124D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A24C003-361E-8CDF-19D5-366CE9A31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AD23547-69BE-CFC3-E951-ECD34136D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 3" descr="fleur[1]">
            <a:extLst>
              <a:ext uri="{FF2B5EF4-FFF2-40B4-BE49-F238E27FC236}">
                <a16:creationId xmlns:a16="http://schemas.microsoft.com/office/drawing/2014/main" id="{71238E0A-81F4-DC52-E06F-784C4885FDE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264" y="188640"/>
            <a:ext cx="1378579" cy="1728192"/>
          </a:xfrm>
          <a:prstGeom prst="rect">
            <a:avLst/>
          </a:prstGeom>
          <a:noFill/>
          <a:ln>
            <a:noFill/>
          </a:ln>
        </p:spPr>
      </p:pic>
      <p:pic>
        <p:nvPicPr>
          <p:cNvPr id="16386" name="Picture 2" descr="Taux des comptes d'associés - MyActu par la Revue Fiduciaire">
            <a:extLst>
              <a:ext uri="{FF2B5EF4-FFF2-40B4-BE49-F238E27FC236}">
                <a16:creationId xmlns:a16="http://schemas.microsoft.com/office/drawing/2014/main" id="{87BBE222-D841-00D1-CCA7-B51AAC8D1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1294" y="3194442"/>
            <a:ext cx="297180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500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Ecrit par: Bertrand Moingeon &amp; Alexandre Perrin (32 pages) - ppt télécharger">
            <a:extLst>
              <a:ext uri="{FF2B5EF4-FFF2-40B4-BE49-F238E27FC236}">
                <a16:creationId xmlns:a16="http://schemas.microsoft.com/office/drawing/2014/main" id="{13A994E6-4D31-94E3-F70E-39EF8FD072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 y="10"/>
            <a:ext cx="9143980" cy="6857990"/>
          </a:xfrm>
          <a:prstGeom prst="rect">
            <a:avLst/>
          </a:prstGeom>
          <a:solidFill>
            <a:srgbClr val="FFFFFF"/>
          </a:solidFill>
        </p:spPr>
      </p:pic>
      <p:sp>
        <p:nvSpPr>
          <p:cNvPr id="2" name="ZoneTexte 1"/>
          <p:cNvSpPr txBox="1"/>
          <p:nvPr/>
        </p:nvSpPr>
        <p:spPr>
          <a:xfrm>
            <a:off x="5924566" y="8195468"/>
            <a:ext cx="3929692" cy="492443"/>
          </a:xfrm>
          <a:prstGeom prst="rect">
            <a:avLst/>
          </a:prstGeom>
          <a:noFill/>
        </p:spPr>
        <p:txBody>
          <a:bodyPr wrap="square" rtlCol="0">
            <a:spAutoFit/>
          </a:bodyPr>
          <a:lstStyle/>
          <a:p>
            <a:endParaRPr lang="fr-FR" dirty="0"/>
          </a:p>
        </p:txBody>
      </p:sp>
      <p:pic>
        <p:nvPicPr>
          <p:cNvPr id="4" name="Image 3" descr="fleur[1]">
            <a:extLst>
              <a:ext uri="{FF2B5EF4-FFF2-40B4-BE49-F238E27FC236}">
                <a16:creationId xmlns:a16="http://schemas.microsoft.com/office/drawing/2014/main" id="{B89F9813-2C8E-155B-22DC-D9D8338FBD7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5822484"/>
            <a:ext cx="827564" cy="1035506"/>
          </a:xfrm>
          <a:prstGeom prst="rect">
            <a:avLst/>
          </a:prstGeom>
          <a:noFill/>
          <a:ln>
            <a:noFill/>
          </a:ln>
        </p:spPr>
      </p:pic>
    </p:spTree>
    <p:extLst>
      <p:ext uri="{BB962C8B-B14F-4D97-AF65-F5344CB8AC3E}">
        <p14:creationId xmlns:p14="http://schemas.microsoft.com/office/powerpoint/2010/main" val="29909688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20916</TotalTime>
  <Words>3057</Words>
  <Application>Microsoft Office PowerPoint</Application>
  <PresentationFormat>Affichage à l'écran (4:3)</PresentationFormat>
  <Paragraphs>579</Paragraphs>
  <Slides>39</Slides>
  <Notes>6</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39</vt:i4>
      </vt:variant>
    </vt:vector>
  </HeadingPairs>
  <TitlesOfParts>
    <vt:vector size="48" baseType="lpstr">
      <vt:lpstr>Arial</vt:lpstr>
      <vt:lpstr>Arial Black</vt:lpstr>
      <vt:lpstr>Arial Narrow</vt:lpstr>
      <vt:lpstr>Calibri</vt:lpstr>
      <vt:lpstr>Times New Roman</vt:lpstr>
      <vt:lpstr>Wingdings</vt:lpstr>
      <vt:lpstr>Wingdings 2</vt:lpstr>
      <vt:lpstr>Thème Office</vt:lpstr>
      <vt:lpstr>1_Thème Office</vt:lpstr>
      <vt:lpstr>Présentation PowerPoint</vt:lpstr>
      <vt:lpstr>Ordre du jour</vt:lpstr>
      <vt:lpstr>Présentation PowerPoint</vt:lpstr>
      <vt:lpstr>Présentation PowerPoint</vt:lpstr>
      <vt:lpstr>Les membres du bureau</vt:lpstr>
      <vt:lpstr>Les membres du Conseil d’Administration</vt:lpstr>
      <vt:lpstr>La Gouvernance de l’ATH  en 2024</vt:lpstr>
      <vt:lpstr>Présentation PowerPoint</vt:lpstr>
      <vt:lpstr>Sommaire</vt:lpstr>
      <vt:lpstr>(suite) Sommaire</vt:lpstr>
      <vt:lpstr>L’Effectif des ETP accordé au budget 2024</vt:lpstr>
      <vt:lpstr>Les Mouvements de l’Equipe  </vt:lpstr>
      <vt:lpstr>Présentation PowerPoint</vt:lpstr>
      <vt:lpstr>Evolution par type de mesures entre 2020 et 2024</vt:lpstr>
      <vt:lpstr>Evolution du flux des mesures entre 2020 et  2024</vt:lpstr>
      <vt:lpstr>Les origines des entrées</vt:lpstr>
      <vt:lpstr>Les origines des sorties</vt:lpstr>
      <vt:lpstr>Répartition des mesures par tribunaux de 2020 à 2024</vt:lpstr>
      <vt:lpstr>Présentation PowerPoint</vt:lpstr>
      <vt:lpstr>La répartition des PP selon leur mesure et lieu de vie en 2024</vt:lpstr>
      <vt:lpstr>L’évolution de la répartition des PP en % selon le lieu de vie  entre 2020 et 2024</vt:lpstr>
      <vt:lpstr>Répartition sur le territoire</vt:lpstr>
      <vt:lpstr>Schéma des secteurs actualisé (au 25/06/24)</vt:lpstr>
      <vt:lpstr>Evolution des personnes protégées  en % selon la situation familiale 2020 à 2024</vt:lpstr>
      <vt:lpstr>Evolution de la répartition en % par tranches d’âges de 2020 à 2024</vt:lpstr>
      <vt:lpstr>Evolution de la  répartition en % Hommes/Femmes</vt:lpstr>
      <vt:lpstr>Les tranches des revenus des personnes protégées</vt:lpstr>
      <vt:lpstr>Nos interventions auprès du public  en 2023 et 2024</vt:lpstr>
      <vt:lpstr>(Suite) Nos interventions auprès du public  en 2023 et 2024</vt:lpstr>
      <vt:lpstr>Présentation PowerPoint</vt:lpstr>
      <vt:lpstr>Présentation PowerPoint</vt:lpstr>
      <vt:lpstr>Les actes de disposition</vt:lpstr>
      <vt:lpstr>Autres actes</vt:lpstr>
      <vt:lpstr>  </vt:lpstr>
      <vt:lpstr>  </vt:lpstr>
      <vt:lpstr>  </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Emmanuelle</dc:creator>
  <cp:lastModifiedBy>Isabelle DORDOIGNE</cp:lastModifiedBy>
  <cp:revision>1324</cp:revision>
  <cp:lastPrinted>2023-06-02T13:40:48Z</cp:lastPrinted>
  <dcterms:created xsi:type="dcterms:W3CDTF">2007-01-09T19:46:58Z</dcterms:created>
  <dcterms:modified xsi:type="dcterms:W3CDTF">2025-08-27T08:45:34Z</dcterms:modified>
</cp:coreProperties>
</file>