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47"/>
  </p:notesMasterIdLst>
  <p:handoutMasterIdLst>
    <p:handoutMasterId r:id="rId48"/>
  </p:handoutMasterIdLst>
  <p:sldIdLst>
    <p:sldId id="293" r:id="rId3"/>
    <p:sldId id="343" r:id="rId4"/>
    <p:sldId id="407" r:id="rId5"/>
    <p:sldId id="445" r:id="rId6"/>
    <p:sldId id="411" r:id="rId7"/>
    <p:sldId id="374" r:id="rId8"/>
    <p:sldId id="436" r:id="rId9"/>
    <p:sldId id="410" r:id="rId10"/>
    <p:sldId id="348" r:id="rId11"/>
    <p:sldId id="437" r:id="rId12"/>
    <p:sldId id="307" r:id="rId13"/>
    <p:sldId id="330" r:id="rId14"/>
    <p:sldId id="334" r:id="rId15"/>
    <p:sldId id="338" r:id="rId16"/>
    <p:sldId id="349" r:id="rId17"/>
    <p:sldId id="377" r:id="rId18"/>
    <p:sldId id="378" r:id="rId19"/>
    <p:sldId id="352" r:id="rId20"/>
    <p:sldId id="379" r:id="rId21"/>
    <p:sldId id="380" r:id="rId22"/>
    <p:sldId id="355" r:id="rId23"/>
    <p:sldId id="438" r:id="rId24"/>
    <p:sldId id="385" r:id="rId25"/>
    <p:sldId id="387" r:id="rId26"/>
    <p:sldId id="388" r:id="rId27"/>
    <p:sldId id="425" r:id="rId28"/>
    <p:sldId id="426" r:id="rId29"/>
    <p:sldId id="427" r:id="rId30"/>
    <p:sldId id="439" r:id="rId31"/>
    <p:sldId id="428" r:id="rId32"/>
    <p:sldId id="440" r:id="rId33"/>
    <p:sldId id="441" r:id="rId34"/>
    <p:sldId id="442" r:id="rId35"/>
    <p:sldId id="443" r:id="rId36"/>
    <p:sldId id="430" r:id="rId37"/>
    <p:sldId id="431" r:id="rId38"/>
    <p:sldId id="432" r:id="rId39"/>
    <p:sldId id="433" r:id="rId40"/>
    <p:sldId id="435" r:id="rId41"/>
    <p:sldId id="444" r:id="rId42"/>
    <p:sldId id="402" r:id="rId43"/>
    <p:sldId id="412" r:id="rId44"/>
    <p:sldId id="413" r:id="rId45"/>
    <p:sldId id="372" r:id="rId46"/>
  </p:sldIdLst>
  <p:sldSz cx="9144000" cy="6858000" type="screen4x3"/>
  <p:notesSz cx="6797675" cy="9926638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2600" b="1" kern="1200">
        <a:solidFill>
          <a:srgbClr val="FF3300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C2712"/>
    <a:srgbClr val="FF33CC"/>
    <a:srgbClr val="0099FF"/>
    <a:srgbClr val="FFFF99"/>
    <a:srgbClr val="FFFFCC"/>
    <a:srgbClr val="F1E7EC"/>
    <a:srgbClr val="FCFFE7"/>
    <a:srgbClr val="FEE6F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9" autoAdjust="0"/>
    <p:restoredTop sz="98795" autoAdjust="0"/>
  </p:normalViewPr>
  <p:slideViewPr>
    <p:cSldViewPr>
      <p:cViewPr>
        <p:scale>
          <a:sx n="110" d="100"/>
          <a:sy n="110" d="100"/>
        </p:scale>
        <p:origin x="-171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18518518518517E-2"/>
          <c:y val="9.9554265091289659E-2"/>
          <c:w val="0.96604938271604934"/>
          <c:h val="0.81535030565928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'2018'!$A$28</c:f>
              <c:strCache>
                <c:ptCount val="1"/>
                <c:pt idx="0">
                  <c:v>Tribunal Le Mans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'2018'!$B$27:$F$27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'2018'!$B$28:$F$28</c:f>
              <c:numCache>
                <c:formatCode>General</c:formatCode>
                <c:ptCount val="5"/>
                <c:pt idx="0">
                  <c:v>504</c:v>
                </c:pt>
                <c:pt idx="1">
                  <c:v>540</c:v>
                </c:pt>
                <c:pt idx="2">
                  <c:v>599</c:v>
                </c:pt>
                <c:pt idx="3">
                  <c:v>642</c:v>
                </c:pt>
                <c:pt idx="4">
                  <c:v>658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A3-4042-A757-3237988AD14C}"/>
            </c:ext>
          </c:extLst>
        </c:ser>
        <c:ser>
          <c:idx val="1"/>
          <c:order val="1"/>
          <c:tx>
            <c:strRef>
              <c:f>'2018'!$A$29</c:f>
              <c:strCache>
                <c:ptCount val="1"/>
                <c:pt idx="0">
                  <c:v>Tribunal La Flèche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'2018'!$B$27:$F$27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'2018'!$B$29:$F$29</c:f>
              <c:numCache>
                <c:formatCode>General</c:formatCode>
                <c:ptCount val="5"/>
                <c:pt idx="0">
                  <c:v>236</c:v>
                </c:pt>
                <c:pt idx="1">
                  <c:v>234</c:v>
                </c:pt>
                <c:pt idx="2">
                  <c:v>255</c:v>
                </c:pt>
                <c:pt idx="3">
                  <c:v>261</c:v>
                </c:pt>
                <c:pt idx="4">
                  <c:v>266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A3-4042-A757-3237988AD14C}"/>
            </c:ext>
          </c:extLst>
        </c:ser>
        <c:ser>
          <c:idx val="2"/>
          <c:order val="2"/>
          <c:tx>
            <c:strRef>
              <c:f>'2018'!$A$30</c:f>
              <c:strCache>
                <c:ptCount val="1"/>
                <c:pt idx="0">
                  <c:v>Autres tribunaux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'2018'!$B$27:$F$27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'2018'!$B$30:$F$30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A3-4042-A757-3237988AD1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2337920"/>
        <c:axId val="32339456"/>
      </c:barChart>
      <c:catAx>
        <c:axId val="3233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r-FR"/>
          </a:p>
        </c:txPr>
        <c:crossAx val="32339456"/>
        <c:crosses val="autoZero"/>
        <c:auto val="1"/>
        <c:lblAlgn val="ctr"/>
        <c:lblOffset val="100"/>
        <c:noMultiLvlLbl val="0"/>
      </c:catAx>
      <c:valAx>
        <c:axId val="32339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337920"/>
        <c:crosses val="autoZero"/>
        <c:crossBetween val="between"/>
      </c:valAx>
      <c:spPr>
        <a:solidFill>
          <a:schemeClr val="bg1"/>
        </a:solidFill>
      </c:spPr>
    </c:plotArea>
    <c:legend>
      <c:legendPos val="t"/>
      <c:layout>
        <c:manualLayout>
          <c:xMode val="edge"/>
          <c:yMode val="edge"/>
          <c:x val="0.14889630115679983"/>
          <c:y val="1.5686274509803921E-2"/>
          <c:w val="0.655911101390104"/>
          <c:h val="7.397560599042767E-2"/>
        </c:manualLayout>
      </c:layout>
      <c:overlay val="0"/>
      <c:txPr>
        <a:bodyPr/>
        <a:lstStyle/>
        <a:p>
          <a:pPr>
            <a:defRPr sz="1600" b="1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1186825605132691"/>
                  <c:y val="-0.1564052740532517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7960629921259836E-2"/>
                  <c:y val="-2.298823758141343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8.2096128608923888E-2"/>
                  <c:y val="0.1073199183435403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2400" b="1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stat_dossier_5_20160418_115736!$B$758:$B$760</c:f>
              <c:strCache>
                <c:ptCount val="3"/>
                <c:pt idx="0">
                  <c:v>Nouvelles mesures</c:v>
                </c:pt>
                <c:pt idx="1">
                  <c:v>Transferts  de la famille</c:v>
                </c:pt>
                <c:pt idx="2">
                  <c:v>Transferts d’un autre DMJPM</c:v>
                </c:pt>
              </c:strCache>
            </c:strRef>
          </c:cat>
          <c:val>
            <c:numRef>
              <c:f>stat_dossier_5_20160418_115736!$C$758:$C$760</c:f>
              <c:numCache>
                <c:formatCode>General</c:formatCode>
                <c:ptCount val="3"/>
                <c:pt idx="0">
                  <c:v>57</c:v>
                </c:pt>
                <c:pt idx="1">
                  <c:v>7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498529697676677"/>
          <c:y val="0.33736063627518365"/>
          <c:w val="0.33421223388743077"/>
          <c:h val="0.38186895509262669"/>
        </c:manualLayout>
      </c:layout>
      <c:overlay val="0"/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296199086225342E-3"/>
          <c:y val="4.0051586811469746E-2"/>
          <c:w val="0.61189122193059198"/>
          <c:h val="0.8974485650899046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192925537085642"/>
          <c:y val="0.10107793634194535"/>
          <c:w val="0.36881148536988434"/>
          <c:h val="0.85957662490833442"/>
        </c:manualLayout>
      </c:layout>
      <c:overlay val="0"/>
      <c:txPr>
        <a:bodyPr/>
        <a:lstStyle/>
        <a:p>
          <a:pPr>
            <a:defRPr sz="2400"/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4736419485885216"/>
                  <c:y val="-0.106447068944291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175635883224715"/>
                  <c:y val="4.203418088680837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6.3993806767801475E-2"/>
                  <c:y val="0.1229910265225785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stat_dossier_5_20160418_115736!$B$776:$B$779</c:f>
              <c:strCache>
                <c:ptCount val="4"/>
                <c:pt idx="0">
                  <c:v>Décès</c:v>
                </c:pt>
                <c:pt idx="1">
                  <c:v>Mainlevées</c:v>
                </c:pt>
                <c:pt idx="2">
                  <c:v>Dessaisissements</c:v>
                </c:pt>
                <c:pt idx="3">
                  <c:v>Caducités</c:v>
                </c:pt>
              </c:strCache>
            </c:strRef>
          </c:cat>
          <c:val>
            <c:numRef>
              <c:f>stat_dossier_5_20160418_115736!$C$776:$C$779</c:f>
              <c:numCache>
                <c:formatCode>General</c:formatCode>
                <c:ptCount val="4"/>
                <c:pt idx="0">
                  <c:v>41</c:v>
                </c:pt>
                <c:pt idx="1">
                  <c:v>3</c:v>
                </c:pt>
                <c:pt idx="2">
                  <c:v>12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463974128660757"/>
          <c:y val="0.36375275119581307"/>
          <c:w val="0.26537709122466474"/>
          <c:h val="0.27249449760837385"/>
        </c:manualLayout>
      </c:layout>
      <c:overlay val="0"/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solidFill>
          <a:schemeClr val="bg1"/>
        </a:solidFill>
      </c:spPr>
    </c:backWall>
    <c:plotArea>
      <c:layout>
        <c:manualLayout>
          <c:layoutTarget val="inner"/>
          <c:xMode val="edge"/>
          <c:yMode val="edge"/>
          <c:x val="3.2128514056224897E-2"/>
          <c:y val="0.23194499683712574"/>
          <c:w val="0.93306559571619807"/>
          <c:h val="0.649880600252831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'2018'!$B$86</c:f>
              <c:strCache>
                <c:ptCount val="1"/>
                <c:pt idx="0">
                  <c:v> A domicile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338688085676037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A3-4959-9C2D-EB80E382948F}"/>
                </c:ext>
              </c:extLst>
            </c:dLbl>
            <c:dLbl>
              <c:idx val="1"/>
              <c:layout>
                <c:manualLayout>
                  <c:x val="1.3386880856760375E-2"/>
                  <c:y val="-4.21940928270042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A3-4959-9C2D-EB80E382948F}"/>
                </c:ext>
              </c:extLst>
            </c:dLbl>
            <c:dLbl>
              <c:idx val="2"/>
              <c:layout>
                <c:manualLayout>
                  <c:x val="1.606425702811244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A3-4959-9C2D-EB80E382948F}"/>
                </c:ext>
              </c:extLst>
            </c:dLbl>
            <c:dLbl>
              <c:idx val="3"/>
              <c:layout>
                <c:manualLayout>
                  <c:x val="8.032128514056224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A3-4959-9C2D-EB80E382948F}"/>
                </c:ext>
              </c:extLst>
            </c:dLbl>
            <c:dLbl>
              <c:idx val="4"/>
              <c:layout>
                <c:manualLayout>
                  <c:x val="5.35475234270424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A3-4959-9C2D-EB80E38294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'2018'!$C$85:$G$85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'2018'!$C$86:$G$86</c:f>
              <c:numCache>
                <c:formatCode>0%</c:formatCode>
                <c:ptCount val="5"/>
                <c:pt idx="0">
                  <c:v>0.65</c:v>
                </c:pt>
                <c:pt idx="1">
                  <c:v>0.67</c:v>
                </c:pt>
                <c:pt idx="2">
                  <c:v>0.68</c:v>
                </c:pt>
                <c:pt idx="3">
                  <c:v>0.69</c:v>
                </c:pt>
                <c:pt idx="4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6A3-4959-9C2D-EB80E382948F}"/>
            </c:ext>
          </c:extLst>
        </c:ser>
        <c:ser>
          <c:idx val="1"/>
          <c:order val="1"/>
          <c:tx>
            <c:strRef>
              <c:f>'2018'!$B$87</c:f>
              <c:strCache>
                <c:ptCount val="1"/>
                <c:pt idx="0">
                  <c:v>En Etablissements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677376171352075E-2"/>
                  <c:y val="4.2131872761744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6A3-4959-9C2D-EB80E382948F}"/>
                </c:ext>
              </c:extLst>
            </c:dLbl>
            <c:dLbl>
              <c:idx val="1"/>
              <c:layout>
                <c:manualLayout>
                  <c:x val="4.2838018741633246E-2"/>
                  <c:y val="-8.4263745523488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A3-4959-9C2D-EB80E382948F}"/>
                </c:ext>
              </c:extLst>
            </c:dLbl>
            <c:dLbl>
              <c:idx val="2"/>
              <c:layout>
                <c:manualLayout>
                  <c:x val="2.677376171352075E-2"/>
                  <c:y val="-1.6852417357668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6A3-4959-9C2D-EB80E382948F}"/>
                </c:ext>
              </c:extLst>
            </c:dLbl>
            <c:dLbl>
              <c:idx val="3"/>
              <c:layout>
                <c:manualLayout>
                  <c:x val="2.9451137884872823E-2"/>
                  <c:y val="-2.5279123657046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6A3-4959-9C2D-EB80E382948F}"/>
                </c:ext>
              </c:extLst>
            </c:dLbl>
            <c:dLbl>
              <c:idx val="4"/>
              <c:layout>
                <c:manualLayout>
                  <c:x val="2.677376171352075E-2"/>
                  <c:y val="-4.2131872761744259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30%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6A3-4959-9C2D-EB80E38294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'2018'!$C$85:$G$85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'2018'!$C$87:$G$87</c:f>
              <c:numCache>
                <c:formatCode>0%</c:formatCode>
                <c:ptCount val="5"/>
                <c:pt idx="0">
                  <c:v>0.35</c:v>
                </c:pt>
                <c:pt idx="1">
                  <c:v>0.33</c:v>
                </c:pt>
                <c:pt idx="2">
                  <c:v>0.32</c:v>
                </c:pt>
                <c:pt idx="3">
                  <c:v>0.31</c:v>
                </c:pt>
                <c:pt idx="4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66A3-4959-9C2D-EB80E38294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4565248"/>
        <c:axId val="44566784"/>
        <c:axId val="0"/>
      </c:bar3DChart>
      <c:catAx>
        <c:axId val="4456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fr-FR"/>
          </a:p>
        </c:txPr>
        <c:crossAx val="44566784"/>
        <c:crosses val="autoZero"/>
        <c:auto val="1"/>
        <c:lblAlgn val="ctr"/>
        <c:lblOffset val="100"/>
        <c:noMultiLvlLbl val="0"/>
      </c:catAx>
      <c:valAx>
        <c:axId val="445667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456524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1"/>
        </a:solidFill>
      </c:spPr>
    </c:sideWall>
    <c:backWall>
      <c:thickness val="0"/>
      <c:spPr>
        <a:solidFill>
          <a:schemeClr val="bg1"/>
        </a:solidFill>
      </c:spPr>
    </c:backWall>
    <c:plotArea>
      <c:layout>
        <c:manualLayout>
          <c:layoutTarget val="inner"/>
          <c:xMode val="edge"/>
          <c:yMode val="edge"/>
          <c:x val="8.0066735844065998E-2"/>
          <c:y val="4.8456160512019709E-2"/>
          <c:w val="0.90442938818694174"/>
          <c:h val="0.466510394901796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'2018'!$C$113</c:f>
              <c:strCache>
                <c:ptCount val="1"/>
                <c:pt idx="0">
                  <c:v>Nbre de PP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8D-4D84-838A-CA166DEBD18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8D-4D84-838A-CA166DEBD18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78D-4D84-838A-CA166DEBD18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78D-4D84-838A-CA166DEBD184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78D-4D84-838A-CA166DEBD18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78D-4D84-838A-CA166DEBD18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78D-4D84-838A-CA166DEBD18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78D-4D84-838A-CA166DEBD184}"/>
              </c:ext>
            </c:extLst>
          </c:dPt>
          <c:dLbls>
            <c:dLbl>
              <c:idx val="0"/>
              <c:layout>
                <c:manualLayout>
                  <c:x val="1.2554730093766528E-2"/>
                  <c:y val="-3.719199827335415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8D-4D84-838A-CA166DEBD1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'2018'!$B$114:$B$121</c:f>
              <c:strCache>
                <c:ptCount val="8"/>
                <c:pt idx="0">
                  <c:v>Célibataire</c:v>
                </c:pt>
                <c:pt idx="1">
                  <c:v>Marié</c:v>
                </c:pt>
                <c:pt idx="2">
                  <c:v>Pacsé</c:v>
                </c:pt>
                <c:pt idx="3">
                  <c:v>Concubinage</c:v>
                </c:pt>
                <c:pt idx="4">
                  <c:v>Veuf(ve)</c:v>
                </c:pt>
                <c:pt idx="5">
                  <c:v>Instance de divorce</c:v>
                </c:pt>
                <c:pt idx="6">
                  <c:v>Divorcé</c:v>
                </c:pt>
                <c:pt idx="7">
                  <c:v>Séparé de corps</c:v>
                </c:pt>
              </c:strCache>
            </c:strRef>
          </c:cat>
          <c:val>
            <c:numRef>
              <c:f>'2018'!$C$114:$C$121</c:f>
              <c:numCache>
                <c:formatCode>General</c:formatCode>
                <c:ptCount val="8"/>
                <c:pt idx="0">
                  <c:v>632</c:v>
                </c:pt>
                <c:pt idx="1">
                  <c:v>66</c:v>
                </c:pt>
                <c:pt idx="2">
                  <c:v>3</c:v>
                </c:pt>
                <c:pt idx="3">
                  <c:v>48</c:v>
                </c:pt>
                <c:pt idx="4">
                  <c:v>49</c:v>
                </c:pt>
                <c:pt idx="5">
                  <c:v>1</c:v>
                </c:pt>
                <c:pt idx="6">
                  <c:v>82</c:v>
                </c:pt>
                <c:pt idx="7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978D-4D84-838A-CA166DEBD1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44905216"/>
        <c:axId val="44911232"/>
        <c:axId val="0"/>
      </c:bar3DChart>
      <c:catAx>
        <c:axId val="44905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44911232"/>
        <c:crosses val="autoZero"/>
        <c:auto val="1"/>
        <c:lblAlgn val="ctr"/>
        <c:lblOffset val="100"/>
        <c:noMultiLvlLbl val="0"/>
      </c:catAx>
      <c:valAx>
        <c:axId val="44911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44905216"/>
        <c:crosses val="autoZero"/>
        <c:crossBetween val="between"/>
      </c:valAx>
      <c:spPr>
        <a:effectLst>
          <a:outerShdw blurRad="50800" dist="50800" dir="5400000" algn="ctr" rotWithShape="0">
            <a:schemeClr val="bg1"/>
          </a:outerShdw>
        </a:effectLst>
      </c:spPr>
    </c:plotArea>
    <c:legend>
      <c:legendPos val="b"/>
      <c:layout>
        <c:manualLayout>
          <c:xMode val="edge"/>
          <c:yMode val="edge"/>
          <c:x val="4.6967594397234996E-2"/>
          <c:y val="0.76637371086189987"/>
          <c:w val="0.91134513136353001"/>
          <c:h val="0.21342426893607996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314028314028315E-2"/>
          <c:y val="4.6897175178500523E-3"/>
          <c:w val="0.92235624339005684"/>
          <c:h val="0.844610828513692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9"/>
              <c:layout>
                <c:manualLayout>
                  <c:x val="1.27276808876906E-2"/>
                  <c:y val="2.6763226292561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909440760877657E-2"/>
                  <c:y val="1.2165102860255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stat_dossier_5_20160418_115736!$A$977:$A$988</c:f>
              <c:strCache>
                <c:ptCount val="12"/>
                <c:pt idx="0">
                  <c:v>Janv</c:v>
                </c:pt>
                <c:pt idx="1">
                  <c:v>Fév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stat_dossier_5_20160418_115736!$B$977:$B$988</c:f>
              <c:numCache>
                <c:formatCode>General</c:formatCode>
                <c:ptCount val="12"/>
                <c:pt idx="0">
                  <c:v>29</c:v>
                </c:pt>
                <c:pt idx="1">
                  <c:v>29</c:v>
                </c:pt>
                <c:pt idx="2">
                  <c:v>28</c:v>
                </c:pt>
                <c:pt idx="3">
                  <c:v>28</c:v>
                </c:pt>
                <c:pt idx="4">
                  <c:v>28</c:v>
                </c:pt>
                <c:pt idx="5">
                  <c:v>30</c:v>
                </c:pt>
                <c:pt idx="6">
                  <c:v>30</c:v>
                </c:pt>
                <c:pt idx="7">
                  <c:v>29</c:v>
                </c:pt>
                <c:pt idx="8">
                  <c:v>29</c:v>
                </c:pt>
                <c:pt idx="9">
                  <c:v>31</c:v>
                </c:pt>
                <c:pt idx="10">
                  <c:v>30</c:v>
                </c:pt>
                <c:pt idx="11">
                  <c:v>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9865984"/>
        <c:axId val="132068864"/>
        <c:axId val="0"/>
      </c:bar3DChart>
      <c:catAx>
        <c:axId val="109865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fr-FR"/>
          </a:p>
        </c:txPr>
        <c:crossAx val="132068864"/>
        <c:crosses val="autoZero"/>
        <c:auto val="1"/>
        <c:lblAlgn val="ctr"/>
        <c:lblOffset val="100"/>
        <c:noMultiLvlLbl val="0"/>
      </c:catAx>
      <c:valAx>
        <c:axId val="132068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98659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966161109055998E-2"/>
          <c:y val="0.23399164346060153"/>
          <c:w val="0.94819075151837917"/>
          <c:h val="0.526299424225420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Feuil1!$C$9</c:f>
              <c:strCache>
                <c:ptCount val="1"/>
                <c:pt idx="0">
                  <c:v>Ouverture  MASP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Feuil1!$B$10:$B$21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Feuil1!$C$10:$C$21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89-4A1E-9C63-CE6916D5347C}"/>
            </c:ext>
          </c:extLst>
        </c:ser>
        <c:ser>
          <c:idx val="1"/>
          <c:order val="1"/>
          <c:tx>
            <c:strRef>
              <c:f>Feuil1!$D$9</c:f>
              <c:strCache>
                <c:ptCount val="1"/>
                <c:pt idx="0">
                  <c:v>Clôture  MASP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Feuil1!$B$10:$B$21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Feuil1!$D$10:$D$21</c:f>
              <c:numCache>
                <c:formatCode>0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89-4A1E-9C63-CE6916D534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61911552"/>
        <c:axId val="161913088"/>
        <c:axId val="0"/>
      </c:bar3DChart>
      <c:catAx>
        <c:axId val="161911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Arial Narrow" panose="020B0606020202030204" pitchFamily="34" charset="0"/>
              </a:defRPr>
            </a:pPr>
            <a:endParaRPr lang="fr-FR"/>
          </a:p>
        </c:txPr>
        <c:crossAx val="161913088"/>
        <c:crosses val="autoZero"/>
        <c:auto val="1"/>
        <c:lblAlgn val="ctr"/>
        <c:lblOffset val="100"/>
        <c:noMultiLvlLbl val="0"/>
      </c:catAx>
      <c:valAx>
        <c:axId val="161913088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619115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2363513686753165"/>
          <c:y val="9.7886178861788603E-2"/>
          <c:w val="0.7458742721427174"/>
          <c:h val="0.11113031602756973"/>
        </c:manualLayout>
      </c:layout>
      <c:overlay val="0"/>
      <c:txPr>
        <a:bodyPr/>
        <a:lstStyle/>
        <a:p>
          <a:pPr>
            <a:defRPr sz="16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359419358294515E-2"/>
          <c:y val="0.1406359857191764"/>
          <c:w val="0.50053489841547594"/>
          <c:h val="0.80583009732479105"/>
        </c:manualLayout>
      </c:layout>
      <c:pieChart>
        <c:varyColors val="1"/>
        <c:ser>
          <c:idx val="0"/>
          <c:order val="0"/>
          <c:tx>
            <c:strRef>
              <c:f>Feuil1!$C$198</c:f>
              <c:strCache>
                <c:ptCount val="1"/>
                <c:pt idx="0">
                  <c:v>2018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38852094877029258"/>
                  <c:y val="0.775629872352912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latin typeface="Arial Narrow" panose="020B0606020202030204" pitchFamily="34" charset="0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84-48D6-B3E7-4D857EAD8DA8}"/>
                </c:ext>
              </c:extLst>
            </c:dLbl>
            <c:dLbl>
              <c:idx val="1"/>
              <c:layout>
                <c:manualLayout>
                  <c:x val="-7.4600952658695444E-2"/>
                  <c:y val="0.11908015845845356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0939577865266842"/>
                  <c:y val="-0.13991490194160514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221202731602994"/>
                  <c:y val="-5.1471609527069988E-3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2.5749854184893554E-2"/>
                  <c:y val="0.1046269868440358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84-48D6-B3E7-4D857EAD8DA8}"/>
                </c:ext>
              </c:extLst>
            </c:dLbl>
            <c:dLbl>
              <c:idx val="5"/>
              <c:layout>
                <c:manualLayout>
                  <c:x val="0.37970217264508604"/>
                  <c:y val="0.112418838949479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latin typeface="Arial Narrow" panose="020B0606020202030204" pitchFamily="34" charset="0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84-48D6-B3E7-4D857EAD8D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latin typeface="Arial Narrow" panose="020B0606020202030204" pitchFamily="34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Feuil1!$B$199:$B$204</c:f>
              <c:strCache>
                <c:ptCount val="6"/>
                <c:pt idx="0">
                  <c:v>20-25 ans</c:v>
                </c:pt>
                <c:pt idx="1">
                  <c:v>26-35 ans</c:v>
                </c:pt>
                <c:pt idx="2">
                  <c:v>36-45 ans</c:v>
                </c:pt>
                <c:pt idx="3">
                  <c:v>46-55 ans</c:v>
                </c:pt>
                <c:pt idx="4">
                  <c:v>56-65 ans</c:v>
                </c:pt>
                <c:pt idx="5">
                  <c:v>66 - et +</c:v>
                </c:pt>
              </c:strCache>
            </c:strRef>
          </c:cat>
          <c:val>
            <c:numRef>
              <c:f>Feuil1!$C$199:$C$204</c:f>
              <c:numCache>
                <c:formatCode>0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13</c:v>
                </c:pt>
                <c:pt idx="3">
                  <c:v>11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D84-48D6-B3E7-4D857EAD8DA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2"/>
        <c:txPr>
          <a:bodyPr/>
          <a:lstStyle/>
          <a:p>
            <a:pPr>
              <a:defRPr sz="2000" b="1">
                <a:latin typeface="Arial Narrow" panose="020B060602020203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74368802857976091"/>
          <c:y val="0.15374812930992321"/>
          <c:w val="0.15596480995431128"/>
          <c:h val="0.78973228346456692"/>
        </c:manualLayout>
      </c:layout>
      <c:overlay val="0"/>
      <c:txPr>
        <a:bodyPr/>
        <a:lstStyle/>
        <a:p>
          <a:pPr>
            <a:defRPr sz="1600" b="1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558E-2"/>
          <c:y val="0.11342592592592593"/>
          <c:w val="0.78045718423128141"/>
          <c:h val="0.74643545839413716"/>
        </c:manualLayout>
      </c:layout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558E-2"/>
          <c:y val="0.11342592592592593"/>
          <c:w val="0.78045718423128141"/>
          <c:h val="0.74643545839413716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20687433539130573"/>
                  <c:y val="2.02595886431562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9055240555282218"/>
                  <c:y val="-0.1007993647336088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stat_dossier_5_20160418_115736!$B$593:$B$594</c:f>
              <c:strCache>
                <c:ptCount val="2"/>
                <c:pt idx="0">
                  <c:v>Femmes</c:v>
                </c:pt>
                <c:pt idx="1">
                  <c:v>Hommes</c:v>
                </c:pt>
              </c:strCache>
            </c:strRef>
          </c:cat>
          <c:val>
            <c:numRef>
              <c:f>stat_dossier_5_20160418_115736!$C$593:$C$594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28929717118693"/>
          <c:y val="0.1526665971616061"/>
          <c:w val="0.55188252330527643"/>
          <c:h val="0.74152555254917452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E0-4FC4-BE60-C84207C19E37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E0-4FC4-BE60-C84207C19E37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E0-4FC4-BE60-C84207C19E37}"/>
              </c:ext>
            </c:extLst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E0-4FC4-BE60-C84207C19E37}"/>
              </c:ext>
            </c:extLst>
          </c:dPt>
          <c:dLbls>
            <c:dLbl>
              <c:idx val="0"/>
              <c:layout>
                <c:manualLayout>
                  <c:x val="-0.11859762321376495"/>
                  <c:y val="5.658847093686479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E0-4FC4-BE60-C84207C19E37}"/>
                </c:ext>
              </c:extLst>
            </c:dLbl>
            <c:dLbl>
              <c:idx val="1"/>
              <c:layout>
                <c:manualLayout>
                  <c:x val="-9.5751555361135415E-2"/>
                  <c:y val="-0.1544597135731968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E0-4FC4-BE60-C84207C19E37}"/>
                </c:ext>
              </c:extLst>
            </c:dLbl>
            <c:dLbl>
              <c:idx val="2"/>
              <c:layout>
                <c:manualLayout>
                  <c:x val="-1.2305579858073296E-3"/>
                  <c:y val="-0.154620475734235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E0-4FC4-BE60-C84207C19E37}"/>
                </c:ext>
              </c:extLst>
            </c:dLbl>
            <c:dLbl>
              <c:idx val="3"/>
              <c:layout>
                <c:manualLayout>
                  <c:x val="0.1080336832895888"/>
                  <c:y val="-0.1326063332300904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E0-4FC4-BE60-C84207C19E37}"/>
                </c:ext>
              </c:extLst>
            </c:dLbl>
            <c:dLbl>
              <c:idx val="4"/>
              <c:layout>
                <c:manualLayout>
                  <c:x val="0.1087182852143482"/>
                  <c:y val="7.611907586680294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E0-4FC4-BE60-C84207C19E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Feuil1!$B$95:$B$99</c:f>
              <c:strCache>
                <c:ptCount val="5"/>
                <c:pt idx="0">
                  <c:v>Célibataires</c:v>
                </c:pt>
                <c:pt idx="1">
                  <c:v>Marié(e )s</c:v>
                </c:pt>
                <c:pt idx="2">
                  <c:v>Concubinages</c:v>
                </c:pt>
                <c:pt idx="3">
                  <c:v>Divorcé(e )s</c:v>
                </c:pt>
                <c:pt idx="4">
                  <c:v>Séparé(e )s</c:v>
                </c:pt>
              </c:strCache>
            </c:strRef>
          </c:cat>
          <c:val>
            <c:numRef>
              <c:f>Feuil1!$C$95:$C$99</c:f>
              <c:numCache>
                <c:formatCode>0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21E0-4FC4-BE60-C84207C19E3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>
                <a:latin typeface="Arial Narrow" panose="020B060602020203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75945768931661317"/>
          <c:y val="0.16565066249230434"/>
          <c:w val="0.1927028045105473"/>
          <c:h val="0.6433762565132457"/>
        </c:manualLayout>
      </c:layout>
      <c:overlay val="0"/>
      <c:txPr>
        <a:bodyPr/>
        <a:lstStyle/>
        <a:p>
          <a:pPr>
            <a:defRPr sz="16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1">
            <a:lumMod val="75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Feuil1!$B$110:$B$122</c:f>
              <c:strCache>
                <c:ptCount val="13"/>
                <c:pt idx="0">
                  <c:v>AAH</c:v>
                </c:pt>
                <c:pt idx="1">
                  <c:v>ASF</c:v>
                </c:pt>
                <c:pt idx="2">
                  <c:v>ASPA</c:v>
                </c:pt>
                <c:pt idx="3">
                  <c:v>RSA</c:v>
                </c:pt>
                <c:pt idx="4">
                  <c:v>MVA</c:v>
                </c:pt>
                <c:pt idx="5">
                  <c:v>ASI</c:v>
                </c:pt>
                <c:pt idx="6">
                  <c:v>AF</c:v>
                </c:pt>
                <c:pt idx="7">
                  <c:v>CF</c:v>
                </c:pt>
                <c:pt idx="8">
                  <c:v>PAJE</c:v>
                </c:pt>
                <c:pt idx="9">
                  <c:v>AEEH</c:v>
                </c:pt>
                <c:pt idx="10">
                  <c:v>CLCA</c:v>
                </c:pt>
                <c:pt idx="11">
                  <c:v>CE</c:v>
                </c:pt>
                <c:pt idx="12">
                  <c:v>AL</c:v>
                </c:pt>
              </c:strCache>
            </c:strRef>
          </c:cat>
          <c:val>
            <c:numRef>
              <c:f>Feuil1!$C$110:$C$122</c:f>
              <c:numCache>
                <c:formatCode>0</c:formatCode>
                <c:ptCount val="13"/>
                <c:pt idx="0">
                  <c:v>15</c:v>
                </c:pt>
                <c:pt idx="1">
                  <c:v>6</c:v>
                </c:pt>
                <c:pt idx="2">
                  <c:v>0</c:v>
                </c:pt>
                <c:pt idx="3">
                  <c:v>26</c:v>
                </c:pt>
                <c:pt idx="4">
                  <c:v>2</c:v>
                </c:pt>
                <c:pt idx="5">
                  <c:v>1</c:v>
                </c:pt>
                <c:pt idx="6">
                  <c:v>9</c:v>
                </c:pt>
                <c:pt idx="7">
                  <c:v>4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67-42C2-A4DA-6B0C146C6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2781440"/>
        <c:axId val="32782976"/>
        <c:axId val="0"/>
      </c:bar3DChart>
      <c:catAx>
        <c:axId val="327814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32782976"/>
        <c:crosses val="autoZero"/>
        <c:auto val="1"/>
        <c:lblAlgn val="ctr"/>
        <c:lblOffset val="100"/>
        <c:noMultiLvlLbl val="0"/>
      </c:catAx>
      <c:valAx>
        <c:axId val="3278297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2000"/>
            </a:pPr>
            <a:endParaRPr lang="fr-FR"/>
          </a:p>
        </c:txPr>
        <c:crossAx val="327814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1">
            <a:lumMod val="75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Feuil1!$C$293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Feuil1!$B$294:$B$312</c:f>
              <c:strCache>
                <c:ptCount val="19"/>
                <c:pt idx="0">
                  <c:v>P INV</c:v>
                </c:pt>
                <c:pt idx="1">
                  <c:v>ASI</c:v>
                </c:pt>
                <c:pt idx="2">
                  <c:v>PPA</c:v>
                </c:pt>
                <c:pt idx="3">
                  <c:v>SALAIRE</c:v>
                </c:pt>
                <c:pt idx="4">
                  <c:v>P AL</c:v>
                </c:pt>
                <c:pt idx="5">
                  <c:v>RETRAITE</c:v>
                </c:pt>
                <c:pt idx="6">
                  <c:v>P REV</c:v>
                </c:pt>
                <c:pt idx="7">
                  <c:v>PR NAIS</c:v>
                </c:pt>
                <c:pt idx="8">
                  <c:v>ARS</c:v>
                </c:pt>
                <c:pt idx="9">
                  <c:v>PR NOEL</c:v>
                </c:pt>
                <c:pt idx="10">
                  <c:v>PAJE</c:v>
                </c:pt>
                <c:pt idx="11">
                  <c:v>ASF</c:v>
                </c:pt>
                <c:pt idx="12">
                  <c:v>CF</c:v>
                </c:pt>
                <c:pt idx="13">
                  <c:v>AF</c:v>
                </c:pt>
                <c:pt idx="14">
                  <c:v>CLCA</c:v>
                </c:pt>
                <c:pt idx="15">
                  <c:v>ARE</c:v>
                </c:pt>
                <c:pt idx="16">
                  <c:v>AEEH</c:v>
                </c:pt>
                <c:pt idx="17">
                  <c:v>R A T</c:v>
                </c:pt>
                <c:pt idx="18">
                  <c:v>POLE EMPLOI</c:v>
                </c:pt>
              </c:strCache>
            </c:strRef>
          </c:cat>
          <c:val>
            <c:numRef>
              <c:f>Feuil1!$C$294:$C$312</c:f>
              <c:numCache>
                <c:formatCode>0</c:formatCode>
                <c:ptCount val="19"/>
                <c:pt idx="0">
                  <c:v>5</c:v>
                </c:pt>
                <c:pt idx="1">
                  <c:v>1</c:v>
                </c:pt>
                <c:pt idx="2">
                  <c:v>7</c:v>
                </c:pt>
                <c:pt idx="3">
                  <c:v>13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  <c:pt idx="9">
                  <c:v>23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B5-4055-BF33-452C85771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9215104"/>
        <c:axId val="169222528"/>
        <c:axId val="0"/>
      </c:bar3DChart>
      <c:catAx>
        <c:axId val="169215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9222528"/>
        <c:crosses val="autoZero"/>
        <c:auto val="1"/>
        <c:lblAlgn val="ctr"/>
        <c:lblOffset val="100"/>
        <c:noMultiLvlLbl val="0"/>
      </c:catAx>
      <c:valAx>
        <c:axId val="16922252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9215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5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5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E5E248-9C9E-4496-8531-D9205F8DCDB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680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2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28584"/>
            <a:ext cx="2945659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DB4939F9-9ECD-41AF-922B-751B2474E05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70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1pPr>
            <a:lvl2pPr marL="742950" indent="-28575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2pPr>
            <a:lvl3pPr marL="11430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3pPr>
            <a:lvl4pPr marL="16002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4pPr>
            <a:lvl5pPr marL="20574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9pPr>
          </a:lstStyle>
          <a:p>
            <a:pPr eaLnBrk="1" hangingPunct="1"/>
            <a:fld id="{0C703FCE-A43B-4A3B-B85B-126A3F64640E}" type="slidenum">
              <a:rPr lang="fr-FR" altLang="fr-FR" sz="1200" b="0" smtClean="0">
                <a:solidFill>
                  <a:schemeClr val="tx1"/>
                </a:solidFill>
                <a:latin typeface="Arial" charset="0"/>
              </a:rPr>
              <a:pPr eaLnBrk="1" hangingPunct="1"/>
              <a:t>1</a:t>
            </a:fld>
            <a:endParaRPr lang="fr-FR" altLang="fr-FR" sz="1200" b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1pPr>
            <a:lvl2pPr marL="742950" indent="-28575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2pPr>
            <a:lvl3pPr marL="11430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3pPr>
            <a:lvl4pPr marL="16002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4pPr>
            <a:lvl5pPr marL="2057400" indent="-228600" eaLnBrk="0" hangingPunct="0">
              <a:defRPr sz="2600" b="1">
                <a:solidFill>
                  <a:srgbClr val="FF3300"/>
                </a:solidFill>
                <a:latin typeface="Arial Black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3300"/>
                </a:solidFill>
                <a:latin typeface="Arial Black" pitchFamily="34" charset="0"/>
              </a:defRPr>
            </a:lvl9pPr>
          </a:lstStyle>
          <a:p>
            <a:pPr eaLnBrk="1" hangingPunct="1"/>
            <a:fld id="{7EEDEB8D-8D08-4CCC-862C-06BDC0D1F6C5}" type="slidenum">
              <a:rPr lang="fr-FR" altLang="fr-FR" sz="1200" b="0" smtClean="0">
                <a:solidFill>
                  <a:schemeClr val="tx1"/>
                </a:solidFill>
                <a:latin typeface="Arial" charset="0"/>
              </a:rPr>
              <a:pPr eaLnBrk="1" hangingPunct="1"/>
              <a:t>2</a:t>
            </a:fld>
            <a:endParaRPr lang="fr-FR" altLang="fr-FR" sz="1200" b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4939F9-9ECD-41AF-922B-751B2474E058}" type="slidenum">
              <a:rPr lang="fr-FR" smtClean="0"/>
              <a:pPr>
                <a:defRPr/>
              </a:pPr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79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7F8012-2FF3-411F-96F5-A0E027D7B0F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16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CE72A1-3E57-46EE-A8FF-88EEC8FA0A8F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021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A4B3E6-1FA6-4D00-A6D3-E70CE781645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08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7B71D-A02C-4BA8-91A0-6F423A1508FD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079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292F9-6FC1-4F3C-91D8-506A99A62B1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9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822F8-446A-47BF-8966-57360EBEC7E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989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1FF8C-50C7-40A6-962E-35B4D52CC16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631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90FCBD-7CCD-4BDA-8973-38FC9D9B502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35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8ABA15-38E3-485C-BE46-E06533756B7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260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AAFE5-06A9-4263-9A1C-5166BD74562A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08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6E4223-3FE6-4622-9DA8-E3372558D4D9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52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503DE-71A1-4DF0-A6EB-8235F24C871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2541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55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06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67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9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94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4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467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07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492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52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35-0198-44FB-8516-A5E056C83BA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18/06/2019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57BA-61DD-4A04-9774-532CDEBCF87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B165CF-3CA5-4C0C-8ED1-609D100E9B6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59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91D6635-0198-44FB-8516-A5E056C83BA7}" type="datetimeFigureOut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18/06/2019</a:t>
            </a:fld>
            <a:endParaRPr lang="fr-FR" b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b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95457BA-61DD-4A04-9774-532CDEBCF870}" type="slidenum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b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388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2"/>
          <p:cNvSpPr txBox="1">
            <a:spLocks noChangeArrowheads="1"/>
          </p:cNvSpPr>
          <p:nvPr/>
        </p:nvSpPr>
        <p:spPr bwMode="auto">
          <a:xfrm>
            <a:off x="1036990" y="2132858"/>
            <a:ext cx="7488239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5715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2860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lang="fr-FR" sz="54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ATH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4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4000" b="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ssociation </a:t>
            </a:r>
            <a:r>
              <a:rPr lang="fr-FR" sz="4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4000" b="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utélaire </a:t>
            </a:r>
            <a:r>
              <a:rPr lang="fr-FR" sz="4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4000" b="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élianthe</a:t>
            </a:r>
          </a:p>
        </p:txBody>
      </p:sp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834777" y="4365108"/>
            <a:ext cx="7704139" cy="16850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5715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2860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lang="fr-FR" sz="4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ASSEMBLEE GENERALE 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4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fr-FR" sz="36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mardi 18 juin 2019</a:t>
            </a: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1" y="217344"/>
            <a:ext cx="1584176" cy="201353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4" y="188640"/>
            <a:ext cx="5616575" cy="576262"/>
          </a:xfr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defTabSz="762000" eaLnBrk="1" hangingPunct="1"/>
            <a:r>
              <a:rPr lang="fr-FR" altLang="fr-F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ORDRE DU JOUR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908720"/>
            <a:ext cx="8749605" cy="5616624"/>
          </a:xfrm>
        </p:spPr>
        <p:txBody>
          <a:bodyPr>
            <a:noAutofit/>
          </a:bodyPr>
          <a:lstStyle/>
          <a:p>
            <a:pPr defTabSz="762000" eaLnBrk="1" hangingPunct="1">
              <a:lnSpc>
                <a:spcPct val="110000"/>
              </a:lnSpc>
            </a:pP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Adoption des  comptes-rendus des Assemblées Générales des 12 juin 2017 et 22 mai 2018</a:t>
            </a:r>
          </a:p>
          <a:p>
            <a:pPr defTabSz="762000">
              <a:lnSpc>
                <a:spcPct val="110000"/>
              </a:lnSpc>
            </a:pPr>
            <a:r>
              <a:rPr lang="fr-FR" alt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Rapport moral présenté par </a:t>
            </a: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Bernard HEGON</a:t>
            </a:r>
          </a:p>
          <a:p>
            <a:pPr defTabSz="762000" eaLnBrk="1" hangingPunct="1">
              <a:lnSpc>
                <a:spcPct val="110000"/>
              </a:lnSpc>
            </a:pP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Rapports d’Activité 2018  service MJPM et MASP présentés par Christophe SOYER</a:t>
            </a:r>
          </a:p>
          <a:p>
            <a:pPr defTabSz="762000" eaLnBrk="1" hangingPunct="1">
              <a:lnSpc>
                <a:spcPct val="110000"/>
              </a:lnSpc>
            </a:pP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Rapport </a:t>
            </a:r>
            <a:r>
              <a:rPr lang="fr-FR" alt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</a:t>
            </a: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inancier  2018 présenté par Annick TROTTIN</a:t>
            </a:r>
          </a:p>
          <a:p>
            <a:pPr defTabSz="762000" eaLnBrk="1" hangingPunct="1">
              <a:lnSpc>
                <a:spcPct val="110000"/>
              </a:lnSpc>
            </a:pP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Rapport du Commissaire aux Comptes</a:t>
            </a:r>
          </a:p>
          <a:p>
            <a:pPr defTabSz="762000" eaLnBrk="1" hangingPunct="1">
              <a:lnSpc>
                <a:spcPct val="110000"/>
              </a:lnSpc>
            </a:pP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Election des éventuels nouveaux membres du CA</a:t>
            </a:r>
          </a:p>
          <a:p>
            <a:pPr defTabSz="762000" eaLnBrk="1" hangingPunct="1">
              <a:lnSpc>
                <a:spcPct val="110000"/>
              </a:lnSpc>
            </a:pP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Questions diverses</a:t>
            </a:r>
          </a:p>
          <a:p>
            <a:pPr defTabSz="762000" eaLnBrk="1" hangingPunct="1">
              <a:lnSpc>
                <a:spcPct val="80000"/>
              </a:lnSpc>
            </a:pPr>
            <a:endParaRPr lang="fr-FR" altLang="fr-FR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0" indent="0" defTabSz="762000" eaLnBrk="1" hangingPunct="1">
              <a:lnSpc>
                <a:spcPct val="80000"/>
              </a:lnSpc>
              <a:buNone/>
            </a:pPr>
            <a:endParaRPr lang="fr-FR" altLang="fr-FR" sz="18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73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4006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Rapport Moral </a:t>
            </a:r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présenté par le Président</a:t>
            </a:r>
          </a:p>
          <a:p>
            <a:pPr algn="ctr"/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Monsieur Bernard HEGON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2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Salon d’Accueil 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44000" cy="375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982" y="217345"/>
            <a:ext cx="864095" cy="10982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925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400600"/>
          </a:xfr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Rapports d’Activités </a:t>
            </a:r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MJPM et MASP</a:t>
            </a:r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présentés par le Secrétaire</a:t>
            </a:r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Monsieur Christophe SOYER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8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2017"/>
            <a:ext cx="8928992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812" y="2867783"/>
            <a:ext cx="365760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724128" y="750715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2018</a:t>
            </a:r>
            <a:endParaRPr lang="fr-FR" sz="4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59707" y="162880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RAPPORT D’ACTIVITE</a:t>
            </a:r>
            <a:endParaRPr lang="fr-FR" sz="3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51056" y="3314385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Service MJPM</a:t>
            </a:r>
            <a:endParaRPr lang="fr-FR" sz="44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7504" y="5805264"/>
            <a:ext cx="5328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100" b="0" dirty="0">
                <a:solidFill>
                  <a:schemeClr val="tx2">
                    <a:lumMod val="75000"/>
                  </a:schemeClr>
                </a:solidFill>
              </a:rPr>
              <a:t>Nouvelle Adresse depuis le 11 mars 2019</a:t>
            </a:r>
          </a:p>
          <a:p>
            <a:r>
              <a:rPr lang="fr-FR" sz="1100" b="0" dirty="0" smtClean="0">
                <a:solidFill>
                  <a:schemeClr val="accent1">
                    <a:lumMod val="75000"/>
                  </a:schemeClr>
                </a:solidFill>
              </a:rPr>
              <a:t>42, </a:t>
            </a:r>
            <a:r>
              <a:rPr lang="fr-FR" sz="1100" b="0" dirty="0">
                <a:solidFill>
                  <a:schemeClr val="accent1">
                    <a:lumMod val="75000"/>
                  </a:schemeClr>
                </a:solidFill>
              </a:rPr>
              <a:t>Rue Normandie Niemen </a:t>
            </a:r>
            <a:r>
              <a:rPr lang="fr-FR" sz="1100" b="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fr-FR" sz="1100" b="0" dirty="0">
                <a:solidFill>
                  <a:schemeClr val="accent1">
                    <a:lumMod val="75000"/>
                  </a:schemeClr>
                </a:solidFill>
              </a:rPr>
              <a:t>CS 55833 </a:t>
            </a:r>
            <a:r>
              <a:rPr lang="fr-FR" sz="1100" b="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fr-FR" sz="1100" b="0" dirty="0">
                <a:solidFill>
                  <a:schemeClr val="accent1">
                    <a:lumMod val="75000"/>
                  </a:schemeClr>
                </a:solidFill>
              </a:rPr>
              <a:t>72058 LE MANS Cedex 2</a:t>
            </a:r>
            <a:endParaRPr lang="fr-FR" sz="1100" b="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fr-FR" sz="11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sym typeface="Wingdings"/>
              </a:rPr>
              <a:t> </a:t>
            </a:r>
            <a:r>
              <a:rPr lang="fr-FR" sz="11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02. 43. 77 .17. 55  </a:t>
            </a:r>
            <a:r>
              <a:rPr lang="fr-FR" sz="11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sym typeface="Wingdings"/>
              </a:rPr>
              <a:t> </a:t>
            </a:r>
            <a:r>
              <a:rPr lang="fr-FR" sz="11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02 .43. 77.19. 41</a:t>
            </a:r>
          </a:p>
          <a:p>
            <a:r>
              <a:rPr lang="fr-FR" sz="11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@ contact@athsarthe.fr </a:t>
            </a:r>
            <a:endParaRPr lang="fr-FR" sz="11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Zone de texte 307"/>
          <p:cNvSpPr txBox="1"/>
          <p:nvPr/>
        </p:nvSpPr>
        <p:spPr>
          <a:xfrm>
            <a:off x="5982965" y="5252208"/>
            <a:ext cx="2165374" cy="199308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fr-FR" sz="900" i="1" dirty="0">
                <a:solidFill>
                  <a:schemeClr val="bg1"/>
                </a:solidFill>
                <a:effectLst/>
                <a:latin typeface="Arial"/>
                <a:ea typeface="Calibri"/>
              </a:rPr>
              <a:t>11, rue Pied Sec (anciens locaux)</a:t>
            </a:r>
            <a:endParaRPr lang="fr-FR" sz="1100" dirty="0">
              <a:solidFill>
                <a:schemeClr val="bg1"/>
              </a:solidFill>
              <a:effectLst/>
              <a:latin typeface="Arial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856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4006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Déploiement de la GED (</a:t>
            </a:r>
            <a:r>
              <a:rPr lang="fr-FR" sz="2800" b="1" dirty="0" smtClean="0"/>
              <a:t>G</a:t>
            </a:r>
            <a:r>
              <a:rPr lang="fr-FR" sz="2800" dirty="0" smtClean="0"/>
              <a:t>estion </a:t>
            </a:r>
            <a:r>
              <a:rPr lang="fr-FR" sz="2800" b="1" dirty="0" smtClean="0"/>
              <a:t>E</a:t>
            </a:r>
            <a:r>
              <a:rPr lang="fr-FR" sz="2800" dirty="0" smtClean="0"/>
              <a:t>lectronique des </a:t>
            </a:r>
            <a:r>
              <a:rPr lang="fr-FR" sz="2800" b="1" dirty="0" smtClean="0"/>
              <a:t>D</a:t>
            </a:r>
            <a:r>
              <a:rPr lang="fr-FR" sz="2800" dirty="0" smtClean="0"/>
              <a:t>ocuments</a:t>
            </a:r>
            <a:r>
              <a:rPr lang="fr-FR" dirty="0" smtClean="0"/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Départ en retraite de E.BLOSSIER  - </a:t>
            </a:r>
            <a:r>
              <a:rPr lang="fr-FR" sz="1800" dirty="0" smtClean="0"/>
              <a:t>Responsable de Service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dirty="0"/>
              <a:t> </a:t>
            </a:r>
            <a:r>
              <a:rPr lang="fr-FR" dirty="0" smtClean="0"/>
              <a:t>   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  <a:sym typeface="Wingdings"/>
              </a:rPr>
              <a:t></a:t>
            </a:r>
            <a:r>
              <a:rPr lang="fr-FR" dirty="0" smtClean="0"/>
              <a:t>Arrivée de L.GOSSET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Augmentation de l’activité de 900 à 960 mesures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Choix par la commission locaux du bâtiment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dirty="0"/>
              <a:t> </a:t>
            </a:r>
            <a:r>
              <a:rPr lang="fr-FR" dirty="0" smtClean="0"/>
              <a:t>   42 rue Normandie Niemen 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488832" cy="63408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Actualités 2018</a:t>
            </a:r>
          </a:p>
        </p:txBody>
      </p:sp>
    </p:spTree>
    <p:extLst>
      <p:ext uri="{BB962C8B-B14F-4D97-AF65-F5344CB8AC3E}">
        <p14:creationId xmlns:p14="http://schemas.microsoft.com/office/powerpoint/2010/main" val="345676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755580" y="260648"/>
            <a:ext cx="7561263" cy="63408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Moyens en personnel 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125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  <a:tabLst>
                <a:tab pos="1612900" algn="l"/>
              </a:tabLst>
            </a:pPr>
            <a:r>
              <a:rPr lang="fr-FR" sz="4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16,10  	ETP    DMJPM/Juristes</a:t>
            </a:r>
          </a:p>
          <a:p>
            <a:pPr>
              <a:buFont typeface="Wingdings" panose="05000000000000000000" pitchFamily="2" charset="2"/>
              <a:buChar char="Ø"/>
              <a:tabLst>
                <a:tab pos="1612900" algn="l"/>
              </a:tabLst>
            </a:pPr>
            <a:r>
              <a:rPr lang="fr-FR" sz="4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 4,45  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	</a:t>
            </a:r>
            <a:r>
              <a:rPr lang="fr-FR" sz="4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ETP    Assistantes mandataires</a:t>
            </a:r>
          </a:p>
          <a:p>
            <a:pPr>
              <a:buFont typeface="Wingdings" panose="05000000000000000000" pitchFamily="2" charset="2"/>
              <a:buChar char="Ø"/>
              <a:tabLst>
                <a:tab pos="1612900" algn="l"/>
              </a:tabLst>
            </a:pPr>
            <a:r>
              <a:rPr lang="fr-FR" sz="4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 4,65  	ETP    Comptables</a:t>
            </a:r>
          </a:p>
          <a:p>
            <a:pPr>
              <a:buFont typeface="Wingdings" panose="05000000000000000000" pitchFamily="2" charset="2"/>
              <a:buChar char="Ø"/>
              <a:tabLst>
                <a:tab pos="1612900" algn="l"/>
              </a:tabLst>
            </a:pP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3,9    	ETP    Encadrement</a:t>
            </a:r>
          </a:p>
          <a:p>
            <a:pPr>
              <a:buFont typeface="Wingdings" panose="05000000000000000000" pitchFamily="2" charset="2"/>
              <a:buChar char="Ø"/>
              <a:tabLst>
                <a:tab pos="1612900" algn="l"/>
              </a:tabLst>
            </a:pP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1       	ETP    Assistante encadrement</a:t>
            </a:r>
          </a:p>
          <a:p>
            <a:pPr>
              <a:buFont typeface="Wingdings" panose="05000000000000000000" pitchFamily="2" charset="2"/>
              <a:buChar char="Ø"/>
              <a:tabLst>
                <a:tab pos="1612900" algn="l"/>
              </a:tabLst>
            </a:pP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3       	ETP    Accueil/Facturation</a:t>
            </a:r>
          </a:p>
          <a:p>
            <a:pPr marL="0" indent="0">
              <a:buNone/>
              <a:tabLst>
                <a:tab pos="1612900" algn="l"/>
              </a:tabLst>
            </a:pPr>
            <a:r>
              <a:rPr lang="fr-FR" sz="3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sym typeface="Wingdings"/>
              </a:rPr>
              <a:t>Soit 33,10 ETP</a:t>
            </a:r>
            <a:endParaRPr lang="fr-FR" sz="36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sz="4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5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37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RAPPORT D’ACTIVITE</a:t>
            </a:r>
            <a:endParaRPr lang="fr-F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72" y="2708920"/>
            <a:ext cx="7877175" cy="2116137"/>
          </a:xfrm>
          <a:prstGeom prst="rect">
            <a:avLst/>
          </a:prstGeom>
          <a:solidFill>
            <a:srgbClr val="FFFFFF"/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37451" y="3413046"/>
            <a:ext cx="7921625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DFD1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sz="4000" dirty="0" smtClean="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L’ACTIVITE DU SERVICE MJPM</a:t>
            </a:r>
          </a:p>
        </p:txBody>
      </p:sp>
    </p:spTree>
    <p:extLst>
      <p:ext uri="{BB962C8B-B14F-4D97-AF65-F5344CB8AC3E}">
        <p14:creationId xmlns:p14="http://schemas.microsoft.com/office/powerpoint/2010/main" val="7206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300033"/>
              </p:ext>
            </p:extLst>
          </p:nvPr>
        </p:nvGraphicFramePr>
        <p:xfrm>
          <a:off x="251520" y="548680"/>
          <a:ext cx="8640961" cy="6336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2219"/>
                <a:gridCol w="2852541"/>
                <a:gridCol w="2502064"/>
                <a:gridCol w="1224137"/>
              </a:tblGrid>
              <a:tr h="279971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 de la rencontre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Participants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Fréquence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444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Réunions Générale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Ensemble du personnel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Informations, projets, échanges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Trimestrielle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4440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Réunions Cadres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81465" algn="l"/>
                        </a:tabLst>
                        <a:defRPr/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Directrice –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RAF -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Responsables de Service</a:t>
                      </a:r>
                      <a:endParaRPr lang="fr-FR" sz="10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endParaRPr lang="fr-FR" sz="1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Coordination, information, bilan, projets, décisions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7938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Hebdomadaire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2444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Réunions DMJPM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 de service / DMJPM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Informations, projets, échanges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Mensuelle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4440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Réunions Administratives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RAF - 2 Responsables de service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Pôles  Assistantes 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Comptables -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ACF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Informations, projets, échanges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Trimestrielle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1771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Ateliers MAGIS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Ensemble du personnel suivant modules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Partage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 pratiques, échanges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annuelles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4440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Comité Suivi Projet de Service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 - Directrice - 2 Responsables de Service -  RAF - 1 Salarié par fonction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7938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Suivi des objectifs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Annuel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8884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Comité de Suivi </a:t>
                      </a: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GEG</a:t>
                      </a:r>
                      <a:r>
                        <a:rPr lang="fr-FR" sz="10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(Gestion 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Electronique des Documents)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Directrice  - 1 Responsable de Service  - RAF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Salarié par fonction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Suivi mise en place de la GED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7938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annuelles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64312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Comité Evaluation Interne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 - Directrice - 2 Responsables de Service -  RAF – Assistante Encadrement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Analyses des Fiches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 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l’année écoulée et projets d’actions 2019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Annuel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25493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Etudes de situation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DMJPM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Réflexions 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 situations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complexes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Trimestrielle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2444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 des pratiques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DMJPM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Endroit privilégié d’échanges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Mensuelle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2444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 des pratiques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Endroit privilégié d’échanges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Semestrielle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2444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Commission </a:t>
                      </a: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Immobilière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Administrateurs - Directrice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Recherche nouveaux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locaux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annuelles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4440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Commission </a:t>
                      </a: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Financière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81465" algn="l"/>
                        </a:tabLst>
                        <a:defRPr/>
                      </a:pP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 Administrateurs -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Directrice - 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RAF 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81465" algn="l"/>
                        </a:tabLst>
                        <a:defRPr/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Préparation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du Budget avant présentation en CA</a:t>
                      </a:r>
                      <a:endParaRPr lang="fr-FR" sz="10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Annuelle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4440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Commission Communication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Administrateurs 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Directrice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Refonte du Site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fonction des projets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2444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Commission Formation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Administrateurs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- 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Directrice  -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RAF -  2 DP 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Validation du plan de formation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Annuel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  <a:tr h="41953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Commissions relations partenariales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Administrateurs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r>
                        <a:rPr lang="fr-FR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Relations FNAT,</a:t>
                      </a:r>
                      <a:r>
                        <a:rPr lang="fr-FR" sz="1000" b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associations , …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181465" algn="l"/>
                        </a:tabLst>
                      </a:pPr>
                      <a:endParaRPr lang="fr-FR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4833" marR="54833" marT="0" marB="0" anchor="ctr"/>
                </a:tc>
              </a:tr>
            </a:tbl>
          </a:graphicData>
        </a:graphic>
      </p:graphicFrame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360040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réunions , groupes de travail, commissions en 2018</a:t>
            </a:r>
          </a:p>
        </p:txBody>
      </p:sp>
    </p:spTree>
    <p:extLst>
      <p:ext uri="{BB962C8B-B14F-4D97-AF65-F5344CB8AC3E}">
        <p14:creationId xmlns:p14="http://schemas.microsoft.com/office/powerpoint/2010/main" val="692437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3"/>
          <p:cNvSpPr>
            <a:spLocks noGrp="1"/>
          </p:cNvSpPr>
          <p:nvPr>
            <p:ph type="title"/>
          </p:nvPr>
        </p:nvSpPr>
        <p:spPr>
          <a:xfrm>
            <a:off x="457200" y="188641"/>
            <a:ext cx="8229600" cy="418058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Schéma des secteurs </a:t>
            </a:r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2741" y="620688"/>
            <a:ext cx="9041259" cy="604395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316416" y="6093296"/>
            <a:ext cx="720080" cy="4924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683573" y="188640"/>
            <a:ext cx="7561263" cy="504056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mesures au 31/12/2018</a:t>
            </a:r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05909"/>
              </p:ext>
            </p:extLst>
          </p:nvPr>
        </p:nvGraphicFramePr>
        <p:xfrm>
          <a:off x="323528" y="1124744"/>
          <a:ext cx="8568952" cy="4276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1662"/>
                <a:gridCol w="1611256"/>
                <a:gridCol w="1904212"/>
                <a:gridCol w="1171822"/>
              </a:tblGrid>
              <a:tr h="1210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Types de mandats</a:t>
                      </a:r>
                      <a:endParaRPr lang="fr-FR" sz="24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</a:rPr>
                        <a:t>Domicile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</a:rPr>
                        <a:t>Etablissement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</a:rPr>
                        <a:t>Nombre de mesures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64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</a:rPr>
                        <a:t>Tutelles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183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281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768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</a:rPr>
                        <a:t>Curatelles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536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89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625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36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</a:rPr>
                        <a:t>Mandats Spéciaux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07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</a:rPr>
                        <a:t>Mesures </a:t>
                      </a: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</a:rPr>
                        <a:t>d’Accompagnement Judiciaire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36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Tutelles</a:t>
                      </a:r>
                      <a:r>
                        <a:rPr lang="fr-FR" sz="2400" baseline="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et Curatelles Ad’hoc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10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fr-FR" sz="2400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653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273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926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539749" y="274643"/>
            <a:ext cx="8280400" cy="562073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des mesures par tribunaux de 2014 à 2018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78054"/>
              </p:ext>
            </p:extLst>
          </p:nvPr>
        </p:nvGraphicFramePr>
        <p:xfrm>
          <a:off x="457200" y="980728"/>
          <a:ext cx="8229600" cy="514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Evolution par type de mesures entre 2014 et 2018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0600" y="26908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567721"/>
              </p:ext>
            </p:extLst>
          </p:nvPr>
        </p:nvGraphicFramePr>
        <p:xfrm>
          <a:off x="611560" y="1124744"/>
          <a:ext cx="7704858" cy="4541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9913"/>
                <a:gridCol w="1011862"/>
                <a:gridCol w="1011862"/>
                <a:gridCol w="1011862"/>
                <a:gridCol w="934026"/>
                <a:gridCol w="855333"/>
              </a:tblGrid>
              <a:tr h="7730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Types mesures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  <a:latin typeface="Arial Narrow" panose="020B0606020202030204" pitchFamily="34" charset="0"/>
                        </a:rPr>
                        <a:t>2014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2017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2018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87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</a:rPr>
                        <a:t>Tutelles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248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245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261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279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282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038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</a:rPr>
                        <a:t>Curatelles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493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529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586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622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632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038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</a:rPr>
                        <a:t>Mandats Spéciaux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0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4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588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</a:rPr>
                        <a:t>MAJ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7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8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554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Arial Narrow" panose="020B0606020202030204" pitchFamily="34" charset="0"/>
                        </a:rPr>
                        <a:t>746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Arial Narrow" panose="020B0606020202030204" pitchFamily="34" charset="0"/>
                        </a:rPr>
                        <a:t>781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Arial Narrow" panose="020B0606020202030204" pitchFamily="34" charset="0"/>
                        </a:rPr>
                        <a:t>855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908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926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5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  <a:latin typeface="Arial Narrow" panose="020B0606020202030204" pitchFamily="34" charset="0"/>
                        </a:rPr>
                        <a:t>% </a:t>
                      </a: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</a:rPr>
                        <a:t>évolution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effectLst/>
                          <a:latin typeface="Arial Narrow" panose="020B0606020202030204" pitchFamily="34" charset="0"/>
                        </a:rPr>
                        <a:t>nbre de mesures</a:t>
                      </a:r>
                      <a:endParaRPr lang="fr-FR" sz="2400" b="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4,69%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9.47%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6,19%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1,98%</a:t>
                      </a:r>
                      <a:endParaRPr lang="fr-FR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6" name="Connecteur droit 5"/>
          <p:cNvCxnSpPr/>
          <p:nvPr/>
        </p:nvCxnSpPr>
        <p:spPr>
          <a:xfrm flipV="1">
            <a:off x="3491880" y="4941168"/>
            <a:ext cx="1008112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origines des entrées en 2018</a:t>
            </a:r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9489853"/>
              </p:ext>
            </p:extLst>
          </p:nvPr>
        </p:nvGraphicFramePr>
        <p:xfrm>
          <a:off x="467544" y="980728"/>
          <a:ext cx="82296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49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origines des sorties en 2018</a:t>
            </a:r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998024"/>
              </p:ext>
            </p:extLst>
          </p:nvPr>
        </p:nvGraphicFramePr>
        <p:xfrm>
          <a:off x="251520" y="1196752"/>
          <a:ext cx="8435280" cy="4929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02067"/>
              </p:ext>
            </p:extLst>
          </p:nvPr>
        </p:nvGraphicFramePr>
        <p:xfrm>
          <a:off x="827584" y="908720"/>
          <a:ext cx="763284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70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19632" y="3795186"/>
            <a:ext cx="6400800" cy="1752600"/>
          </a:xfr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RAPPORT D’ACTIVITE</a:t>
            </a:r>
            <a:endParaRPr lang="fr-F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72" y="2708920"/>
            <a:ext cx="7877175" cy="2116137"/>
          </a:xfrm>
          <a:prstGeom prst="rect">
            <a:avLst/>
          </a:prstGeom>
          <a:solidFill>
            <a:srgbClr val="FFFFFF"/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59223" y="3410032"/>
            <a:ext cx="7921625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DFD1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sz="4000" dirty="0" smtClean="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L’ACTIVITE DU SERVICE JURIDIQUE</a:t>
            </a:r>
          </a:p>
        </p:txBody>
      </p:sp>
    </p:spTree>
    <p:extLst>
      <p:ext uri="{BB962C8B-B14F-4D97-AF65-F5344CB8AC3E}">
        <p14:creationId xmlns:p14="http://schemas.microsoft.com/office/powerpoint/2010/main" val="261080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Assistance ou représentation des PP dans le cadre de procédures civiles ou pénales en 2018</a:t>
            </a:r>
            <a:endParaRPr lang="fr-FR" sz="24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334051"/>
              </p:ext>
            </p:extLst>
          </p:nvPr>
        </p:nvGraphicFramePr>
        <p:xfrm>
          <a:off x="611560" y="1196751"/>
          <a:ext cx="8208912" cy="490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8432"/>
                <a:gridCol w="1728192"/>
                <a:gridCol w="2592288"/>
              </a:tblGrid>
              <a:tr h="5993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Types procédures</a:t>
                      </a:r>
                      <a:endParaRPr lang="fr-FR" sz="24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 Narrow" panose="020B0606020202030204" pitchFamily="34" charset="0"/>
                        </a:rPr>
                        <a:t>Nombre de nouveaux dossiers</a:t>
                      </a:r>
                      <a:endParaRPr lang="fr-FR" sz="16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 Narrow" panose="020B0606020202030204" pitchFamily="34" charset="0"/>
                        </a:rPr>
                        <a:t>Nombre de dossiers en cours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 Narrow" panose="020B0606020202030204" pitchFamily="34" charset="0"/>
                        </a:rPr>
                        <a:t>au 31 décembre </a:t>
                      </a:r>
                      <a:r>
                        <a:rPr lang="fr-FR" sz="1600" dirty="0" smtClean="0"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  <a:endParaRPr lang="fr-FR" sz="16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81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Arial Narrow" panose="020B0606020202030204" pitchFamily="34" charset="0"/>
                        </a:rPr>
                        <a:t>Procédures pénales </a:t>
                      </a: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PP victimes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solidFill>
                            <a:srgbClr val="365F91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---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481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Arial Narrow" panose="020B0606020202030204" pitchFamily="34" charset="0"/>
                        </a:rPr>
                        <a:t>Procédures Pénales </a:t>
                      </a: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PP auteurs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4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Divorces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7229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Licenciements/ruptures conventionnelles Aides à Domicile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---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4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Arial Narrow" panose="020B0606020202030204" pitchFamily="34" charset="0"/>
                        </a:rPr>
                        <a:t>Prud'hommes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---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481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Autres Procédures civiles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4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Mandats ad ‘hoc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4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Arial Narrow" panose="020B0606020202030204" pitchFamily="34" charset="0"/>
                        </a:rPr>
                        <a:t>Divers</a:t>
                      </a:r>
                      <a:endParaRPr lang="fr-FR" sz="1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4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fr-FR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53</a:t>
                      </a:r>
                      <a:endParaRPr lang="fr-FR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5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Assistance ou représentation des PP dans le cadre                 d’actes de disposition en 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517184"/>
              </p:ext>
            </p:extLst>
          </p:nvPr>
        </p:nvGraphicFramePr>
        <p:xfrm>
          <a:off x="683565" y="1556794"/>
          <a:ext cx="7776867" cy="4780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8157"/>
                <a:gridCol w="1661483"/>
                <a:gridCol w="2357227"/>
              </a:tblGrid>
              <a:tr h="1085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Actes de disposition</a:t>
                      </a:r>
                      <a:endParaRPr lang="fr-FR" sz="24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 Narrow" panose="020B0606020202030204" pitchFamily="34" charset="0"/>
                        </a:rPr>
                        <a:t>Nombre de nouveaux dossiers</a:t>
                      </a:r>
                      <a:endParaRPr lang="fr-FR" sz="16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 Narrow" panose="020B0606020202030204" pitchFamily="34" charset="0"/>
                        </a:rPr>
                        <a:t>Nombre de dossiers en cours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Arial Narrow" panose="020B0606020202030204" pitchFamily="34" charset="0"/>
                        </a:rPr>
                        <a:t>au 31 décembre </a:t>
                      </a:r>
                      <a:r>
                        <a:rPr lang="fr-FR" sz="1600" dirty="0" smtClean="0"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  <a:endParaRPr lang="fr-FR" sz="16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65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Arial Narrow" panose="020B0606020202030204" pitchFamily="34" charset="0"/>
                        </a:rPr>
                        <a:t>Successions  Ventes Donations</a:t>
                      </a:r>
                      <a:endParaRPr lang="fr-FR" sz="20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26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0332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Arial Narrow" panose="020B0606020202030204" pitchFamily="34" charset="0"/>
                        </a:rPr>
                        <a:t>Ventes Biens Immobiliers hors succession</a:t>
                      </a:r>
                      <a:endParaRPr lang="fr-FR" sz="20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665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Arial Narrow" panose="020B0606020202030204" pitchFamily="34" charset="0"/>
                        </a:rPr>
                        <a:t>Acquisition Bien Immobilier</a:t>
                      </a:r>
                      <a:endParaRPr lang="fr-FR" sz="20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4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665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Arial Narrow" panose="020B0606020202030204" pitchFamily="34" charset="0"/>
                        </a:rPr>
                        <a:t>Conclusion Résiliation bail</a:t>
                      </a:r>
                      <a:endParaRPr lang="fr-FR" sz="20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fr-FR" sz="2800" dirty="0">
                        <a:solidFill>
                          <a:srgbClr val="365F9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665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fr-FR" sz="24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33</a:t>
                      </a:r>
                      <a:endParaRPr lang="fr-FR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  <a:endParaRPr lang="fr-FR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9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1857" y="3768033"/>
            <a:ext cx="6400800" cy="1752600"/>
          </a:xfr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RAPPORT D’ACTIVITE</a:t>
            </a:r>
            <a:endParaRPr lang="fr-F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72" y="2708920"/>
            <a:ext cx="7877175" cy="2116137"/>
          </a:xfrm>
          <a:prstGeom prst="rect">
            <a:avLst/>
          </a:prstGeom>
          <a:solidFill>
            <a:srgbClr val="FFFFFF"/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46143" y="3410033"/>
            <a:ext cx="7921625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DFD1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sz="4800" dirty="0" smtClean="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Le Public</a:t>
            </a:r>
          </a:p>
        </p:txBody>
      </p:sp>
    </p:spTree>
    <p:extLst>
      <p:ext uri="{BB962C8B-B14F-4D97-AF65-F5344CB8AC3E}">
        <p14:creationId xmlns:p14="http://schemas.microsoft.com/office/powerpoint/2010/main" val="229706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Répartition en % selon le mode d’hébergement 2014 et 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486517"/>
              </p:ext>
            </p:extLst>
          </p:nvPr>
        </p:nvGraphicFramePr>
        <p:xfrm>
          <a:off x="755576" y="1052736"/>
          <a:ext cx="5328591" cy="2004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4356"/>
                <a:gridCol w="726626"/>
                <a:gridCol w="726626"/>
                <a:gridCol w="847731"/>
                <a:gridCol w="726626"/>
                <a:gridCol w="726626"/>
              </a:tblGrid>
              <a:tr h="497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2018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32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 domicile</a:t>
                      </a:r>
                      <a:endParaRPr lang="fr-FR" sz="20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65%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67%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68%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69%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70%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741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En Etablissement</a:t>
                      </a:r>
                      <a:endParaRPr lang="fr-FR" sz="20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33%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32%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31%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30%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2448119542"/>
              </p:ext>
            </p:extLst>
          </p:nvPr>
        </p:nvGraphicFramePr>
        <p:xfrm>
          <a:off x="3059832" y="3212976"/>
          <a:ext cx="5112568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557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Répartition sur le territoire en2018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Espace réservé du contenu 4" descr="C:\Users\isd\Pictures\departementales-les-21-cantons-et-les-candidat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72" y="995957"/>
            <a:ext cx="5426109" cy="54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470535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691680" y="1041685"/>
            <a:ext cx="1584176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380312" y="278092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Mans et Cum</a:t>
            </a:r>
          </a:p>
        </p:txBody>
      </p:sp>
      <p:cxnSp>
        <p:nvCxnSpPr>
          <p:cNvPr id="9" name="Connecteur droit avec flèche 8"/>
          <p:cNvCxnSpPr>
            <a:stCxn id="7" idx="1"/>
          </p:cNvCxnSpPr>
          <p:nvPr/>
        </p:nvCxnSpPr>
        <p:spPr>
          <a:xfrm flipH="1">
            <a:off x="4404396" y="2919428"/>
            <a:ext cx="2975916" cy="869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932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76064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Répartition en % selon la situation familiale 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768500"/>
              </p:ext>
            </p:extLst>
          </p:nvPr>
        </p:nvGraphicFramePr>
        <p:xfrm>
          <a:off x="323528" y="1124744"/>
          <a:ext cx="3384376" cy="4486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8636"/>
                <a:gridCol w="1013652"/>
                <a:gridCol w="792088"/>
              </a:tblGrid>
              <a:tr h="357513"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Situation familiale</a:t>
                      </a:r>
                      <a:endParaRPr lang="fr-FR" sz="18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effectLst/>
                          <a:latin typeface="Arial"/>
                        </a:rPr>
                        <a:t>2018</a:t>
                      </a:r>
                      <a:endParaRPr lang="fr-FR" sz="18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</a:tr>
              <a:tr h="2834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</a:rPr>
                        <a:t>mesures</a:t>
                      </a:r>
                      <a:endParaRPr lang="fr-FR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%</a:t>
                      </a:r>
                      <a:endParaRPr lang="fr-F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</a:tr>
              <a:tr h="357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Célibataire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/>
                          <a:ea typeface="Calibri"/>
                        </a:rPr>
                        <a:t>666</a:t>
                      </a:r>
                      <a:endParaRPr lang="fr-FR" sz="1800" b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71,9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57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Marié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/>
                          <a:ea typeface="Calibri"/>
                        </a:rPr>
                        <a:t>66</a:t>
                      </a:r>
                      <a:endParaRPr lang="fr-FR" sz="1800" b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57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Pacsé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/>
                          <a:ea typeface="Calibri"/>
                        </a:rPr>
                        <a:t>3</a:t>
                      </a:r>
                      <a:endParaRPr lang="fr-FR" sz="1800" b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0,32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6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Concubinage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/>
                          <a:ea typeface="Calibri"/>
                        </a:rPr>
                        <a:t>48</a:t>
                      </a:r>
                      <a:endParaRPr lang="fr-FR" sz="1800" b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57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Veuf(ve)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/>
                          <a:ea typeface="Calibri"/>
                        </a:rPr>
                        <a:t>49</a:t>
                      </a:r>
                      <a:endParaRPr lang="fr-FR" sz="1800" b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6836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Instance de divorce</a:t>
                      </a:r>
                      <a:endParaRPr lang="fr-FR" sz="18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effectLst/>
                          <a:latin typeface="Arial"/>
                        </a:rPr>
                        <a:t>1</a:t>
                      </a:r>
                      <a:endParaRPr lang="fr-FR" sz="1800" b="1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5751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Divorcé</a:t>
                      </a:r>
                      <a:endParaRPr lang="fr-FR" sz="18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effectLst/>
                          <a:latin typeface="Arial"/>
                        </a:rPr>
                        <a:t>82</a:t>
                      </a:r>
                      <a:endParaRPr lang="fr-FR" sz="1800" b="1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8,85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6836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Séparé de corps</a:t>
                      </a:r>
                      <a:endParaRPr lang="fr-FR" sz="18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effectLst/>
                          <a:latin typeface="Arial"/>
                        </a:rPr>
                        <a:t>11</a:t>
                      </a:r>
                      <a:endParaRPr lang="fr-FR" sz="1800" b="1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1,18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5751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  <a:endParaRPr lang="fr-FR" sz="180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</a:rPr>
                        <a:t>926</a:t>
                      </a:r>
                      <a:endParaRPr lang="fr-F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4207042338"/>
              </p:ext>
            </p:extLst>
          </p:nvPr>
        </p:nvGraphicFramePr>
        <p:xfrm>
          <a:off x="3851920" y="1484784"/>
          <a:ext cx="4810125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52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490066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Répartition en % par tranches d’âges en 2014 et 2018</a:t>
            </a:r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475683"/>
              </p:ext>
            </p:extLst>
          </p:nvPr>
        </p:nvGraphicFramePr>
        <p:xfrm>
          <a:off x="899592" y="1484784"/>
          <a:ext cx="7344816" cy="3888430"/>
        </p:xfrm>
        <a:graphic>
          <a:graphicData uri="http://schemas.openxmlformats.org/drawingml/2006/table">
            <a:tbl>
              <a:tblPr firstRow="1" firstCol="1" bandRow="1"/>
              <a:tblGrid>
                <a:gridCol w="2309517"/>
                <a:gridCol w="963060"/>
                <a:gridCol w="915593"/>
                <a:gridCol w="1016919"/>
                <a:gridCol w="1067125"/>
                <a:gridCol w="1072602"/>
              </a:tblGrid>
              <a:tr h="777686">
                <a:tc>
                  <a:txBody>
                    <a:bodyPr/>
                    <a:lstStyle/>
                    <a:p>
                      <a:pPr algn="l"/>
                      <a:endParaRPr lang="fr-FR" sz="1100" dirty="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2014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2015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2016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2017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2018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 à 40 ans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36.5%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38%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37.1%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35.1%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31.1%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40 à 60 ans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40.3%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41.7%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40.3%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40.5%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262626"/>
                          </a:solidFill>
                          <a:effectLst/>
                          <a:latin typeface="Arial"/>
                          <a:ea typeface="Times New Roman"/>
                        </a:rPr>
                        <a:t>41.4%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60 à 70 ans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11.5%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9.5%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11.35%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13%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13.8%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Plus de 70 ans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12.05%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10.7%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11.25%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11.3%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13.6%</a:t>
                      </a:r>
                      <a:endParaRPr lang="fr-FR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Répartition en % Hommes/Femmes de 2014 à 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801750"/>
              </p:ext>
            </p:extLst>
          </p:nvPr>
        </p:nvGraphicFramePr>
        <p:xfrm>
          <a:off x="1115616" y="1772718"/>
          <a:ext cx="6912767" cy="3147463"/>
        </p:xfrm>
        <a:graphic>
          <a:graphicData uri="http://schemas.openxmlformats.org/drawingml/2006/table">
            <a:tbl>
              <a:tblPr firstRow="1" firstCol="1" bandRow="1"/>
              <a:tblGrid>
                <a:gridCol w="2161528"/>
                <a:gridCol w="900768"/>
                <a:gridCol w="900768"/>
                <a:gridCol w="951517"/>
                <a:gridCol w="999093"/>
                <a:gridCol w="999093"/>
              </a:tblGrid>
              <a:tr h="864094">
                <a:tc>
                  <a:txBody>
                    <a:bodyPr/>
                    <a:lstStyle/>
                    <a:p>
                      <a:pPr algn="just"/>
                      <a:endParaRPr lang="fr-FR" sz="1100" dirty="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2014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2015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2016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2017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2018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Hommes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57.49%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57.87%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58.48%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58.20%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262626"/>
                          </a:solidFill>
                          <a:effectLst/>
                          <a:latin typeface="Arial"/>
                          <a:ea typeface="Times New Roman"/>
                        </a:rPr>
                        <a:t>59.07%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1275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</a:rPr>
                        <a:t>Femmes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42.51%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42.13%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41.52%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41.8%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595959"/>
                          </a:solidFill>
                          <a:effectLst/>
                          <a:latin typeface="Arial"/>
                          <a:ea typeface="Times New Roman"/>
                        </a:rPr>
                        <a:t>40.93%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07704" y="328498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2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5"/>
            <a:ext cx="8928992" cy="662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414" y="2708920"/>
            <a:ext cx="365760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724128" y="750715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2018</a:t>
            </a:r>
            <a:endParaRPr lang="fr-FR" sz="4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40636" y="1700812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RAPPORT D’ACTIVITE</a:t>
            </a:r>
            <a:endParaRPr lang="fr-FR" sz="3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51056" y="3314385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Service MASP</a:t>
            </a:r>
            <a:endParaRPr lang="fr-FR" sz="54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2404" y="5733256"/>
            <a:ext cx="48120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00" b="0" dirty="0" smtClean="0">
                <a:solidFill>
                  <a:srgbClr val="1F497D">
                    <a:lumMod val="75000"/>
                  </a:srgbClr>
                </a:solidFill>
              </a:rPr>
              <a:t>Nouvelle </a:t>
            </a:r>
            <a:r>
              <a:rPr lang="fr-FR" sz="1100" b="0" dirty="0">
                <a:solidFill>
                  <a:srgbClr val="1F497D">
                    <a:lumMod val="75000"/>
                  </a:srgbClr>
                </a:solidFill>
              </a:rPr>
              <a:t>Adresse depuis le 11 mars 2019</a:t>
            </a:r>
          </a:p>
          <a:p>
            <a:pPr lvl="0"/>
            <a:r>
              <a:rPr lang="fr-FR" sz="1100" b="0" dirty="0">
                <a:solidFill>
                  <a:srgbClr val="4F81BD">
                    <a:lumMod val="75000"/>
                  </a:srgbClr>
                </a:solidFill>
              </a:rPr>
              <a:t>42, Rue Normandie Niemen - CS 55833 - 72058 LE MANS Cedex 2</a:t>
            </a:r>
            <a:endParaRPr lang="fr-FR" sz="1100" b="0" dirty="0">
              <a:solidFill>
                <a:srgbClr val="4F81BD">
                  <a:lumMod val="75000"/>
                </a:srgbClr>
              </a:solidFill>
              <a:latin typeface="Arial Narrow" panose="020B0606020202030204" pitchFamily="34" charset="0"/>
            </a:endParaRPr>
          </a:p>
          <a:p>
            <a:pPr lvl="0"/>
            <a:r>
              <a:rPr lang="fr-FR" sz="1100" dirty="0">
                <a:solidFill>
                  <a:srgbClr val="4F81BD">
                    <a:lumMod val="75000"/>
                  </a:srgbClr>
                </a:solidFill>
                <a:latin typeface="Arial Narrow" panose="020B0606020202030204" pitchFamily="34" charset="0"/>
                <a:sym typeface="Wingdings"/>
              </a:rPr>
              <a:t> </a:t>
            </a:r>
            <a:r>
              <a:rPr lang="fr-FR" sz="1100" dirty="0">
                <a:solidFill>
                  <a:srgbClr val="4F81BD">
                    <a:lumMod val="75000"/>
                  </a:srgbClr>
                </a:solidFill>
                <a:latin typeface="Arial Narrow" panose="020B0606020202030204" pitchFamily="34" charset="0"/>
              </a:rPr>
              <a:t>02. 43. 77 .17. 55  </a:t>
            </a:r>
            <a:r>
              <a:rPr lang="fr-FR" sz="1100" dirty="0">
                <a:solidFill>
                  <a:srgbClr val="4F81BD">
                    <a:lumMod val="75000"/>
                  </a:srgbClr>
                </a:solidFill>
                <a:latin typeface="Arial Narrow" panose="020B0606020202030204" pitchFamily="34" charset="0"/>
                <a:sym typeface="Wingdings"/>
              </a:rPr>
              <a:t> </a:t>
            </a:r>
            <a:r>
              <a:rPr lang="fr-FR" sz="1100" dirty="0">
                <a:solidFill>
                  <a:srgbClr val="4F81BD">
                    <a:lumMod val="75000"/>
                  </a:srgbClr>
                </a:solidFill>
                <a:latin typeface="Arial Narrow" panose="020B0606020202030204" pitchFamily="34" charset="0"/>
              </a:rPr>
              <a:t>02 .43. 77.19. 41</a:t>
            </a:r>
          </a:p>
          <a:p>
            <a:pPr lvl="0"/>
            <a:r>
              <a:rPr lang="fr-FR" sz="1100" dirty="0">
                <a:solidFill>
                  <a:srgbClr val="4F81BD">
                    <a:lumMod val="75000"/>
                  </a:srgbClr>
                </a:solidFill>
                <a:latin typeface="Arial Narrow" panose="020B0606020202030204" pitchFamily="34" charset="0"/>
              </a:rPr>
              <a:t>@ contact@athsarthe.fr </a:t>
            </a:r>
          </a:p>
        </p:txBody>
      </p:sp>
      <p:sp>
        <p:nvSpPr>
          <p:cNvPr id="8" name="Zone de texte 307"/>
          <p:cNvSpPr txBox="1"/>
          <p:nvPr/>
        </p:nvSpPr>
        <p:spPr>
          <a:xfrm>
            <a:off x="5910527" y="5093345"/>
            <a:ext cx="2165374" cy="199308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fr-FR" sz="900" i="1" dirty="0">
                <a:solidFill>
                  <a:schemeClr val="bg1"/>
                </a:solidFill>
                <a:effectLst/>
                <a:latin typeface="Arial"/>
                <a:ea typeface="Calibri"/>
              </a:rPr>
              <a:t>11, rue Pied Sec (anciens locaux)</a:t>
            </a:r>
            <a:endParaRPr lang="fr-FR" sz="1100" dirty="0">
              <a:solidFill>
                <a:schemeClr val="bg1"/>
              </a:solidFill>
              <a:effectLst/>
              <a:latin typeface="Arial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15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755580" y="260648"/>
            <a:ext cx="7561263" cy="63408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Cadre Juridique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196754"/>
            <a:ext cx="8229600" cy="5328592"/>
          </a:xfrm>
        </p:spPr>
        <p:txBody>
          <a:bodyPr>
            <a:noAutofit/>
          </a:bodyPr>
          <a:lstStyle/>
          <a:p>
            <a:endParaRPr lang="fr-FR" sz="4000" dirty="0" smtClean="0">
              <a:latin typeface="Arial Narrow" panose="020B0606020202030204" pitchFamily="34" charset="0"/>
            </a:endParaRPr>
          </a:p>
          <a:p>
            <a:r>
              <a:rPr lang="fr-FR" sz="4000" dirty="0" smtClean="0">
                <a:latin typeface="Arial Narrow" panose="020B0606020202030204" pitchFamily="34" charset="0"/>
              </a:rPr>
              <a:t>Mesure contractuelle entre le bénéficiaire et le Conseil Départemental.</a:t>
            </a:r>
            <a:endParaRPr lang="fr-FR" sz="4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000" dirty="0">
              <a:latin typeface="Arial Narrow" panose="020B0606020202030204" pitchFamily="34" charset="0"/>
            </a:endParaRPr>
          </a:p>
          <a:p>
            <a:r>
              <a:rPr lang="fr-FR" sz="4000" dirty="0" smtClean="0">
                <a:latin typeface="Arial Narrow" panose="020B0606020202030204" pitchFamily="34" charset="0"/>
              </a:rPr>
              <a:t>Délégation de service par le Conseil Départemental à l’ATH pour 33 MASP.</a:t>
            </a:r>
          </a:p>
          <a:p>
            <a:endParaRPr lang="fr-FR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9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755580" y="260648"/>
            <a:ext cx="7561263" cy="63408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Objectif d’une MASP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4000" dirty="0" smtClean="0">
              <a:latin typeface="Arial Narrow" panose="020B0606020202030204" pitchFamily="34" charset="0"/>
            </a:endParaRPr>
          </a:p>
          <a:p>
            <a:r>
              <a:rPr lang="fr-FR" sz="4000" dirty="0" smtClean="0">
                <a:latin typeface="Arial Narrow" panose="020B0606020202030204" pitchFamily="34" charset="0"/>
              </a:rPr>
              <a:t>Aide à la gestion des prestations sociales.</a:t>
            </a:r>
            <a:endParaRPr lang="fr-FR" sz="4000" dirty="0">
              <a:latin typeface="Arial Narrow" panose="020B0606020202030204" pitchFamily="34" charset="0"/>
            </a:endParaRPr>
          </a:p>
          <a:p>
            <a:r>
              <a:rPr lang="fr-FR" sz="4000" dirty="0" smtClean="0">
                <a:latin typeface="Arial Narrow" panose="020B0606020202030204" pitchFamily="34" charset="0"/>
              </a:rPr>
              <a:t>Accompagnement social individualisé</a:t>
            </a:r>
            <a:r>
              <a:rPr lang="fr-FR" sz="4400" dirty="0" smtClean="0">
                <a:latin typeface="Arial Narrow" panose="020B0606020202030204" pitchFamily="34" charset="0"/>
              </a:rPr>
              <a:t>.</a:t>
            </a:r>
          </a:p>
          <a:p>
            <a:pPr marL="457200" lvl="1" indent="0">
              <a:buNone/>
            </a:pPr>
            <a:endParaRPr lang="fr-FR" sz="2400" b="1" dirty="0" smtClean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r>
              <a:rPr lang="fr-FR" u="sng" dirty="0" smtClean="0">
                <a:latin typeface="Arial Narrow" panose="020B0606020202030204" pitchFamily="34" charset="0"/>
              </a:rPr>
              <a:t>Domaines d’interventions</a:t>
            </a:r>
            <a:endParaRPr lang="fr-FR" u="sng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 Narrow" panose="020B0606020202030204" pitchFamily="34" charset="0"/>
              </a:rPr>
              <a:t>Le budget</a:t>
            </a:r>
            <a:endParaRPr lang="fr-FR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latin typeface="Arial Narrow" panose="020B0606020202030204" pitchFamily="34" charset="0"/>
              </a:rPr>
              <a:t>Le </a:t>
            </a:r>
            <a:r>
              <a:rPr lang="fr-FR" dirty="0" smtClean="0">
                <a:latin typeface="Arial Narrow" panose="020B0606020202030204" pitchFamily="34" charset="0"/>
              </a:rPr>
              <a:t>logement</a:t>
            </a:r>
            <a:endParaRPr lang="fr-FR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 Narrow" panose="020B0606020202030204" pitchFamily="34" charset="0"/>
              </a:rPr>
              <a:t>L’accompagnement vers les soins</a:t>
            </a:r>
            <a:endParaRPr lang="fr-FR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 Narrow" panose="020B0606020202030204" pitchFamily="34" charset="0"/>
              </a:rPr>
              <a:t>L’accompagnement </a:t>
            </a:r>
            <a:r>
              <a:rPr lang="fr-FR" dirty="0">
                <a:latin typeface="Arial Narrow" panose="020B0606020202030204" pitchFamily="34" charset="0"/>
              </a:rPr>
              <a:t>administratif</a:t>
            </a: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43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484784"/>
            <a:ext cx="842493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fr-FR" altLang="fr-F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Secteurs géographiques des intervenantes sociales</a:t>
            </a:r>
          </a:p>
        </p:txBody>
      </p:sp>
    </p:spTree>
    <p:extLst>
      <p:ext uri="{BB962C8B-B14F-4D97-AF65-F5344CB8AC3E}">
        <p14:creationId xmlns:p14="http://schemas.microsoft.com/office/powerpoint/2010/main" val="3952775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755580" y="188640"/>
            <a:ext cx="7561263" cy="63408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Evolution mensuelle des  mesures en 2018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544616"/>
          </a:xfrm>
        </p:spPr>
        <p:txBody>
          <a:bodyPr>
            <a:noAutofit/>
          </a:bodyPr>
          <a:lstStyle/>
          <a:p>
            <a:endParaRPr lang="fr-FR" sz="4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5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4400" dirty="0">
              <a:latin typeface="Arial Narrow" panose="020B060602020203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99592" y="6165304"/>
            <a:ext cx="77048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846898"/>
              </p:ext>
            </p:extLst>
          </p:nvPr>
        </p:nvGraphicFramePr>
        <p:xfrm>
          <a:off x="1187624" y="1124744"/>
          <a:ext cx="6984776" cy="5219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828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géographique des  mesures en 2018</a:t>
            </a:r>
          </a:p>
        </p:txBody>
      </p:sp>
      <p:pic>
        <p:nvPicPr>
          <p:cNvPr id="5" name="Espace réservé du contenu 4" descr="S:\Secretariat - Direction\SEMINAIRE\SEMINAIRE MICKAEL\Carte AVEC CANTO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692" y="1087489"/>
            <a:ext cx="5232548" cy="53292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e 5"/>
          <p:cNvGrpSpPr/>
          <p:nvPr/>
        </p:nvGrpSpPr>
        <p:grpSpPr>
          <a:xfrm>
            <a:off x="2411760" y="2118570"/>
            <a:ext cx="3571106" cy="3038622"/>
            <a:chOff x="0" y="0"/>
            <a:chExt cx="3257550" cy="2466975"/>
          </a:xfrm>
        </p:grpSpPr>
        <p:sp>
          <p:nvSpPr>
            <p:cNvPr id="7" name="Ellipse 6"/>
            <p:cNvSpPr/>
            <p:nvPr/>
          </p:nvSpPr>
          <p:spPr>
            <a:xfrm>
              <a:off x="1057275" y="1247775"/>
              <a:ext cx="295275" cy="34290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100" dirty="0">
                  <a:effectLst/>
                  <a:latin typeface="Arial"/>
                  <a:ea typeface="Calibri"/>
                </a:rPr>
                <a:t>7</a:t>
              </a:r>
            </a:p>
          </p:txBody>
        </p:sp>
        <p:sp>
          <p:nvSpPr>
            <p:cNvPr id="8" name="Ellipse 7"/>
            <p:cNvSpPr/>
            <p:nvPr/>
          </p:nvSpPr>
          <p:spPr>
            <a:xfrm>
              <a:off x="2733675" y="847725"/>
              <a:ext cx="323850" cy="34290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9" name="Ellipse 8"/>
            <p:cNvSpPr/>
            <p:nvPr/>
          </p:nvSpPr>
          <p:spPr>
            <a:xfrm>
              <a:off x="1838325" y="0"/>
              <a:ext cx="323850" cy="34290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0" name="Ellipse 9"/>
            <p:cNvSpPr/>
            <p:nvPr/>
          </p:nvSpPr>
          <p:spPr>
            <a:xfrm>
              <a:off x="1371378" y="271146"/>
              <a:ext cx="323850" cy="34290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1228725" y="1066800"/>
              <a:ext cx="323850" cy="333375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1838325" y="1066800"/>
              <a:ext cx="323850" cy="34290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3" name="Ellipse 12"/>
            <p:cNvSpPr/>
            <p:nvPr/>
          </p:nvSpPr>
          <p:spPr>
            <a:xfrm>
              <a:off x="2933700" y="1409700"/>
              <a:ext cx="323850" cy="323850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4" name="Ellipse 13"/>
            <p:cNvSpPr/>
            <p:nvPr/>
          </p:nvSpPr>
          <p:spPr>
            <a:xfrm>
              <a:off x="1657350" y="1866900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5" name="Ellipse 14"/>
            <p:cNvSpPr/>
            <p:nvPr/>
          </p:nvSpPr>
          <p:spPr>
            <a:xfrm>
              <a:off x="981075" y="1990725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6" name="Ellipse 15"/>
            <p:cNvSpPr/>
            <p:nvPr/>
          </p:nvSpPr>
          <p:spPr>
            <a:xfrm>
              <a:off x="1295400" y="1647825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3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7" name="Ellipse 16"/>
            <p:cNvSpPr/>
            <p:nvPr/>
          </p:nvSpPr>
          <p:spPr>
            <a:xfrm>
              <a:off x="1304925" y="1333500"/>
              <a:ext cx="304800" cy="314325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4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8" name="Ellipse 17"/>
            <p:cNvSpPr/>
            <p:nvPr/>
          </p:nvSpPr>
          <p:spPr>
            <a:xfrm>
              <a:off x="0" y="2143125"/>
              <a:ext cx="323850" cy="32385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19" name="Ellipse 18"/>
            <p:cNvSpPr/>
            <p:nvPr/>
          </p:nvSpPr>
          <p:spPr>
            <a:xfrm>
              <a:off x="152400" y="1981200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20" name="Ellipse 19"/>
            <p:cNvSpPr/>
            <p:nvPr/>
          </p:nvSpPr>
          <p:spPr>
            <a:xfrm>
              <a:off x="695325" y="1762125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21" name="Ellipse 20"/>
            <p:cNvSpPr/>
            <p:nvPr/>
          </p:nvSpPr>
          <p:spPr>
            <a:xfrm>
              <a:off x="1533525" y="1409700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5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  <p:sp>
          <p:nvSpPr>
            <p:cNvPr id="22" name="Ellipse 21"/>
            <p:cNvSpPr/>
            <p:nvPr/>
          </p:nvSpPr>
          <p:spPr>
            <a:xfrm>
              <a:off x="1457325" y="1076325"/>
              <a:ext cx="323850" cy="32385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000" dirty="0">
                  <a:effectLst/>
                  <a:latin typeface="Arial Narrow"/>
                  <a:ea typeface="Calibri"/>
                </a:rPr>
                <a:t>1</a:t>
              </a:r>
              <a:endParaRPr lang="fr-FR" sz="1100" dirty="0">
                <a:effectLst/>
                <a:latin typeface="Arial"/>
                <a:ea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2409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Flux des MASP Renforcées en 2018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830394"/>
              </p:ext>
            </p:extLst>
          </p:nvPr>
        </p:nvGraphicFramePr>
        <p:xfrm>
          <a:off x="457200" y="1268413"/>
          <a:ext cx="8229600" cy="511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1257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711910"/>
              </p:ext>
            </p:extLst>
          </p:nvPr>
        </p:nvGraphicFramePr>
        <p:xfrm>
          <a:off x="1115616" y="1268757"/>
          <a:ext cx="6480720" cy="4955662"/>
        </p:xfrm>
        <a:graphic>
          <a:graphicData uri="http://schemas.openxmlformats.org/drawingml/2006/table">
            <a:tbl>
              <a:tblPr firstRow="1" firstCol="1" bandRow="1"/>
              <a:tblGrid>
                <a:gridCol w="3324001"/>
                <a:gridCol w="3156719"/>
              </a:tblGrid>
              <a:tr h="581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</a:rPr>
                        <a:t>Requérants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Calibri"/>
                        </a:rPr>
                        <a:t>Nbres de bénéficiaires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CD 72 AS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6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CD72 CESF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1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CD72 MASP Simples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2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CCAS RSA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5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CCAS CESF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2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CHRS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1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CD72 ASLL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Arial"/>
                          <a:ea typeface="Calibri"/>
                        </a:rPr>
                        <a:t>2</a:t>
                      </a:r>
                      <a:endParaRPr lang="fr-FR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46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</a:rPr>
                        <a:t>TOTAL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</a:rPr>
                        <a:t>19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229600" cy="57626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Ouvertures des MASP en </a:t>
            </a:r>
            <a:r>
              <a:rPr lang="fr-FR" alt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2018 </a:t>
            </a: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(</a:t>
            </a:r>
            <a:r>
              <a:rPr lang="fr-FR" alt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par </a:t>
            </a:r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requérants)  </a:t>
            </a:r>
          </a:p>
        </p:txBody>
      </p:sp>
    </p:spTree>
    <p:extLst>
      <p:ext uri="{BB962C8B-B14F-4D97-AF65-F5344CB8AC3E}">
        <p14:creationId xmlns:p14="http://schemas.microsoft.com/office/powerpoint/2010/main" val="279291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616624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562074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Clôtures des MASP en 2018</a:t>
            </a:r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526911"/>
              </p:ext>
            </p:extLst>
          </p:nvPr>
        </p:nvGraphicFramePr>
        <p:xfrm>
          <a:off x="0" y="1124744"/>
          <a:ext cx="8676456" cy="547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Document" r:id="rId3" imgW="10131774" imgH="4829303" progId="Word.Document.12">
                  <p:embed/>
                </p:oleObj>
              </mc:Choice>
              <mc:Fallback>
                <p:oleObj name="Document" r:id="rId3" imgW="10131774" imgH="48293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124744"/>
                        <a:ext cx="8676456" cy="5472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7737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33" y="116632"/>
            <a:ext cx="906675" cy="1153026"/>
          </a:xfr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80" y="1556792"/>
            <a:ext cx="7877175" cy="2116137"/>
          </a:xfrm>
          <a:prstGeom prst="rect">
            <a:avLst/>
          </a:prstGeom>
          <a:solidFill>
            <a:srgbClr val="FFFFFF"/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38265" y="2675129"/>
            <a:ext cx="7921625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DFD1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sz="3600" dirty="0" smtClean="0"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LES CARACTERISTIQUES DU PUBLIC</a:t>
            </a: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475656" y="3789040"/>
            <a:ext cx="6400800" cy="2880320"/>
          </a:xfrm>
        </p:spPr>
        <p:txBody>
          <a:bodyPr>
            <a:noAutofit/>
          </a:bodyPr>
          <a:lstStyle/>
          <a:p>
            <a:pPr algn="l"/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Répartition 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 âge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 sexe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 situation de famille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prestations gérées par l’ATH</a:t>
            </a:r>
          </a:p>
        </p:txBody>
      </p:sp>
    </p:spTree>
    <p:extLst>
      <p:ext uri="{BB962C8B-B14F-4D97-AF65-F5344CB8AC3E}">
        <p14:creationId xmlns:p14="http://schemas.microsoft.com/office/powerpoint/2010/main" val="407300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par âge en 2018 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978943"/>
              </p:ext>
            </p:extLst>
          </p:nvPr>
        </p:nvGraphicFramePr>
        <p:xfrm>
          <a:off x="539552" y="908720"/>
          <a:ext cx="8229600" cy="511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50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par sexe en 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908724"/>
            <a:ext cx="8229600" cy="5328588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244246678"/>
              </p:ext>
            </p:extLst>
          </p:nvPr>
        </p:nvGraphicFramePr>
        <p:xfrm>
          <a:off x="4499992" y="3492068"/>
          <a:ext cx="424847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383780"/>
              </p:ext>
            </p:extLst>
          </p:nvPr>
        </p:nvGraphicFramePr>
        <p:xfrm>
          <a:off x="1331640" y="1340768"/>
          <a:ext cx="60486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330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Répartition situations de famille en 2018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536880"/>
              </p:ext>
            </p:extLst>
          </p:nvPr>
        </p:nvGraphicFramePr>
        <p:xfrm>
          <a:off x="395536" y="980728"/>
          <a:ext cx="8229600" cy="5256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65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prestations gérées par l’ATH en 2018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620394"/>
              </p:ext>
            </p:extLst>
          </p:nvPr>
        </p:nvGraphicFramePr>
        <p:xfrm>
          <a:off x="899592" y="1124744"/>
          <a:ext cx="705678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098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fr-FR" alt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prestations gérées par le bénéficiaire en 2018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08825"/>
              </p:ext>
            </p:extLst>
          </p:nvPr>
        </p:nvGraphicFramePr>
        <p:xfrm>
          <a:off x="457200" y="1052513"/>
          <a:ext cx="8229600" cy="5256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3242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Récapitulatif</a:t>
            </a:r>
            <a:endParaRPr lang="fr-F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544616"/>
          </a:xfrm>
        </p:spPr>
        <p:txBody>
          <a:bodyPr>
            <a:normAutofit fontScale="92500" lnSpcReduction="10000"/>
          </a:bodyPr>
          <a:lstStyle/>
          <a:p>
            <a:endParaRPr lang="fr-FR" sz="1200" dirty="0" smtClean="0"/>
          </a:p>
          <a:p>
            <a:pPr marL="0" indent="0">
              <a:buNone/>
            </a:pPr>
            <a:r>
              <a:rPr lang="fr-FR" sz="1400" dirty="0"/>
              <a:t> </a:t>
            </a:r>
          </a:p>
          <a:p>
            <a:pPr marL="0" indent="0">
              <a:buNone/>
            </a:pPr>
            <a:r>
              <a:rPr lang="fr-FR" sz="2600" dirty="0"/>
              <a:t>En 2018, l’ATH a exercé un contrat MASP « Renforcée » auprès de </a:t>
            </a:r>
            <a:r>
              <a:rPr lang="fr-FR" sz="2600" b="1" dirty="0"/>
              <a:t>48 bénéficiaires</a:t>
            </a:r>
            <a:r>
              <a:rPr lang="fr-FR" sz="2600" dirty="0"/>
              <a:t>. L’activité 2018 a été de </a:t>
            </a:r>
            <a:r>
              <a:rPr lang="fr-FR" sz="2600" b="1" dirty="0"/>
              <a:t>29.08 contrats MASP par mois par 1.4 ETP.</a:t>
            </a:r>
            <a:endParaRPr lang="fr-FR" sz="2600" dirty="0"/>
          </a:p>
          <a:p>
            <a:pPr marL="0" indent="0">
              <a:buNone/>
            </a:pPr>
            <a:r>
              <a:rPr lang="fr-FR" sz="2600" dirty="0"/>
              <a:t> </a:t>
            </a:r>
          </a:p>
          <a:p>
            <a:pPr marL="0" indent="0">
              <a:buNone/>
            </a:pPr>
            <a:r>
              <a:rPr lang="fr-FR" sz="2600" dirty="0"/>
              <a:t>Les </a:t>
            </a:r>
            <a:r>
              <a:rPr lang="fr-FR" sz="2600" b="1" dirty="0"/>
              <a:t>objectifs des contrats MASP ont été principalement liés à :</a:t>
            </a:r>
            <a:endParaRPr lang="fr-FR" sz="26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b="1" dirty="0"/>
              <a:t>L’action éducative budgétaire,</a:t>
            </a:r>
            <a:endParaRPr lang="fr-FR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b="1" dirty="0"/>
              <a:t>L’accompagnement à l’ouverture/maintien des droits administratifs,</a:t>
            </a:r>
            <a:endParaRPr lang="fr-FR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b="1" dirty="0"/>
              <a:t>L’évaluation des capacités de gestion autonome,</a:t>
            </a:r>
            <a:endParaRPr lang="fr-FR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b="1" dirty="0"/>
              <a:t>La</a:t>
            </a:r>
            <a:r>
              <a:rPr lang="fr-FR" sz="2200" dirty="0"/>
              <a:t> </a:t>
            </a:r>
            <a:r>
              <a:rPr lang="fr-FR" sz="2200" b="1" dirty="0"/>
              <a:t>résolution d’endettement.</a:t>
            </a:r>
            <a:endParaRPr lang="fr-FR" sz="2200" dirty="0"/>
          </a:p>
          <a:p>
            <a:pPr marL="0" indent="0">
              <a:buNone/>
            </a:pPr>
            <a:r>
              <a:rPr lang="fr-FR" sz="2600" dirty="0"/>
              <a:t> </a:t>
            </a:r>
          </a:p>
          <a:p>
            <a:pPr marL="0" indent="0">
              <a:buNone/>
            </a:pPr>
            <a:r>
              <a:rPr lang="fr-FR" sz="2600" dirty="0"/>
              <a:t>Le dispositif MASP « renforcée » mis en œuvre par l’ATH en 2018, a permis </a:t>
            </a:r>
            <a:r>
              <a:rPr lang="fr-FR" sz="2600" b="1" dirty="0"/>
              <a:t>d’accompagner 39% des bénéficiaires vers l’autonomie et orienter 27% du public vers des dispositifs adaptés</a:t>
            </a:r>
            <a:r>
              <a:rPr lang="fr-FR" sz="2600" dirty="0"/>
              <a:t>.</a:t>
            </a:r>
          </a:p>
          <a:p>
            <a:pPr marL="0" indent="0">
              <a:buNone/>
            </a:pPr>
            <a:r>
              <a:rPr lang="fr-FR" sz="2600" dirty="0"/>
              <a:t> </a:t>
            </a:r>
          </a:p>
          <a:p>
            <a:endParaRPr lang="fr-FR" sz="1300" dirty="0" smtClean="0"/>
          </a:p>
          <a:p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6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Rapport Financier</a:t>
            </a: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présenté par la Trésorière</a:t>
            </a: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Madame Annick TROTTIN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Rapport du Commissaire aux comptes</a:t>
            </a: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présenté par</a:t>
            </a:r>
          </a:p>
          <a:p>
            <a:pPr marL="0" indent="0" algn="ctr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Monsieur Didier POTRAIS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6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9792" y="764704"/>
            <a:ext cx="3672408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096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12789</TotalTime>
  <Words>1248</Words>
  <Application>Microsoft Office PowerPoint</Application>
  <PresentationFormat>Affichage à l'écran (4:3)</PresentationFormat>
  <Paragraphs>493</Paragraphs>
  <Slides>44</Slides>
  <Notes>7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7" baseType="lpstr">
      <vt:lpstr>Thème Office</vt:lpstr>
      <vt:lpstr>1_Thème Office</vt:lpstr>
      <vt:lpstr>Document</vt:lpstr>
      <vt:lpstr>Présentation PowerPoint</vt:lpstr>
      <vt:lpstr>ORDRE DU JOUR</vt:lpstr>
      <vt:lpstr>Présentation PowerPoint</vt:lpstr>
      <vt:lpstr>Salon d’Accueil </vt:lpstr>
      <vt:lpstr>Présentation PowerPoint</vt:lpstr>
      <vt:lpstr>Présentation PowerPoint</vt:lpstr>
      <vt:lpstr>Actualités 2018</vt:lpstr>
      <vt:lpstr>Moyens en personnel </vt:lpstr>
      <vt:lpstr>Présentation PowerPoint</vt:lpstr>
      <vt:lpstr>Les réunions , groupes de travail, commissions en 2018</vt:lpstr>
      <vt:lpstr>Schéma des secteurs </vt:lpstr>
      <vt:lpstr>Les mesures au 31/12/2018</vt:lpstr>
      <vt:lpstr>Répartition des mesures par tribunaux de 2014 à 2018</vt:lpstr>
      <vt:lpstr>Evolution par type de mesures entre 2014 et 2018</vt:lpstr>
      <vt:lpstr>Les origines des entrées en 2018</vt:lpstr>
      <vt:lpstr>Les origines des sorties en 2018</vt:lpstr>
      <vt:lpstr>Présentation PowerPoint</vt:lpstr>
      <vt:lpstr>Assistance ou représentation des PP dans le cadre de procédures civiles ou pénales en 2018</vt:lpstr>
      <vt:lpstr>Assistance ou représentation des PP dans le cadre                 d’actes de disposition en 2018</vt:lpstr>
      <vt:lpstr>Présentation PowerPoint</vt:lpstr>
      <vt:lpstr>Répartition en % selon le mode d’hébergement 2014 et 2018</vt:lpstr>
      <vt:lpstr>Répartition sur le territoire en2018</vt:lpstr>
      <vt:lpstr>Répartition en % selon la situation familiale 2018</vt:lpstr>
      <vt:lpstr>Répartition en % par tranches d’âges en 2014 et 2018</vt:lpstr>
      <vt:lpstr>Répartition en % Hommes/Femmes de 2014 à 2018</vt:lpstr>
      <vt:lpstr>Présentation PowerPoint</vt:lpstr>
      <vt:lpstr>Cadre Juridique</vt:lpstr>
      <vt:lpstr>Objectif d’une MASP</vt:lpstr>
      <vt:lpstr>Secteurs géographiques des intervenantes sociales</vt:lpstr>
      <vt:lpstr>Evolution mensuelle des  mesures en 2018</vt:lpstr>
      <vt:lpstr>Répartition géographique des  mesures en 2018</vt:lpstr>
      <vt:lpstr>Flux des MASP Renforcées en 2018</vt:lpstr>
      <vt:lpstr>Ouvertures des MASP en 2018  (par requérants)  </vt:lpstr>
      <vt:lpstr>Clôtures des MASP en 2018</vt:lpstr>
      <vt:lpstr>Présentation PowerPoint</vt:lpstr>
      <vt:lpstr>Répartition par âge en 2018 </vt:lpstr>
      <vt:lpstr>Répartition par sexe en 2018</vt:lpstr>
      <vt:lpstr>Répartition situations de famille en 2018</vt:lpstr>
      <vt:lpstr>Les prestations gérées par l’ATH en 2018</vt:lpstr>
      <vt:lpstr>Les prestations gérées par le bénéficiaire en 2018</vt:lpstr>
      <vt:lpstr>Récapitulatif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Emmanuelle</dc:creator>
  <cp:lastModifiedBy>Isabelle DORDOIGNE</cp:lastModifiedBy>
  <cp:revision>631</cp:revision>
  <cp:lastPrinted>2019-06-14T13:53:47Z</cp:lastPrinted>
  <dcterms:created xsi:type="dcterms:W3CDTF">2007-01-09T19:46:58Z</dcterms:created>
  <dcterms:modified xsi:type="dcterms:W3CDTF">2019-06-18T13:47:20Z</dcterms:modified>
</cp:coreProperties>
</file>